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charts/chart20.xml" ContentType="application/vnd.openxmlformats-officedocument.drawingml.char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18"/>
  </p:notesMasterIdLst>
  <p:sldIdLst>
    <p:sldId id="256" r:id="rId2"/>
    <p:sldId id="389" r:id="rId3"/>
    <p:sldId id="288" r:id="rId4"/>
    <p:sldId id="341" r:id="rId5"/>
    <p:sldId id="373" r:id="rId6"/>
    <p:sldId id="382" r:id="rId7"/>
    <p:sldId id="278" r:id="rId8"/>
    <p:sldId id="348" r:id="rId9"/>
    <p:sldId id="286" r:id="rId10"/>
    <p:sldId id="290" r:id="rId11"/>
    <p:sldId id="292" r:id="rId12"/>
    <p:sldId id="296" r:id="rId13"/>
    <p:sldId id="301" r:id="rId14"/>
    <p:sldId id="302" r:id="rId15"/>
    <p:sldId id="303" r:id="rId16"/>
    <p:sldId id="379" r:id="rId17"/>
    <p:sldId id="484" r:id="rId18"/>
    <p:sldId id="486" r:id="rId19"/>
    <p:sldId id="383" r:id="rId20"/>
    <p:sldId id="455" r:id="rId21"/>
    <p:sldId id="370" r:id="rId22"/>
    <p:sldId id="311" r:id="rId23"/>
    <p:sldId id="487" r:id="rId24"/>
    <p:sldId id="409" r:id="rId25"/>
    <p:sldId id="263" r:id="rId26"/>
    <p:sldId id="461" r:id="rId27"/>
    <p:sldId id="460" r:id="rId28"/>
    <p:sldId id="356" r:id="rId29"/>
    <p:sldId id="357" r:id="rId30"/>
    <p:sldId id="396" r:id="rId31"/>
    <p:sldId id="456" r:id="rId32"/>
    <p:sldId id="325" r:id="rId33"/>
    <p:sldId id="457" r:id="rId34"/>
    <p:sldId id="458" r:id="rId35"/>
    <p:sldId id="459" r:id="rId36"/>
    <p:sldId id="324" r:id="rId37"/>
    <p:sldId id="350" r:id="rId38"/>
    <p:sldId id="351" r:id="rId39"/>
    <p:sldId id="385" r:id="rId40"/>
    <p:sldId id="374" r:id="rId41"/>
    <p:sldId id="377" r:id="rId42"/>
    <p:sldId id="375" r:id="rId43"/>
    <p:sldId id="401" r:id="rId44"/>
    <p:sldId id="408" r:id="rId45"/>
    <p:sldId id="387" r:id="rId46"/>
    <p:sldId id="407" r:id="rId47"/>
    <p:sldId id="403" r:id="rId48"/>
    <p:sldId id="378" r:id="rId49"/>
    <p:sldId id="405" r:id="rId50"/>
    <p:sldId id="392" r:id="rId51"/>
    <p:sldId id="399" r:id="rId52"/>
    <p:sldId id="343" r:id="rId53"/>
    <p:sldId id="414" r:id="rId54"/>
    <p:sldId id="410" r:id="rId55"/>
    <p:sldId id="415" r:id="rId56"/>
    <p:sldId id="416" r:id="rId57"/>
    <p:sldId id="398" r:id="rId58"/>
    <p:sldId id="417" r:id="rId59"/>
    <p:sldId id="418" r:id="rId60"/>
    <p:sldId id="420" r:id="rId61"/>
    <p:sldId id="421" r:id="rId62"/>
    <p:sldId id="422" r:id="rId63"/>
    <p:sldId id="423" r:id="rId64"/>
    <p:sldId id="424" r:id="rId65"/>
    <p:sldId id="425" r:id="rId66"/>
    <p:sldId id="426" r:id="rId67"/>
    <p:sldId id="427" r:id="rId68"/>
    <p:sldId id="432" r:id="rId69"/>
    <p:sldId id="428" r:id="rId70"/>
    <p:sldId id="429" r:id="rId71"/>
    <p:sldId id="433" r:id="rId72"/>
    <p:sldId id="434" r:id="rId73"/>
    <p:sldId id="435" r:id="rId74"/>
    <p:sldId id="436" r:id="rId75"/>
    <p:sldId id="437" r:id="rId76"/>
    <p:sldId id="438" r:id="rId77"/>
    <p:sldId id="439" r:id="rId78"/>
    <p:sldId id="440" r:id="rId79"/>
    <p:sldId id="441" r:id="rId80"/>
    <p:sldId id="442" r:id="rId81"/>
    <p:sldId id="443" r:id="rId82"/>
    <p:sldId id="444" r:id="rId83"/>
    <p:sldId id="445" r:id="rId84"/>
    <p:sldId id="446" r:id="rId85"/>
    <p:sldId id="447" r:id="rId86"/>
    <p:sldId id="448" r:id="rId87"/>
    <p:sldId id="449" r:id="rId88"/>
    <p:sldId id="450" r:id="rId89"/>
    <p:sldId id="451" r:id="rId90"/>
    <p:sldId id="452" r:id="rId91"/>
    <p:sldId id="453" r:id="rId92"/>
    <p:sldId id="454" r:id="rId93"/>
    <p:sldId id="462" r:id="rId94"/>
    <p:sldId id="463" r:id="rId95"/>
    <p:sldId id="464" r:id="rId96"/>
    <p:sldId id="465" r:id="rId97"/>
    <p:sldId id="466" r:id="rId98"/>
    <p:sldId id="467" r:id="rId99"/>
    <p:sldId id="468" r:id="rId100"/>
    <p:sldId id="469" r:id="rId101"/>
    <p:sldId id="470" r:id="rId102"/>
    <p:sldId id="471" r:id="rId103"/>
    <p:sldId id="472" r:id="rId104"/>
    <p:sldId id="473" r:id="rId105"/>
    <p:sldId id="474" r:id="rId106"/>
    <p:sldId id="475" r:id="rId107"/>
    <p:sldId id="476" r:id="rId108"/>
    <p:sldId id="477" r:id="rId109"/>
    <p:sldId id="478" r:id="rId110"/>
    <p:sldId id="479" r:id="rId111"/>
    <p:sldId id="480" r:id="rId112"/>
    <p:sldId id="481" r:id="rId113"/>
    <p:sldId id="482" r:id="rId114"/>
    <p:sldId id="483" r:id="rId115"/>
    <p:sldId id="342" r:id="rId116"/>
    <p:sldId id="404" r:id="rId11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F5E409"/>
    <a:srgbClr val="FCE06A"/>
    <a:srgbClr val="FFCC66"/>
    <a:srgbClr val="99CCFF"/>
    <a:srgbClr val="0C9D01"/>
    <a:srgbClr val="CCECFF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62" autoAdjust="0"/>
    <p:restoredTop sz="96812" autoAdjust="0"/>
  </p:normalViewPr>
  <p:slideViewPr>
    <p:cSldViewPr>
      <p:cViewPr>
        <p:scale>
          <a:sx n="90" d="100"/>
          <a:sy n="90" d="100"/>
        </p:scale>
        <p:origin x="-540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84" y="-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4921044344691387"/>
          <c:y val="4.7968749999999998E-2"/>
          <c:w val="0.82728182873463407"/>
          <c:h val="0.7048575295275590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1.9758291506467981E-3"/>
                  <c:y val="-4.06249999999999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236</a:t>
                    </a:r>
                    <a:r>
                      <a:rPr lang="ru-RU" dirty="0" smtClean="0"/>
                      <a:t>,2</a:t>
                    </a:r>
                    <a:endParaRPr lang="en-US" dirty="0" smtClean="0"/>
                  </a:p>
                </c:rich>
              </c:tx>
              <c:showVal val="1"/>
            </c:dLbl>
            <c:dLbl>
              <c:idx val="1"/>
              <c:layout>
                <c:manualLayout>
                  <c:x val="9.1953379395301044E-3"/>
                  <c:y val="-4.06249999999999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478 998,6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7.6627816162749334E-3"/>
                  <c:y val="-3.12500000000002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484 497,9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433236.2</c:v>
                </c:pt>
                <c:pt idx="1">
                  <c:v>478998.6</c:v>
                </c:pt>
                <c:pt idx="2">
                  <c:v>484497.9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7586013818590049E-2"/>
                  <c:y val="-5.31249999999999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433 236,2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0651126465100431E-2"/>
                  <c:y val="-3.75000000000003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478 998,6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6781351758120306E-2"/>
                  <c:y val="-3.75000000000003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484 497,9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433236.2</c:v>
                </c:pt>
                <c:pt idx="1">
                  <c:v>478998.6</c:v>
                </c:pt>
                <c:pt idx="2">
                  <c:v>484497.9</c:v>
                </c:pt>
              </c:numCache>
            </c:numRef>
          </c:val>
        </c:ser>
        <c:dLbls>
          <c:showVal val="1"/>
        </c:dLbls>
        <c:gapWidth val="75"/>
        <c:shape val="cylinder"/>
        <c:axId val="100157312"/>
        <c:axId val="100158848"/>
        <c:axId val="0"/>
      </c:bar3DChart>
      <c:catAx>
        <c:axId val="100157312"/>
        <c:scaling>
          <c:orientation val="minMax"/>
        </c:scaling>
        <c:axPos val="b"/>
        <c:numFmt formatCode="General" sourceLinked="1"/>
        <c:majorTickMark val="none"/>
        <c:tickLblPos val="nextTo"/>
        <c:crossAx val="100158848"/>
        <c:crosses val="autoZero"/>
        <c:auto val="1"/>
        <c:lblAlgn val="ctr"/>
        <c:lblOffset val="100"/>
      </c:catAx>
      <c:valAx>
        <c:axId val="100158848"/>
        <c:scaling>
          <c:orientation val="minMax"/>
        </c:scaling>
        <c:axPos val="l"/>
        <c:numFmt formatCode="#,##0.0" sourceLinked="1"/>
        <c:majorTickMark val="none"/>
        <c:tickLblPos val="nextTo"/>
        <c:crossAx val="10015731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0.42311886586696229"/>
          <c:y val="0.12522686025408317"/>
          <c:w val="0.52889858233370168"/>
          <c:h val="0.82577132486388938"/>
        </c:manualLayout>
      </c:layout>
      <c:pie3DChart>
        <c:varyColors val="1"/>
        <c:ser>
          <c:idx val="0"/>
          <c:order val="0"/>
          <c:dPt>
            <c:idx val="1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1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2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4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Sheet1!$A$1:$O$1</c:f>
              <c:strCache>
                <c:ptCount val="15"/>
                <c:pt idx="0">
                  <c:v>Развитие сельского хозяйства </c:v>
                </c:pt>
                <c:pt idx="1">
                  <c:v>Обеспечение качественным и доступным  жильем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Устойчивое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Безопасная жизнь населения</c:v>
                </c:pt>
              </c:strCache>
            </c:strRef>
          </c:cat>
          <c:val>
            <c:numRef>
              <c:f>Sheet1!$A$2:$O$2</c:f>
              <c:numCache>
                <c:formatCode>General</c:formatCode>
                <c:ptCount val="15"/>
                <c:pt idx="0">
                  <c:v>1.5</c:v>
                </c:pt>
                <c:pt idx="1">
                  <c:v>0.2</c:v>
                </c:pt>
                <c:pt idx="2">
                  <c:v>3.9</c:v>
                </c:pt>
                <c:pt idx="3">
                  <c:v>3.6</c:v>
                </c:pt>
                <c:pt idx="4">
                  <c:v>0.9</c:v>
                </c:pt>
                <c:pt idx="5">
                  <c:v>0.70000000000000062</c:v>
                </c:pt>
                <c:pt idx="6">
                  <c:v>6.8</c:v>
                </c:pt>
                <c:pt idx="7">
                  <c:v>7.4</c:v>
                </c:pt>
                <c:pt idx="8">
                  <c:v>8.1</c:v>
                </c:pt>
                <c:pt idx="9">
                  <c:v>0.70000000000000062</c:v>
                </c:pt>
                <c:pt idx="10">
                  <c:v>53.3</c:v>
                </c:pt>
                <c:pt idx="11">
                  <c:v>4.7</c:v>
                </c:pt>
                <c:pt idx="12">
                  <c:v>7.7</c:v>
                </c:pt>
                <c:pt idx="13">
                  <c:v>0.1</c:v>
                </c:pt>
                <c:pt idx="14">
                  <c:v>0.4</c:v>
                </c:pt>
              </c:numCache>
            </c:numRef>
          </c:val>
        </c:ser>
        <c:dLbls>
          <c:showVal val="1"/>
        </c:dLbls>
      </c:pie3DChart>
    </c:plotArea>
    <c:legend>
      <c:legendPos val="l"/>
      <c:layout>
        <c:manualLayout>
          <c:xMode val="edge"/>
          <c:yMode val="edge"/>
          <c:x val="1.5267175572519161E-2"/>
          <c:y val="1.3018470751050061E-2"/>
          <c:w val="0.40676117775354431"/>
          <c:h val="0.986561395517408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0.41240502200521856"/>
          <c:y val="0.1631135837610419"/>
          <c:w val="0.52889858233370135"/>
          <c:h val="0.82577132486388904"/>
        </c:manualLayout>
      </c:layout>
      <c:pie3DChart>
        <c:varyColors val="1"/>
        <c:ser>
          <c:idx val="0"/>
          <c:order val="0"/>
          <c:dPt>
            <c:idx val="4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2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Sheet1!$A$1:$O$1</c:f>
              <c:strCache>
                <c:ptCount val="15"/>
                <c:pt idx="0">
                  <c:v>Развитие сельского хозяйства </c:v>
                </c:pt>
                <c:pt idx="1">
                  <c:v>Обеспечение качественным и доступным  жильем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Устойчивое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Безопасная жизнь населения</c:v>
                </c:pt>
              </c:strCache>
            </c:strRef>
          </c:cat>
          <c:val>
            <c:numRef>
              <c:f>Sheet1!$A$2:$O$2</c:f>
              <c:numCache>
                <c:formatCode>General</c:formatCode>
                <c:ptCount val="15"/>
                <c:pt idx="0">
                  <c:v>1.3</c:v>
                </c:pt>
                <c:pt idx="1">
                  <c:v>0.30000000000000032</c:v>
                </c:pt>
                <c:pt idx="2">
                  <c:v>4.7</c:v>
                </c:pt>
                <c:pt idx="3">
                  <c:v>0</c:v>
                </c:pt>
                <c:pt idx="4">
                  <c:v>0.8</c:v>
                </c:pt>
                <c:pt idx="5">
                  <c:v>0</c:v>
                </c:pt>
                <c:pt idx="6">
                  <c:v>5.6</c:v>
                </c:pt>
                <c:pt idx="7">
                  <c:v>6.7</c:v>
                </c:pt>
                <c:pt idx="8">
                  <c:v>7.3</c:v>
                </c:pt>
                <c:pt idx="9">
                  <c:v>0.60000000000000064</c:v>
                </c:pt>
                <c:pt idx="10">
                  <c:v>57.9</c:v>
                </c:pt>
                <c:pt idx="11">
                  <c:v>6.3</c:v>
                </c:pt>
                <c:pt idx="12">
                  <c:v>8</c:v>
                </c:pt>
                <c:pt idx="13">
                  <c:v>0.1</c:v>
                </c:pt>
                <c:pt idx="14">
                  <c:v>0.4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0.30089745653573724"/>
          <c:y val="0.17319824894225094"/>
          <c:w val="0.52889858233370168"/>
          <c:h val="0.82577132486388938"/>
        </c:manualLayout>
      </c:layout>
      <c:pie3DChart>
        <c:varyColors val="1"/>
        <c:ser>
          <c:idx val="0"/>
          <c:order val="0"/>
          <c:dPt>
            <c:idx val="4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2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Sheet1!$A$1:$O$1</c:f>
              <c:strCache>
                <c:ptCount val="15"/>
                <c:pt idx="0">
                  <c:v>Развитие сельского хозяйства </c:v>
                </c:pt>
                <c:pt idx="1">
                  <c:v>Обеспечение качественным и доступным  жильем</c:v>
                </c:pt>
                <c:pt idx="2">
                  <c:v>Транспортное развитие в муниципальном районе</c:v>
                </c:pt>
                <c:pt idx="4">
                  <c:v>Устойчивое развитие сельских территорий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Безопасная жизнь населения</c:v>
                </c:pt>
              </c:strCache>
            </c:strRef>
          </c:cat>
          <c:val>
            <c:numRef>
              <c:f>Sheet1!$A$2:$O$2</c:f>
              <c:numCache>
                <c:formatCode>General</c:formatCode>
                <c:ptCount val="15"/>
                <c:pt idx="0">
                  <c:v>1.4</c:v>
                </c:pt>
                <c:pt idx="1">
                  <c:v>0.2</c:v>
                </c:pt>
                <c:pt idx="2">
                  <c:v>4.5999999999999996</c:v>
                </c:pt>
                <c:pt idx="3">
                  <c:v>0</c:v>
                </c:pt>
                <c:pt idx="4">
                  <c:v>0.8</c:v>
                </c:pt>
                <c:pt idx="5">
                  <c:v>0</c:v>
                </c:pt>
                <c:pt idx="6">
                  <c:v>6</c:v>
                </c:pt>
                <c:pt idx="7">
                  <c:v>6.7</c:v>
                </c:pt>
                <c:pt idx="8">
                  <c:v>7.4</c:v>
                </c:pt>
                <c:pt idx="9">
                  <c:v>0.60000000000000064</c:v>
                </c:pt>
                <c:pt idx="10">
                  <c:v>58.6</c:v>
                </c:pt>
                <c:pt idx="11">
                  <c:v>6.3</c:v>
                </c:pt>
                <c:pt idx="12">
                  <c:v>6.9</c:v>
                </c:pt>
                <c:pt idx="13">
                  <c:v>0.1</c:v>
                </c:pt>
                <c:pt idx="14">
                  <c:v>0.4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0.42311886586696368"/>
          <c:y val="0.12522686025408317"/>
          <c:w val="0.52889858233370302"/>
          <c:h val="0.82577132486389093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Sheet1!$A$1:$C$1</c:f>
              <c:strCache>
                <c:ptCount val="3"/>
                <c:pt idx="0">
                  <c:v>Вклад населения - 128,4 тыс.рублей</c:v>
                </c:pt>
                <c:pt idx="1">
                  <c:v>Средства местных бюджетов - 171,3 тыс.рублей</c:v>
                </c:pt>
                <c:pt idx="2">
                  <c:v>Средства бюджета Республики Башкортостан - 556,7 тыс.рублей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15</c:v>
                </c:pt>
                <c:pt idx="1">
                  <c:v>20</c:v>
                </c:pt>
                <c:pt idx="2">
                  <c:v>65</c:v>
                </c:pt>
              </c:numCache>
            </c:numRef>
          </c:val>
        </c:ser>
        <c:dLbls>
          <c:showVal val="1"/>
        </c:dLbls>
      </c:pie3DChart>
    </c:plotArea>
    <c:legend>
      <c:legendPos val="l"/>
      <c:layout>
        <c:manualLayout>
          <c:xMode val="edge"/>
          <c:yMode val="edge"/>
          <c:x val="1.5267175572519201E-2"/>
          <c:y val="1.3018470751050061E-2"/>
          <c:w val="0.40676117775354431"/>
          <c:h val="0.98656139551740696"/>
        </c:manualLayout>
      </c:layout>
      <c:txPr>
        <a:bodyPr/>
        <a:lstStyle/>
        <a:p>
          <a:pPr>
            <a:defRPr sz="20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0.42311886586696396"/>
          <c:y val="0.12522686025408317"/>
          <c:w val="0.52889858233370324"/>
          <c:h val="0.82577132486389115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Sheet1!$A$1:$C$1</c:f>
              <c:strCache>
                <c:ptCount val="3"/>
                <c:pt idx="0">
                  <c:v>Вклад населения - 65,0 тыс.рублей</c:v>
                </c:pt>
                <c:pt idx="1">
                  <c:v>Средства местных бюджетов - 100,0 тыс.рублей</c:v>
                </c:pt>
                <c:pt idx="2">
                  <c:v>Средства бюджета Республики Башкортостан - 325,0 тыс.рублей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13.3</c:v>
                </c:pt>
                <c:pt idx="1">
                  <c:v>20.399999999999999</c:v>
                </c:pt>
                <c:pt idx="2">
                  <c:v>66.3</c:v>
                </c:pt>
              </c:numCache>
            </c:numRef>
          </c:val>
        </c:ser>
        <c:dLbls>
          <c:showVal val="1"/>
        </c:dLbls>
      </c:pie3DChart>
    </c:plotArea>
    <c:legend>
      <c:legendPos val="l"/>
      <c:layout>
        <c:manualLayout>
          <c:xMode val="edge"/>
          <c:yMode val="edge"/>
          <c:x val="1.5267175572519161E-2"/>
          <c:y val="1.3018470751050061E-2"/>
          <c:w val="0.40676117775354431"/>
          <c:h val="0.98656139551740663"/>
        </c:manualLayout>
      </c:layout>
      <c:txPr>
        <a:bodyPr/>
        <a:lstStyle/>
        <a:p>
          <a:pPr>
            <a:defRPr sz="20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0.42311886586696368"/>
          <c:y val="0.12522686025408317"/>
          <c:w val="0.52889858233370302"/>
          <c:h val="0.82577132486389093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Sheet1!$A$1:$D$1</c:f>
              <c:strCache>
                <c:ptCount val="4"/>
                <c:pt idx="0">
                  <c:v>Вклад населения - 100,0 тыс.рублей</c:v>
                </c:pt>
                <c:pt idx="1">
                  <c:v>Вклад спонсоров - 100,0 тыс.рублей</c:v>
                </c:pt>
                <c:pt idx="2">
                  <c:v>Средства местных бюджетов - 200,0 тыс.рублей</c:v>
                </c:pt>
                <c:pt idx="3">
                  <c:v>Средства бюджета Республики Башкортостан  -     1 000,0 тыс.рублей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4"/>
                <c:pt idx="0">
                  <c:v>7.1</c:v>
                </c:pt>
                <c:pt idx="1">
                  <c:v>7.1</c:v>
                </c:pt>
                <c:pt idx="2">
                  <c:v>14.3</c:v>
                </c:pt>
                <c:pt idx="3">
                  <c:v>71.5</c:v>
                </c:pt>
              </c:numCache>
            </c:numRef>
          </c:val>
        </c:ser>
        <c:dLbls>
          <c:showVal val="1"/>
        </c:dLbls>
      </c:pie3DChart>
    </c:plotArea>
    <c:legend>
      <c:legendPos val="l"/>
      <c:layout>
        <c:manualLayout>
          <c:xMode val="edge"/>
          <c:yMode val="edge"/>
          <c:x val="1.5267175572519161E-2"/>
          <c:y val="1.3018470751050061E-2"/>
          <c:w val="0.40676117775354431"/>
          <c:h val="0.98656139551740696"/>
        </c:manualLayout>
      </c:layout>
      <c:txPr>
        <a:bodyPr/>
        <a:lstStyle/>
        <a:p>
          <a:pPr>
            <a:defRPr sz="20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0.42311886586696296"/>
          <c:y val="0.12522686025408317"/>
          <c:w val="0.52889858233370224"/>
          <c:h val="0.82577132486389004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Sheet1!$A$1:$C$1</c:f>
              <c:strCache>
                <c:ptCount val="3"/>
                <c:pt idx="0">
                  <c:v>Вклад населения - 104,4 тыс.рублей</c:v>
                </c:pt>
                <c:pt idx="1">
                  <c:v>Средства местных бюджетов - 222,5 тыс.рублей</c:v>
                </c:pt>
                <c:pt idx="2">
                  <c:v>Средства бюджета Республики Башкортостан - 785,3 тыс.рублей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9.4</c:v>
                </c:pt>
                <c:pt idx="1">
                  <c:v>20</c:v>
                </c:pt>
                <c:pt idx="2">
                  <c:v>70.599999999999994</c:v>
                </c:pt>
              </c:numCache>
            </c:numRef>
          </c:val>
        </c:ser>
        <c:dLbls>
          <c:showVal val="1"/>
        </c:dLbls>
      </c:pie3DChart>
    </c:plotArea>
    <c:legend>
      <c:legendPos val="l"/>
      <c:layout>
        <c:manualLayout>
          <c:xMode val="edge"/>
          <c:yMode val="edge"/>
          <c:x val="1.5267175572519161E-2"/>
          <c:y val="1.3018470751050061E-2"/>
          <c:w val="0.40676117775354431"/>
          <c:h val="0.98656139551740785"/>
        </c:manualLayout>
      </c:layout>
      <c:txPr>
        <a:bodyPr/>
        <a:lstStyle/>
        <a:p>
          <a:pPr>
            <a:defRPr sz="20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0.42311886586696346"/>
          <c:y val="0.12522686025408317"/>
          <c:w val="0.52889858233370279"/>
          <c:h val="0.82577132486389071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Sheet1!$A$1:$C$1</c:f>
              <c:strCache>
                <c:ptCount val="3"/>
                <c:pt idx="0">
                  <c:v>Вклад населения -140,0 тыс.рублей</c:v>
                </c:pt>
                <c:pt idx="1">
                  <c:v>Средства местных бюджетов - 140,0 тыс.рублей</c:v>
                </c:pt>
                <c:pt idx="2">
                  <c:v>Средства бюджета Республики Башкортостан -420,0 тыс.рублей 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60</c:v>
                </c:pt>
              </c:numCache>
            </c:numRef>
          </c:val>
        </c:ser>
        <c:dLbls>
          <c:showVal val="1"/>
        </c:dLbls>
      </c:pie3DChart>
    </c:plotArea>
    <c:legend>
      <c:legendPos val="l"/>
      <c:layout>
        <c:manualLayout>
          <c:xMode val="edge"/>
          <c:yMode val="edge"/>
          <c:x val="1.5267175572519161E-2"/>
          <c:y val="1.3018470751050061E-2"/>
          <c:w val="0.40676117775354431"/>
          <c:h val="0.98656139551740718"/>
        </c:manualLayout>
      </c:layout>
      <c:txPr>
        <a:bodyPr/>
        <a:lstStyle/>
        <a:p>
          <a:pPr>
            <a:defRPr sz="20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0.42311886586696368"/>
          <c:y val="0.12522686025408317"/>
          <c:w val="0.52889858233370302"/>
          <c:h val="0.82577132486389093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Sheet1!$A$1:$D$1</c:f>
              <c:strCache>
                <c:ptCount val="4"/>
                <c:pt idx="0">
                  <c:v>Вклад населения - 16,5 тыс.рублей</c:v>
                </c:pt>
                <c:pt idx="1">
                  <c:v>Вклад спонсоров - 16,5 тыс.рублей</c:v>
                </c:pt>
                <c:pt idx="2">
                  <c:v>Средства местных бюджетов - 33,0 тыс.рублей</c:v>
                </c:pt>
                <c:pt idx="3">
                  <c:v>Средства бюджета Республики Башкортостан - 99,0 тыс.рублей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20</c:v>
                </c:pt>
                <c:pt idx="3">
                  <c:v>60</c:v>
                </c:pt>
              </c:numCache>
            </c:numRef>
          </c:val>
        </c:ser>
        <c:dLbls>
          <c:showVal val="1"/>
        </c:dLbls>
      </c:pie3DChart>
    </c:plotArea>
    <c:legend>
      <c:legendPos val="l"/>
      <c:layout>
        <c:manualLayout>
          <c:xMode val="edge"/>
          <c:yMode val="edge"/>
          <c:x val="1.5267175572519161E-2"/>
          <c:y val="1.3018470751050061E-2"/>
          <c:w val="0.40676117775354431"/>
          <c:h val="0.98656139551740696"/>
        </c:manualLayout>
      </c:layout>
      <c:txPr>
        <a:bodyPr/>
        <a:lstStyle/>
        <a:p>
          <a:pPr>
            <a:defRPr sz="20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0.42311886586696396"/>
          <c:y val="0.12522686025408317"/>
          <c:w val="0.52889858233370324"/>
          <c:h val="0.82577132486389115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Sheet1!$A$1:$D$1</c:f>
              <c:strCache>
                <c:ptCount val="4"/>
                <c:pt idx="0">
                  <c:v>Вклад населения - 140,0 тыс.рублей</c:v>
                </c:pt>
                <c:pt idx="1">
                  <c:v>Вклад спонсоров - 140,0 тыс.рублей</c:v>
                </c:pt>
                <c:pt idx="2">
                  <c:v>Средства местных бюджетов - 280,0 тыс.рублей</c:v>
                </c:pt>
                <c:pt idx="3">
                  <c:v>Средства бюджета Республики Башкортостан - 840,0 тыс.рублей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20</c:v>
                </c:pt>
                <c:pt idx="3">
                  <c:v>60</c:v>
                </c:pt>
              </c:numCache>
            </c:numRef>
          </c:val>
        </c:ser>
        <c:dLbls>
          <c:showVal val="1"/>
        </c:dLbls>
      </c:pie3DChart>
    </c:plotArea>
    <c:legend>
      <c:legendPos val="l"/>
      <c:layout>
        <c:manualLayout>
          <c:xMode val="edge"/>
          <c:yMode val="edge"/>
          <c:x val="1.5267175572519161E-2"/>
          <c:y val="1.3018470751050061E-2"/>
          <c:w val="0.40676117775354431"/>
          <c:h val="0.98656139551740663"/>
        </c:manualLayout>
      </c:layout>
      <c:txPr>
        <a:bodyPr/>
        <a:lstStyle/>
        <a:p>
          <a:pPr>
            <a:defRPr sz="20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Налоговые и неналоговые поступления</a:t>
            </a:r>
          </a:p>
        </c:rich>
      </c:tx>
      <c:layout/>
    </c:title>
    <c:view3D>
      <c:rAngAx val="1"/>
    </c:view3D>
    <c:sideWall>
      <c:spPr>
        <a:noFill/>
        <a:ln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298840769903874"/>
          <c:y val="0.18854563505309732"/>
          <c:w val="0.81645603674540679"/>
          <c:h val="0.6892649247222386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поступления</c:v>
                </c:pt>
              </c:strCache>
            </c:strRef>
          </c:tx>
          <c:spPr>
            <a:solidFill>
              <a:srgbClr val="7030A0"/>
            </a:solidFill>
          </c:spPr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125.6</c:v>
                </c:pt>
                <c:pt idx="1">
                  <c:v>130.69999999999999</c:v>
                </c:pt>
                <c:pt idx="2">
                  <c:v>188.6</c:v>
                </c:pt>
                <c:pt idx="3">
                  <c:v>190.7</c:v>
                </c:pt>
              </c:numCache>
            </c:numRef>
          </c:val>
        </c:ser>
        <c:dLbls>
          <c:showVal val="1"/>
        </c:dLbls>
        <c:shape val="box"/>
        <c:axId val="100823808"/>
        <c:axId val="100825344"/>
        <c:axId val="0"/>
      </c:bar3DChart>
      <c:catAx>
        <c:axId val="100823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00825344"/>
        <c:crosses val="autoZero"/>
        <c:auto val="1"/>
        <c:lblAlgn val="ctr"/>
        <c:lblOffset val="100"/>
      </c:catAx>
      <c:valAx>
        <c:axId val="100825344"/>
        <c:scaling>
          <c:orientation val="minMax"/>
        </c:scaling>
        <c:axPos val="l"/>
        <c:numFmt formatCode="General" sourceLinked="1"/>
        <c:tickLblPos val="nextTo"/>
        <c:crossAx val="100823808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0.42311886586696368"/>
          <c:y val="0.12522686025408317"/>
          <c:w val="0.52889858233370302"/>
          <c:h val="0.82577132486389093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Sheet1!$A$1:$C$1</c:f>
              <c:strCache>
                <c:ptCount val="3"/>
                <c:pt idx="0">
                  <c:v>Вклад населения -64,0 тыс.рублей</c:v>
                </c:pt>
                <c:pt idx="1">
                  <c:v>Средства местных бюджетов - 126,0 тыс.рублей</c:v>
                </c:pt>
                <c:pt idx="2">
                  <c:v>Средства бюджета Республики Башкортостан -448,8 тыс.рублей 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10</c:v>
                </c:pt>
                <c:pt idx="1">
                  <c:v>19.7</c:v>
                </c:pt>
                <c:pt idx="2">
                  <c:v>70.3</c:v>
                </c:pt>
              </c:numCache>
            </c:numRef>
          </c:val>
        </c:ser>
        <c:dLbls>
          <c:showVal val="1"/>
        </c:dLbls>
      </c:pie3DChart>
    </c:plotArea>
    <c:legend>
      <c:legendPos val="l"/>
      <c:layout>
        <c:manualLayout>
          <c:xMode val="edge"/>
          <c:yMode val="edge"/>
          <c:x val="1.5267175572519161E-2"/>
          <c:y val="1.3018470751050061E-2"/>
          <c:w val="0.40676117775354431"/>
          <c:h val="0.98656139551740696"/>
        </c:manualLayout>
      </c:layout>
      <c:txPr>
        <a:bodyPr/>
        <a:lstStyle/>
        <a:p>
          <a:pPr>
            <a:defRPr sz="20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0.42311886586696396"/>
          <c:y val="0.12522686025408317"/>
          <c:w val="0.52889858233370324"/>
          <c:h val="0.82577132486389115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Sheet1!$A$1:$C$1</c:f>
              <c:strCache>
                <c:ptCount val="3"/>
                <c:pt idx="0">
                  <c:v>Вклад населения -57,3 тыс.рублей</c:v>
                </c:pt>
                <c:pt idx="1">
                  <c:v>Средства местных бюджетов - 77,7 тыс.рублей</c:v>
                </c:pt>
                <c:pt idx="2">
                  <c:v>Средства бюджета Республики Башкортостан -365,0 тыс.рублей 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11.5</c:v>
                </c:pt>
                <c:pt idx="1">
                  <c:v>15.5</c:v>
                </c:pt>
                <c:pt idx="2">
                  <c:v>73</c:v>
                </c:pt>
              </c:numCache>
            </c:numRef>
          </c:val>
        </c:ser>
        <c:dLbls>
          <c:showVal val="1"/>
        </c:dLbls>
      </c:pie3DChart>
    </c:plotArea>
    <c:legend>
      <c:legendPos val="l"/>
      <c:layout>
        <c:manualLayout>
          <c:xMode val="edge"/>
          <c:yMode val="edge"/>
          <c:x val="1.5267175572519161E-2"/>
          <c:y val="1.3018470751050061E-2"/>
          <c:w val="0.40676117775354431"/>
          <c:h val="0.98656139551740663"/>
        </c:manualLayout>
      </c:layout>
      <c:txPr>
        <a:bodyPr/>
        <a:lstStyle/>
        <a:p>
          <a:pPr>
            <a:defRPr sz="20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0.42311886586696346"/>
          <c:y val="0.12522686025408317"/>
          <c:w val="0.52889858233370279"/>
          <c:h val="0.82577132486389071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Sheet1!$A$1:$D$1</c:f>
              <c:strCache>
                <c:ptCount val="4"/>
                <c:pt idx="0">
                  <c:v>Вклад населения  - 100,0 тыс.рублей</c:v>
                </c:pt>
                <c:pt idx="1">
                  <c:v>Вклад спонсоров - 50,0 тыс.рублей</c:v>
                </c:pt>
                <c:pt idx="2">
                  <c:v>Средства местных бюджетов - 200,0 тыс.рублей</c:v>
                </c:pt>
                <c:pt idx="3">
                  <c:v>Средства бюджета Республики Башкортостан - 650,0 тыс.рублей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20</c:v>
                </c:pt>
                <c:pt idx="3">
                  <c:v>65</c:v>
                </c:pt>
              </c:numCache>
            </c:numRef>
          </c:val>
        </c:ser>
        <c:dLbls>
          <c:showVal val="1"/>
        </c:dLbls>
      </c:pie3DChart>
    </c:plotArea>
    <c:legend>
      <c:legendPos val="l"/>
      <c:layout>
        <c:manualLayout>
          <c:xMode val="edge"/>
          <c:yMode val="edge"/>
          <c:x val="1.5267175572519161E-2"/>
          <c:y val="1.3018470751050061E-2"/>
          <c:w val="0.40676117775354431"/>
          <c:h val="0.98656139551740718"/>
        </c:manualLayout>
      </c:layout>
      <c:txPr>
        <a:bodyPr/>
        <a:lstStyle/>
        <a:p>
          <a:pPr>
            <a:defRPr sz="20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Безвозмездные</a:t>
            </a:r>
          </a:p>
          <a:p>
            <a:pPr>
              <a:defRPr/>
            </a:pPr>
            <a:r>
              <a:rPr lang="ru-RU" sz="1800" dirty="0"/>
              <a:t>поступления</a:t>
            </a:r>
          </a:p>
        </c:rich>
      </c:tx>
      <c:layout/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312.89999999999986</c:v>
                </c:pt>
                <c:pt idx="1">
                  <c:v>302.5</c:v>
                </c:pt>
                <c:pt idx="2">
                  <c:v>290.39999999999986</c:v>
                </c:pt>
                <c:pt idx="3">
                  <c:v>293.8</c:v>
                </c:pt>
              </c:numCache>
            </c:numRef>
          </c:val>
        </c:ser>
        <c:dLbls>
          <c:showVal val="1"/>
        </c:dLbls>
        <c:shape val="box"/>
        <c:axId val="100829056"/>
        <c:axId val="100830592"/>
        <c:axId val="0"/>
      </c:bar3DChart>
      <c:catAx>
        <c:axId val="100829056"/>
        <c:scaling>
          <c:orientation val="minMax"/>
        </c:scaling>
        <c:axPos val="b"/>
        <c:numFmt formatCode="General" sourceLinked="1"/>
        <c:tickLblPos val="nextTo"/>
        <c:crossAx val="100830592"/>
        <c:crosses val="autoZero"/>
        <c:auto val="1"/>
        <c:lblAlgn val="ctr"/>
        <c:lblOffset val="100"/>
      </c:catAx>
      <c:valAx>
        <c:axId val="100830592"/>
        <c:scaling>
          <c:orientation val="minMax"/>
        </c:scaling>
        <c:axPos val="l"/>
        <c:numFmt formatCode="General" sourceLinked="1"/>
        <c:tickLblPos val="nextTo"/>
        <c:crossAx val="100829056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</c:v>
                </c:pt>
                <c:pt idx="1">
                  <c:v>29.6</c:v>
                </c:pt>
                <c:pt idx="2">
                  <c:v>212.3</c:v>
                </c:pt>
                <c:pt idx="3">
                  <c:v>6.6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3284829535554021"/>
          <c:y val="0.79744870552087466"/>
          <c:w val="0.63304443478646966"/>
          <c:h val="0.2025512944791298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2.0569330850051314E-2"/>
          <c:y val="0.15725688976377974"/>
          <c:w val="0.9676767658070492"/>
          <c:h val="0.735685777559073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УСН</c:v>
                </c:pt>
                <c:pt idx="2">
                  <c:v>ЕНВД</c:v>
                </c:pt>
                <c:pt idx="3">
                  <c:v>Госпошлина</c:v>
                </c:pt>
                <c:pt idx="4">
                  <c:v>Акцизы</c:v>
                </c:pt>
                <c:pt idx="5">
                  <c:v>ЕСХН</c:v>
                </c:pt>
                <c:pt idx="6">
                  <c:v>Патент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75.599999999999994</c:v>
                </c:pt>
                <c:pt idx="1">
                  <c:v>8.6</c:v>
                </c:pt>
                <c:pt idx="2">
                  <c:v>6.2</c:v>
                </c:pt>
                <c:pt idx="3">
                  <c:v>1.5</c:v>
                </c:pt>
                <c:pt idx="4">
                  <c:v>7.9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УСН</c:v>
                </c:pt>
                <c:pt idx="2">
                  <c:v>ЕНВД</c:v>
                </c:pt>
                <c:pt idx="3">
                  <c:v>Госпошлина</c:v>
                </c:pt>
                <c:pt idx="4">
                  <c:v>Акцизы</c:v>
                </c:pt>
                <c:pt idx="5">
                  <c:v>ЕСХН</c:v>
                </c:pt>
                <c:pt idx="6">
                  <c:v>Патент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75.7</c:v>
                </c:pt>
                <c:pt idx="1">
                  <c:v>8.6</c:v>
                </c:pt>
                <c:pt idx="2">
                  <c:v>6</c:v>
                </c:pt>
                <c:pt idx="3">
                  <c:v>1.5</c:v>
                </c:pt>
                <c:pt idx="4">
                  <c:v>8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УСН</c:v>
                </c:pt>
                <c:pt idx="2">
                  <c:v>ЕНВД</c:v>
                </c:pt>
                <c:pt idx="3">
                  <c:v>Госпошлина</c:v>
                </c:pt>
                <c:pt idx="4">
                  <c:v>Акцизы</c:v>
                </c:pt>
                <c:pt idx="5">
                  <c:v>ЕСХН</c:v>
                </c:pt>
                <c:pt idx="6">
                  <c:v>Патент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75.7</c:v>
                </c:pt>
                <c:pt idx="1">
                  <c:v>8.7000000000000011</c:v>
                </c:pt>
                <c:pt idx="2">
                  <c:v>5.7</c:v>
                </c:pt>
                <c:pt idx="3">
                  <c:v>1.5</c:v>
                </c:pt>
                <c:pt idx="4">
                  <c:v>8.2000000000000011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</c:ser>
        <c:dLbls>
          <c:showVal val="1"/>
        </c:dLbls>
        <c:overlap val="-25"/>
        <c:axId val="101896192"/>
        <c:axId val="101897728"/>
      </c:barChart>
      <c:catAx>
        <c:axId val="101896192"/>
        <c:scaling>
          <c:orientation val="minMax"/>
        </c:scaling>
        <c:axPos val="b"/>
        <c:numFmt formatCode="General" sourceLinked="1"/>
        <c:majorTickMark val="none"/>
        <c:tickLblPos val="low"/>
        <c:txPr>
          <a:bodyPr/>
          <a:lstStyle/>
          <a:p>
            <a:pPr>
              <a:defRPr sz="1200"/>
            </a:pPr>
            <a:endParaRPr lang="ru-RU"/>
          </a:p>
        </c:txPr>
        <c:crossAx val="101897728"/>
        <c:crosses val="autoZero"/>
        <c:lblAlgn val="ctr"/>
        <c:lblOffset val="50"/>
      </c:catAx>
      <c:valAx>
        <c:axId val="101897728"/>
        <c:scaling>
          <c:orientation val="minMax"/>
        </c:scaling>
        <c:delete val="1"/>
        <c:axPos val="l"/>
        <c:numFmt formatCode="General" sourceLinked="1"/>
        <c:tickLblPos val="none"/>
        <c:crossAx val="10189619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33855198157970146"/>
          <c:y val="0.05"/>
          <c:w val="0.24663981239104371"/>
          <c:h val="7.9170767716535431E-2"/>
        </c:manualLayout>
      </c:layout>
    </c:legend>
    <c:plotVisOnly val="1"/>
    <c:dispBlanksAs val="gap"/>
  </c:chart>
  <c:txPr>
    <a:bodyPr/>
    <a:lstStyle/>
    <a:p>
      <a:pPr>
        <a:defRPr sz="1099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0.1522216877231182"/>
          <c:w val="0.96845900212141101"/>
          <c:h val="0.618426715953110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300" b="0" dirty="0" smtClean="0"/>
                      <a:t>35</a:t>
                    </a:r>
                    <a:r>
                      <a:rPr lang="ru-RU" sz="1300" b="0" dirty="0" smtClean="0"/>
                      <a:t>,9%</a:t>
                    </a:r>
                    <a:endParaRPr lang="en-US" sz="1300" b="0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300" b="0" dirty="0" smtClean="0"/>
                      <a:t>54,7</a:t>
                    </a:r>
                    <a:r>
                      <a:rPr lang="ru-RU" sz="1300" b="0" i="0" u="none" strike="noStrike" baseline="0" dirty="0" smtClean="0"/>
                      <a:t>%</a:t>
                    </a:r>
                    <a:endParaRPr lang="en-US" sz="1300" b="0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300" b="0" dirty="0" smtClean="0"/>
                      <a:t>5,5</a:t>
                    </a:r>
                    <a:r>
                      <a:rPr lang="ru-RU" sz="1300" b="0" i="0" u="none" strike="noStrike" baseline="0" dirty="0" smtClean="0"/>
                      <a:t>%</a:t>
                    </a:r>
                    <a:endParaRPr lang="en-US" sz="1300" b="0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300" b="0" i="0" u="none" strike="noStrike" baseline="0" dirty="0" smtClean="0"/>
                      <a:t>3,9%</a:t>
                    </a:r>
                    <a:endParaRPr lang="en-US" sz="1300" b="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300" b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  </c:v>
                </c:pt>
                <c:pt idx="3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35.9</c:v>
                </c:pt>
                <c:pt idx="1">
                  <c:v>54.7</c:v>
                </c:pt>
                <c:pt idx="2">
                  <c:v>5.5</c:v>
                </c:pt>
                <c:pt idx="3">
                  <c:v>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300" dirty="0" smtClean="0"/>
                      <a:t>33,1%</a:t>
                    </a:r>
                    <a:endParaRPr lang="en-US" sz="1300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300" dirty="0" smtClean="0"/>
                      <a:t>65</a:t>
                    </a:r>
                    <a:r>
                      <a:rPr lang="ru-RU" sz="1300" b="0" i="0" u="none" strike="noStrike" baseline="0" dirty="0" smtClean="0"/>
                      <a:t>%</a:t>
                    </a:r>
                    <a:endParaRPr lang="en-US" sz="1300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300" dirty="0" smtClean="0"/>
                      <a:t>1,2</a:t>
                    </a:r>
                    <a:r>
                      <a:rPr lang="ru-RU" sz="1300" b="0" i="0" u="none" strike="noStrike" baseline="0" dirty="0" smtClean="0"/>
                      <a:t>%</a:t>
                    </a:r>
                    <a:endParaRPr lang="en-US" sz="1300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300" dirty="0" smtClean="0"/>
                      <a:t>0,7</a:t>
                    </a:r>
                    <a:r>
                      <a:rPr lang="ru-RU" sz="1300" b="0" i="0" u="none" strike="noStrike" baseline="0" dirty="0" smtClean="0"/>
                      <a:t>%</a:t>
                    </a:r>
                    <a:endParaRPr lang="en-US" sz="13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  </c:v>
                </c:pt>
                <c:pt idx="3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33.1</c:v>
                </c:pt>
                <c:pt idx="1">
                  <c:v>65</c:v>
                </c:pt>
                <c:pt idx="2">
                  <c:v>1.2</c:v>
                </c:pt>
                <c:pt idx="3">
                  <c:v>0.70000000000000062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300" dirty="0" smtClean="0"/>
                      <a:t>33,5%</a:t>
                    </a:r>
                    <a:endParaRPr lang="en-US" sz="1300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300" b="0" i="0" u="none" strike="noStrike" baseline="0" dirty="0" smtClean="0"/>
                      <a:t>64,6%</a:t>
                    </a:r>
                    <a:endParaRPr lang="en-US" sz="1300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300" dirty="0" smtClean="0"/>
                      <a:t>1,2</a:t>
                    </a:r>
                    <a:r>
                      <a:rPr lang="ru-RU" sz="1300" b="0" i="0" u="none" strike="noStrike" baseline="0" dirty="0" smtClean="0"/>
                      <a:t>%</a:t>
                    </a:r>
                    <a:endParaRPr lang="en-US" sz="1300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300" b="0" i="0" u="none" strike="noStrike" baseline="0" dirty="0" smtClean="0"/>
                      <a:t>0,7%</a:t>
                    </a:r>
                    <a:endParaRPr lang="en-US" sz="13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  </c:v>
                </c:pt>
                <c:pt idx="3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33.5</c:v>
                </c:pt>
                <c:pt idx="1">
                  <c:v>64.599999999999994</c:v>
                </c:pt>
                <c:pt idx="2">
                  <c:v>1.2</c:v>
                </c:pt>
                <c:pt idx="3">
                  <c:v>0.70000000000000062</c:v>
                </c:pt>
              </c:numCache>
            </c:numRef>
          </c:val>
        </c:ser>
        <c:dLbls>
          <c:showVal val="1"/>
        </c:dLbls>
        <c:axId val="102135680"/>
        <c:axId val="102137216"/>
      </c:barChart>
      <c:catAx>
        <c:axId val="1021356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137216"/>
        <c:crosses val="autoZero"/>
        <c:auto val="1"/>
        <c:lblAlgn val="ctr"/>
        <c:lblOffset val="100"/>
      </c:catAx>
      <c:valAx>
        <c:axId val="102137216"/>
        <c:scaling>
          <c:orientation val="minMax"/>
        </c:scaling>
        <c:delete val="1"/>
        <c:axPos val="l"/>
        <c:numFmt formatCode="General" sourceLinked="1"/>
        <c:tickLblPos val="none"/>
        <c:crossAx val="1021356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33353442873996697"/>
          <c:y val="3.5283186064764452E-2"/>
          <c:w val="0.33193761512911835"/>
          <c:h val="0.11114239372015798"/>
        </c:manualLayout>
      </c:layout>
    </c:legend>
    <c:plotVisOnly val="1"/>
    <c:dispBlanksAs val="gap"/>
  </c:chart>
  <c:txPr>
    <a:bodyPr/>
    <a:lstStyle/>
    <a:p>
      <a:pPr>
        <a:defRPr sz="1816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37033887059627996"/>
          <c:y val="0.22789224263633753"/>
          <c:w val="0.49636779502292139"/>
          <c:h val="0.393479062755216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dPt>
            <c:idx val="3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5129550590702004E-2"/>
                  <c:y val="-7.2713655597722068E-2"/>
                </c:manualLayout>
              </c:layout>
              <c:showPercent val="1"/>
            </c:dLbl>
            <c:dLbl>
              <c:idx val="1"/>
              <c:layout>
                <c:manualLayout>
                  <c:x val="5.8549250984503351E-2"/>
                  <c:y val="-6.8072358431909147E-2"/>
                </c:manualLayout>
              </c:layout>
              <c:showPercent val="1"/>
            </c:dLbl>
            <c:dLbl>
              <c:idx val="2"/>
              <c:layout>
                <c:manualLayout>
                  <c:x val="8.5872234777271586E-2"/>
                  <c:y val="-5.1054268823931923E-2"/>
                </c:manualLayout>
              </c:layout>
              <c:showPercent val="1"/>
            </c:dLbl>
            <c:dLbl>
              <c:idx val="3"/>
              <c:layout>
                <c:manualLayout>
                  <c:x val="9.2592471080004068E-2"/>
                  <c:y val="-3.1844455554321312E-2"/>
                </c:manualLayout>
              </c:layout>
              <c:showPercent val="1"/>
            </c:dLbl>
            <c:dLbl>
              <c:idx val="4"/>
              <c:layout>
                <c:manualLayout>
                  <c:x val="0.1073402934715907"/>
                  <c:y val="-2.1659386773789292E-2"/>
                </c:manualLayout>
              </c:layout>
              <c:showPercent val="1"/>
            </c:dLbl>
            <c:dLbl>
              <c:idx val="6"/>
              <c:layout>
                <c:manualLayout>
                  <c:x val="0"/>
                  <c:y val="-7.9417710897621063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Расходы на оплату труда работников ОМСУ, казенных учреждений - 39,4 млн.руб.</c:v>
                </c:pt>
                <c:pt idx="1">
                  <c:v>Закупка товаров, пработ и услуг для муниципальных нужд - 33,1 млн.руб.</c:v>
                </c:pt>
                <c:pt idx="2">
                  <c:v>Социальное обеспечение и иные выплаты населению - 23,0 млн.руб.</c:v>
                </c:pt>
                <c:pt idx="3">
                  <c:v>Капитальные вложения в объекты муниципальной собственности - 25,6 млн.руб.</c:v>
                </c:pt>
                <c:pt idx="4">
                  <c:v>Межбюджетные трансферты - 27,2 млн.руб.</c:v>
                </c:pt>
                <c:pt idx="5">
                  <c:v>Субсидии бюджетным и автономным учреждениям - 280,7 млн.руб.</c:v>
                </c:pt>
                <c:pt idx="6">
                  <c:v>Иные бюджетные ассигнования - 4,1 млн.руб.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39.5</c:v>
                </c:pt>
                <c:pt idx="1">
                  <c:v>33.1</c:v>
                </c:pt>
                <c:pt idx="2">
                  <c:v>23</c:v>
                </c:pt>
                <c:pt idx="3">
                  <c:v>25.6</c:v>
                </c:pt>
                <c:pt idx="4">
                  <c:v>27.2</c:v>
                </c:pt>
                <c:pt idx="5">
                  <c:v>280.7</c:v>
                </c:pt>
                <c:pt idx="6">
                  <c:v>4.0999999999999996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1.7378985152463177E-2"/>
          <c:y val="0.61535925832803273"/>
          <c:w val="0.93791904590230546"/>
          <c:h val="0.3488641369282600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0.50824212976364636"/>
          <c:y val="3.8918515226703692E-3"/>
          <c:w val="0.30859916650159225"/>
          <c:h val="0.9529681887197715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заработной платы в 2016 году в соотвествии с дорожными картами Пермкого края</c:v>
                </c:pt>
              </c:strCache>
            </c:strRef>
          </c:tx>
          <c:spPr>
            <a:solidFill>
              <a:srgbClr val="0070C0"/>
            </a:solidFill>
            <a:ln w="1905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6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556</a:t>
                    </a:r>
                    <a:endParaRPr lang="en-US"/>
                  </a:p>
                </c:rich>
              </c:tx>
              <c:dLblPos val="inBase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3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268</a:t>
                    </a:r>
                    <a:endParaRPr lang="en-US"/>
                  </a:p>
                </c:rich>
              </c:tx>
              <c:dLblPos val="inBase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358</a:t>
                    </a:r>
                    <a:endParaRPr lang="en-US"/>
                  </a:p>
                </c:rich>
              </c:tx>
              <c:dLblPos val="inBase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4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581</a:t>
                    </a:r>
                    <a:endParaRPr lang="en-US"/>
                  </a:p>
                </c:rich>
              </c:tx>
              <c:dLblPos val="inBase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 педагогические работники муниципальных образовательных учреждений </c:v>
                </c:pt>
                <c:pt idx="1">
                  <c:v>педагогические работники муниципальных дошкольных учреждений</c:v>
                </c:pt>
                <c:pt idx="2">
                  <c:v>педагогические работники учреждений дополнительного образования </c:v>
                </c:pt>
                <c:pt idx="3">
                  <c:v>работники культуры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27854</c:v>
                </c:pt>
                <c:pt idx="1">
                  <c:v>24639</c:v>
                </c:pt>
                <c:pt idx="2">
                  <c:v>23912</c:v>
                </c:pt>
                <c:pt idx="3">
                  <c:v>19485</c:v>
                </c:pt>
              </c:numCache>
            </c:numRef>
          </c:val>
        </c:ser>
        <c:axId val="108118784"/>
        <c:axId val="108120320"/>
      </c:barChart>
      <c:catAx>
        <c:axId val="108118784"/>
        <c:scaling>
          <c:orientation val="minMax"/>
        </c:scaling>
        <c:axPos val="l"/>
        <c:numFmt formatCode="General" sourceLinked="0"/>
        <c:tickLblPos val="nextTo"/>
        <c:txPr>
          <a:bodyPr rot="0" vert="horz"/>
          <a:lstStyle/>
          <a:p>
            <a:pPr>
              <a:lnSpc>
                <a:spcPts val="1200"/>
              </a:lnSpc>
              <a:defRPr sz="1600" cap="small" baseline="0">
                <a:latin typeface="Calibri" pitchFamily="34" charset="0"/>
                <a:cs typeface="Arial" pitchFamily="34" charset="0"/>
              </a:defRPr>
            </a:pPr>
            <a:endParaRPr lang="ru-RU"/>
          </a:p>
        </c:txPr>
        <c:crossAx val="108120320"/>
        <c:crosses val="autoZero"/>
        <c:lblAlgn val="ctr"/>
        <c:lblOffset val="50"/>
        <c:tickLblSkip val="1"/>
      </c:catAx>
      <c:valAx>
        <c:axId val="108120320"/>
        <c:scaling>
          <c:orientation val="minMax"/>
        </c:scaling>
        <c:delete val="1"/>
        <c:axPos val="b"/>
        <c:numFmt formatCode="#,##0" sourceLinked="1"/>
        <c:tickLblPos val="none"/>
        <c:crossAx val="1081187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+mj-lt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0"/>
            <c:spPr>
              <a:solidFill>
                <a:srgbClr val="FF0000"/>
              </a:solidFill>
            </c:spPr>
          </c:dPt>
          <c:dPt>
            <c:idx val="11"/>
            <c:spPr>
              <a:solidFill>
                <a:srgbClr val="FFFF00"/>
              </a:solidFill>
            </c:spPr>
          </c:dPt>
          <c:dLbls>
            <c:numFmt formatCode="General" sourceLinked="0"/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Лист1!$A$2:$A$13</c:f>
              <c:strCache>
                <c:ptCount val="12"/>
                <c:pt idx="0">
                  <c:v>Староисаевский</c:v>
                </c:pt>
                <c:pt idx="1">
                  <c:v>Старобедеевский</c:v>
                </c:pt>
                <c:pt idx="2">
                  <c:v>Сарвинский</c:v>
                </c:pt>
                <c:pt idx="3">
                  <c:v>Первомайский</c:v>
                </c:pt>
                <c:pt idx="4">
                  <c:v>Павловский</c:v>
                </c:pt>
                <c:pt idx="5">
                  <c:v>Новосубаевский</c:v>
                </c:pt>
                <c:pt idx="6">
                  <c:v>Новокулевский</c:v>
                </c:pt>
                <c:pt idx="7">
                  <c:v>Никольский</c:v>
                </c:pt>
                <c:pt idx="8">
                  <c:v>Красноключевский</c:v>
                </c:pt>
                <c:pt idx="9">
                  <c:v>Красногорский</c:v>
                </c:pt>
                <c:pt idx="10">
                  <c:v>Баш-Шидинский</c:v>
                </c:pt>
                <c:pt idx="11">
                  <c:v>Байгильдинский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58.4</c:v>
                </c:pt>
                <c:pt idx="1">
                  <c:v>71.599999999999994</c:v>
                </c:pt>
                <c:pt idx="2">
                  <c:v>69.900000000000006</c:v>
                </c:pt>
                <c:pt idx="3">
                  <c:v>69.400000000000006</c:v>
                </c:pt>
                <c:pt idx="4">
                  <c:v>40.200000000000003</c:v>
                </c:pt>
                <c:pt idx="5">
                  <c:v>68.3</c:v>
                </c:pt>
                <c:pt idx="6">
                  <c:v>59.4</c:v>
                </c:pt>
                <c:pt idx="7">
                  <c:v>56.7</c:v>
                </c:pt>
                <c:pt idx="8">
                  <c:v>51.4</c:v>
                </c:pt>
                <c:pt idx="9">
                  <c:v>8.5</c:v>
                </c:pt>
                <c:pt idx="10">
                  <c:v>53.9</c:v>
                </c:pt>
                <c:pt idx="11">
                  <c:v>47.5</c:v>
                </c:pt>
              </c:numCache>
            </c:numRef>
          </c:val>
        </c:ser>
        <c:dLbls>
          <c:showVal val="1"/>
        </c:dLbls>
        <c:axId val="111550464"/>
        <c:axId val="111552000"/>
      </c:barChart>
      <c:catAx>
        <c:axId val="111550464"/>
        <c:scaling>
          <c:orientation val="minMax"/>
        </c:scaling>
        <c:axPos val="l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11552000"/>
        <c:crosses val="autoZero"/>
        <c:auto val="1"/>
        <c:lblAlgn val="ctr"/>
        <c:lblOffset val="100"/>
      </c:catAx>
      <c:valAx>
        <c:axId val="11155200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115504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B677A-3BFF-4E0B-83F7-BDCA2C7C9F09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561459-72D3-479F-8D48-C67D38A5E282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endParaRPr lang="ru-RU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ru-RU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полученных доходов больше, чем величина произведенных расходов.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7AC452-8583-4910-96D5-F4775863694F}" type="parTrans" cxnId="{77B8FABA-D61F-4598-9F2F-89F575CD6200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39BAC4A4-E87D-45EC-9754-4128A437540D}" type="sibTrans" cxnId="{77B8FABA-D61F-4598-9F2F-89F575CD6200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F334592D-D7A6-4CB2-B3FA-D515063FBF77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endParaRPr lang="ru-RU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полученных доходов меньше, чем величина произведенных расходов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3BE28-4912-42C9-826F-DADA3C899814}" type="parTrans" cxnId="{966B547B-7CB5-410F-99FA-BB071B4B1A34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E04653C2-8DA9-41E3-A90E-ED27A7BDF161}" type="sibTrans" cxnId="{966B547B-7CB5-410F-99FA-BB071B4B1A34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2E68F096-81B2-41DD-8B75-70E6FD7457DC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851E4DA4-ACFD-43F3-A02A-268827FFB791}" type="parTrans" cxnId="{BE21F2C6-C81D-4695-85A9-ED953BF2EF3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0E8D3CFB-2600-4538-A761-652CF3B27ECF}" type="sibTrans" cxnId="{BE21F2C6-C81D-4695-85A9-ED953BF2EF3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C2B226D8-3D50-4ABE-95E9-48ECBC6F64C9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4F644811-A1CB-43A5-BFAB-AD852C3BEA39}" type="parTrans" cxnId="{F8740051-8F7F-4978-A86B-5076E55F7873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2CF2BCBD-4DAA-4B21-AF6C-2416FF991446}" type="sibTrans" cxnId="{F8740051-8F7F-4978-A86B-5076E55F7873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0DD1D500-2150-4C04-845B-1C1A51F4FCC1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5C295B0E-C56B-42D2-9B2A-93173E13D8E8}" type="parTrans" cxnId="{FCA77A2D-C5AB-48E2-A2BF-CB16539F1AB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EAFD4502-5034-4818-A50D-983EB9E3CC46}" type="sibTrans" cxnId="{FCA77A2D-C5AB-48E2-A2BF-CB16539F1AB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9DE89B7C-2F71-4950-B59C-CE083FF1BBD4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176F11D0-D8E8-4B48-987F-3181EDD70990}" type="parTrans" cxnId="{ECE26900-A5AB-4729-9B0F-A8F55B3FB28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78F66A60-722D-4C6C-AD20-2AC90905FD31}" type="sibTrans" cxnId="{ECE26900-A5AB-4729-9B0F-A8F55B3FB28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4D8148F1-DDBA-44B9-86C1-6B7A5C045BA5}" type="pres">
      <dgm:prSet presAssocID="{037B677A-3BFF-4E0B-83F7-BDCA2C7C9F0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718FFB-9AAB-4973-AB59-676F1E465A73}" type="pres">
      <dgm:prSet presAssocID="{037B677A-3BFF-4E0B-83F7-BDCA2C7C9F09}" presName="Background" presStyleLbl="bgImgPlace1" presStyleIdx="0" presStyleCnt="1" custScaleX="134034" custScaleY="79710" custLinFactNeighborX="568" custLinFactNeighborY="2995"/>
      <dgm:spPr>
        <a:noFill/>
        <a:ln>
          <a:solidFill>
            <a:schemeClr val="accent1"/>
          </a:solidFill>
        </a:ln>
      </dgm:spPr>
    </dgm:pt>
    <dgm:pt modelId="{BE8208B1-5692-4C62-B264-F67AA4F97974}" type="pres">
      <dgm:prSet presAssocID="{037B677A-3BFF-4E0B-83F7-BDCA2C7C9F09}" presName="ParentText1" presStyleLbl="revTx" presStyleIdx="0" presStyleCnt="2" custScaleX="129008" custScaleY="76166" custLinFactNeighborX="-17931" custLinFactNeighborY="-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AED1F-E65D-43AE-BAB4-854853D2D84E}" type="pres">
      <dgm:prSet presAssocID="{037B677A-3BFF-4E0B-83F7-BDCA2C7C9F09}" presName="ParentText2" presStyleLbl="revTx" presStyleIdx="1" presStyleCnt="2" custScaleX="127569" custScaleY="76945" custLinFactNeighborX="22568" custLinFactNeighborY="-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F13BB-180D-495F-AEF9-1D70498DEEFD}" type="pres">
      <dgm:prSet presAssocID="{037B677A-3BFF-4E0B-83F7-BDCA2C7C9F09}" presName="Plus" presStyleLbl="alignNode1" presStyleIdx="0" presStyleCnt="2" custScaleX="149135" custScaleY="63900" custLinFactNeighborX="93844" custLinFactNeighborY="-8041"/>
      <dgm:spPr>
        <a:prstGeom prst="ellipse">
          <a:avLst/>
        </a:prstGeom>
        <a:solidFill>
          <a:srgbClr val="00B050"/>
        </a:solidFill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  <dgm:pt modelId="{993CE59E-52AA-4B9D-B94F-13CE27C2F36A}" type="pres">
      <dgm:prSet presAssocID="{037B677A-3BFF-4E0B-83F7-BDCA2C7C9F09}" presName="Minus" presStyleLbl="alignNode1" presStyleIdx="1" presStyleCnt="2" custScaleX="160224" custScaleY="193485" custLinFactNeighborX="-59080" custLinFactNeighborY="-29090"/>
      <dgm:spPr>
        <a:prstGeom prst="ellipse">
          <a:avLst/>
        </a:prstGeom>
        <a:solidFill>
          <a:srgbClr val="FF0000"/>
        </a:solid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  <dgm:pt modelId="{7DB08A01-097F-49A2-8338-E132ADF0277F}" type="pres">
      <dgm:prSet presAssocID="{037B677A-3BFF-4E0B-83F7-BDCA2C7C9F09}" presName="Divider" presStyleLbl="parChTrans1D1" presStyleIdx="0" presStyleCnt="1"/>
      <dgm:spPr/>
    </dgm:pt>
  </dgm:ptLst>
  <dgm:cxnLst>
    <dgm:cxn modelId="{569088E5-B807-49AD-B3C6-C22162B76932}" type="presOf" srcId="{52561459-72D3-479F-8D48-C67D38A5E282}" destId="{BE8208B1-5692-4C62-B264-F67AA4F97974}" srcOrd="0" destOrd="0" presId="urn:microsoft.com/office/officeart/2009/3/layout/PlusandMinus"/>
    <dgm:cxn modelId="{F8740051-8F7F-4978-A86B-5076E55F7873}" srcId="{037B677A-3BFF-4E0B-83F7-BDCA2C7C9F09}" destId="{C2B226D8-3D50-4ABE-95E9-48ECBC6F64C9}" srcOrd="3" destOrd="0" parTransId="{4F644811-A1CB-43A5-BFAB-AD852C3BEA39}" sibTransId="{2CF2BCBD-4DAA-4B21-AF6C-2416FF991446}"/>
    <dgm:cxn modelId="{FCA77A2D-C5AB-48E2-A2BF-CB16539F1AB5}" srcId="{037B677A-3BFF-4E0B-83F7-BDCA2C7C9F09}" destId="{0DD1D500-2150-4C04-845B-1C1A51F4FCC1}" srcOrd="4" destOrd="0" parTransId="{5C295B0E-C56B-42D2-9B2A-93173E13D8E8}" sibTransId="{EAFD4502-5034-4818-A50D-983EB9E3CC46}"/>
    <dgm:cxn modelId="{BE21F2C6-C81D-4695-85A9-ED953BF2EF35}" srcId="{037B677A-3BFF-4E0B-83F7-BDCA2C7C9F09}" destId="{2E68F096-81B2-41DD-8B75-70E6FD7457DC}" srcOrd="2" destOrd="0" parTransId="{851E4DA4-ACFD-43F3-A02A-268827FFB791}" sibTransId="{0E8D3CFB-2600-4538-A761-652CF3B27ECF}"/>
    <dgm:cxn modelId="{ECE26900-A5AB-4729-9B0F-A8F55B3FB285}" srcId="{037B677A-3BFF-4E0B-83F7-BDCA2C7C9F09}" destId="{9DE89B7C-2F71-4950-B59C-CE083FF1BBD4}" srcOrd="5" destOrd="0" parTransId="{176F11D0-D8E8-4B48-987F-3181EDD70990}" sibTransId="{78F66A60-722D-4C6C-AD20-2AC90905FD31}"/>
    <dgm:cxn modelId="{966B547B-7CB5-410F-99FA-BB071B4B1A34}" srcId="{037B677A-3BFF-4E0B-83F7-BDCA2C7C9F09}" destId="{F334592D-D7A6-4CB2-B3FA-D515063FBF77}" srcOrd="1" destOrd="0" parTransId="{67C3BE28-4912-42C9-826F-DADA3C899814}" sibTransId="{E04653C2-8DA9-41E3-A90E-ED27A7BDF161}"/>
    <dgm:cxn modelId="{77B8FABA-D61F-4598-9F2F-89F575CD6200}" srcId="{037B677A-3BFF-4E0B-83F7-BDCA2C7C9F09}" destId="{52561459-72D3-479F-8D48-C67D38A5E282}" srcOrd="0" destOrd="0" parTransId="{3D7AC452-8583-4910-96D5-F4775863694F}" sibTransId="{39BAC4A4-E87D-45EC-9754-4128A437540D}"/>
    <dgm:cxn modelId="{9022779C-6E36-4DD6-91F1-247CE5C8FD61}" type="presOf" srcId="{F334592D-D7A6-4CB2-B3FA-D515063FBF77}" destId="{A20AED1F-E65D-43AE-BAB4-854853D2D84E}" srcOrd="0" destOrd="0" presId="urn:microsoft.com/office/officeart/2009/3/layout/PlusandMinus"/>
    <dgm:cxn modelId="{17B8DE55-1477-4769-86EA-86845027AD5D}" type="presOf" srcId="{037B677A-3BFF-4E0B-83F7-BDCA2C7C9F09}" destId="{4D8148F1-DDBA-44B9-86C1-6B7A5C045BA5}" srcOrd="0" destOrd="0" presId="urn:microsoft.com/office/officeart/2009/3/layout/PlusandMinus"/>
    <dgm:cxn modelId="{D5D7E5D8-4B50-4F62-BF1D-11EF461458B2}" type="presParOf" srcId="{4D8148F1-DDBA-44B9-86C1-6B7A5C045BA5}" destId="{3B718FFB-9AAB-4973-AB59-676F1E465A73}" srcOrd="0" destOrd="0" presId="urn:microsoft.com/office/officeart/2009/3/layout/PlusandMinus"/>
    <dgm:cxn modelId="{FAEA8A3B-7DBF-4021-B493-044F43C8CA5D}" type="presParOf" srcId="{4D8148F1-DDBA-44B9-86C1-6B7A5C045BA5}" destId="{BE8208B1-5692-4C62-B264-F67AA4F97974}" srcOrd="1" destOrd="0" presId="urn:microsoft.com/office/officeart/2009/3/layout/PlusandMinus"/>
    <dgm:cxn modelId="{EDB2ACBE-E751-4AD2-B32F-188EF47FAE80}" type="presParOf" srcId="{4D8148F1-DDBA-44B9-86C1-6B7A5C045BA5}" destId="{A20AED1F-E65D-43AE-BAB4-854853D2D84E}" srcOrd="2" destOrd="0" presId="urn:microsoft.com/office/officeart/2009/3/layout/PlusandMinus"/>
    <dgm:cxn modelId="{741E4C70-F8C2-49A9-9E73-C9467C6837D2}" type="presParOf" srcId="{4D8148F1-DDBA-44B9-86C1-6B7A5C045BA5}" destId="{C5BF13BB-180D-495F-AEF9-1D70498DEEFD}" srcOrd="3" destOrd="0" presId="urn:microsoft.com/office/officeart/2009/3/layout/PlusandMinus"/>
    <dgm:cxn modelId="{BB79655D-40AC-4B05-B547-528129BD8734}" type="presParOf" srcId="{4D8148F1-DDBA-44B9-86C1-6B7A5C045BA5}" destId="{993CE59E-52AA-4B9D-B94F-13CE27C2F36A}" srcOrd="4" destOrd="0" presId="urn:microsoft.com/office/officeart/2009/3/layout/PlusandMinus"/>
    <dgm:cxn modelId="{F9F50E46-BF07-4AC5-9D00-98C0D36AD74F}" type="presParOf" srcId="{4D8148F1-DDBA-44B9-86C1-6B7A5C045BA5}" destId="{7DB08A01-097F-49A2-8338-E132ADF0277F}" srcOrd="5" destOrd="0" presId="urn:microsoft.com/office/officeart/2009/3/layout/PlusandMinus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На 01.01.2017г.</a:t>
          </a:r>
        </a:p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7 000,0</a:t>
          </a:r>
          <a:endParaRPr lang="ru-RU" sz="1800" dirty="0">
            <a:solidFill>
              <a:schemeClr val="accent2">
                <a:lumMod val="50000"/>
              </a:schemeClr>
            </a:solidFill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CAF24662-586C-4EB5-A16A-3D9EC514F34D}" type="presOf" srcId="{B51B600F-A9B8-487E-8F64-62E4935F9890}" destId="{9C7753FC-881D-4807-9196-A6AA45F75C92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5F45A26F-6AA1-41FD-9370-8827DCDB8596}" type="presOf" srcId="{BAFB2B4E-080B-4CC8-8B3B-39ECCE942D22}" destId="{8A9D7CB1-B6B2-42BF-B043-ADF1C5BEE41A}" srcOrd="0" destOrd="0" presId="urn:microsoft.com/office/officeart/2005/8/layout/hierarchy1"/>
    <dgm:cxn modelId="{8B0AA3CE-6802-4E53-98C9-91180A649DAF}" type="presParOf" srcId="{8A9D7CB1-B6B2-42BF-B043-ADF1C5BEE41A}" destId="{4DC3E8D1-C231-4A4D-917C-38B43682E58B}" srcOrd="0" destOrd="0" presId="urn:microsoft.com/office/officeart/2005/8/layout/hierarchy1"/>
    <dgm:cxn modelId="{598DD384-0150-4FDA-9124-AF7BE3EF3B76}" type="presParOf" srcId="{4DC3E8D1-C231-4A4D-917C-38B43682E58B}" destId="{296F9EAE-A02C-4A9A-930F-1CACA7AD5C6D}" srcOrd="0" destOrd="0" presId="urn:microsoft.com/office/officeart/2005/8/layout/hierarchy1"/>
    <dgm:cxn modelId="{222D6085-F22B-4FBD-BEA9-87B0BF2485DE}" type="presParOf" srcId="{296F9EAE-A02C-4A9A-930F-1CACA7AD5C6D}" destId="{65F8D749-9F3F-4F42-8516-FD61BA029C40}" srcOrd="0" destOrd="0" presId="urn:microsoft.com/office/officeart/2005/8/layout/hierarchy1"/>
    <dgm:cxn modelId="{48ACED59-8114-4D0C-8899-B269DB0EC5A8}" type="presParOf" srcId="{296F9EAE-A02C-4A9A-930F-1CACA7AD5C6D}" destId="{9C7753FC-881D-4807-9196-A6AA45F75C92}" srcOrd="1" destOrd="0" presId="urn:microsoft.com/office/officeart/2005/8/layout/hierarchy1"/>
    <dgm:cxn modelId="{71C9F99D-0172-4521-B26A-0B97FE441113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На 01.01.2019г.</a:t>
          </a:r>
        </a:p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2 500,0</a:t>
          </a:r>
          <a:endParaRPr lang="ru-RU" sz="1800" dirty="0">
            <a:solidFill>
              <a:schemeClr val="accent2">
                <a:lumMod val="50000"/>
              </a:schemeClr>
            </a:solidFill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LinFactNeighborX="1432" custLinFactNeighborY="1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E1E96696-9F3D-4A31-9689-BB40F372C6A3}" type="presOf" srcId="{B51B600F-A9B8-487E-8F64-62E4935F9890}" destId="{9C7753FC-881D-4807-9196-A6AA45F75C92}" srcOrd="0" destOrd="0" presId="urn:microsoft.com/office/officeart/2005/8/layout/hierarchy1"/>
    <dgm:cxn modelId="{5A83B56F-64EA-4B5B-A775-3F147C0A94EF}" type="presOf" srcId="{BAFB2B4E-080B-4CC8-8B3B-39ECCE942D22}" destId="{8A9D7CB1-B6B2-42BF-B043-ADF1C5BEE41A}" srcOrd="0" destOrd="0" presId="urn:microsoft.com/office/officeart/2005/8/layout/hierarchy1"/>
    <dgm:cxn modelId="{E54538B6-F9B7-4913-8E72-78F7C10BE9D6}" type="presParOf" srcId="{8A9D7CB1-B6B2-42BF-B043-ADF1C5BEE41A}" destId="{4DC3E8D1-C231-4A4D-917C-38B43682E58B}" srcOrd="0" destOrd="0" presId="urn:microsoft.com/office/officeart/2005/8/layout/hierarchy1"/>
    <dgm:cxn modelId="{ED617EFE-FD47-48E6-B7FE-C90212F02541}" type="presParOf" srcId="{4DC3E8D1-C231-4A4D-917C-38B43682E58B}" destId="{296F9EAE-A02C-4A9A-930F-1CACA7AD5C6D}" srcOrd="0" destOrd="0" presId="urn:microsoft.com/office/officeart/2005/8/layout/hierarchy1"/>
    <dgm:cxn modelId="{C41ECD4E-F0BB-48EE-AA78-D7AA637D8389}" type="presParOf" srcId="{296F9EAE-A02C-4A9A-930F-1CACA7AD5C6D}" destId="{65F8D749-9F3F-4F42-8516-FD61BA029C40}" srcOrd="0" destOrd="0" presId="urn:microsoft.com/office/officeart/2005/8/layout/hierarchy1"/>
    <dgm:cxn modelId="{293327BD-EB47-4C85-88C3-E22BD525334C}" type="presParOf" srcId="{296F9EAE-A02C-4A9A-930F-1CACA7AD5C6D}" destId="{9C7753FC-881D-4807-9196-A6AA45F75C92}" srcOrd="1" destOrd="0" presId="urn:microsoft.com/office/officeart/2005/8/layout/hierarchy1"/>
    <dgm:cxn modelId="{E0BEC9E7-40C3-4C02-9458-E8E4510E464A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На 01.01.2020г.</a:t>
          </a:r>
        </a:p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0,0</a:t>
          </a:r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F7225D33-54AC-4830-8B31-C7C4A4BC2389}" type="presOf" srcId="{BAFB2B4E-080B-4CC8-8B3B-39ECCE942D22}" destId="{8A9D7CB1-B6B2-42BF-B043-ADF1C5BEE41A}" srcOrd="0" destOrd="0" presId="urn:microsoft.com/office/officeart/2005/8/layout/hierarchy1"/>
    <dgm:cxn modelId="{65F989A3-3236-461D-A8CF-38A494B79107}" type="presOf" srcId="{B51B600F-A9B8-487E-8F64-62E4935F9890}" destId="{9C7753FC-881D-4807-9196-A6AA45F75C92}" srcOrd="0" destOrd="0" presId="urn:microsoft.com/office/officeart/2005/8/layout/hierarchy1"/>
    <dgm:cxn modelId="{A96C9F74-60C3-471C-971B-D58762353305}" type="presParOf" srcId="{8A9D7CB1-B6B2-42BF-B043-ADF1C5BEE41A}" destId="{4DC3E8D1-C231-4A4D-917C-38B43682E58B}" srcOrd="0" destOrd="0" presId="urn:microsoft.com/office/officeart/2005/8/layout/hierarchy1"/>
    <dgm:cxn modelId="{69D42056-64C4-4F0B-A399-550EAC53DF3A}" type="presParOf" srcId="{4DC3E8D1-C231-4A4D-917C-38B43682E58B}" destId="{296F9EAE-A02C-4A9A-930F-1CACA7AD5C6D}" srcOrd="0" destOrd="0" presId="urn:microsoft.com/office/officeart/2005/8/layout/hierarchy1"/>
    <dgm:cxn modelId="{2B2DF484-5248-4D6B-B867-FC599F9F82F3}" type="presParOf" srcId="{296F9EAE-A02C-4A9A-930F-1CACA7AD5C6D}" destId="{65F8D749-9F3F-4F42-8516-FD61BA029C40}" srcOrd="0" destOrd="0" presId="urn:microsoft.com/office/officeart/2005/8/layout/hierarchy1"/>
    <dgm:cxn modelId="{E7922740-58FE-408E-ACCB-FED49AC284D8}" type="presParOf" srcId="{296F9EAE-A02C-4A9A-930F-1CACA7AD5C6D}" destId="{9C7753FC-881D-4807-9196-A6AA45F75C92}" srcOrd="1" destOrd="0" presId="urn:microsoft.com/office/officeart/2005/8/layout/hierarchy1"/>
    <dgm:cxn modelId="{E39DC146-8905-49CE-9EB3-42C696A1B3F6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6B244F-FB1F-4460-8FD2-4BDB9951EAE6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48428A6-5258-4DA7-A64E-9DA159211D27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altLang="zh-CN" b="1" cap="all" spc="0" dirty="0" smtClean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b="1" cap="all" spc="0" dirty="0">
            <a:ln w="0"/>
            <a:solidFill>
              <a:srgbClr val="7030A0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82C2A1BB-2CC5-4C4A-A2E5-625ABA46308C}" type="parTrans" cxnId="{7498383F-04BE-485F-9352-292DF13E20A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B35B76B9-45C8-4628-9493-5D6BDE0C4170}" type="sibTrans" cxnId="{7498383F-04BE-485F-9352-292DF13E20AD}">
      <dgm:prSet/>
      <dgm:spPr/>
      <dgm:t>
        <a:bodyPr/>
        <a:lstStyle/>
        <a:p>
          <a:endParaRPr lang="ru-RU"/>
        </a:p>
      </dgm:t>
    </dgm:pt>
    <dgm:pt modelId="{9B50CD06-418D-4636-AF1F-08946298285A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altLang="zh-CN" b="1" dirty="0" smtClean="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rPr>
            <a:t>БЕЗВОЗМЕЗДНЫЕ</a:t>
          </a:r>
        </a:p>
        <a:p>
          <a:r>
            <a:rPr lang="en-US" altLang="zh-CN" b="1" dirty="0" smtClean="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dirty="0">
            <a:ln>
              <a:solidFill>
                <a:schemeClr val="tx1"/>
              </a:solidFill>
            </a:ln>
            <a:solidFill>
              <a:srgbClr val="FFCC00"/>
            </a:solidFill>
          </a:endParaRPr>
        </a:p>
      </dgm:t>
    </dgm:pt>
    <dgm:pt modelId="{3EA5880F-301C-4799-A031-6FD332BDE77F}" type="parTrans" cxnId="{2504F32B-4FA5-4583-A81B-CE3B0C3E5B67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A39ED953-90B3-472C-9F8E-5F3F1C9B3527}" type="sibTrans" cxnId="{2504F32B-4FA5-4583-A81B-CE3B0C3E5B67}">
      <dgm:prSet/>
      <dgm:spPr/>
      <dgm:t>
        <a:bodyPr/>
        <a:lstStyle/>
        <a:p>
          <a:endParaRPr lang="ru-RU"/>
        </a:p>
      </dgm:t>
    </dgm:pt>
    <dgm:pt modelId="{447B71AD-D0BB-42B7-BDCC-3C77C8566F8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  <a:scene3d>
          <a:camera prst="orthographicFront"/>
          <a:lightRig rig="soft" dir="tl">
            <a:rot lat="0" lon="0" rev="0"/>
          </a:lightRig>
        </a:scene3d>
        <a:sp3d>
          <a:bevelT/>
        </a:sp3d>
      </dgm:spPr>
      <dgm:t>
        <a:bodyPr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altLang="zh-CN" sz="3200" b="1" cap="none" spc="50" dirty="0" err="1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18" charset="0"/>
              <a:cs typeface="Arial Black" pitchFamily="18" charset="0"/>
            </a:rPr>
            <a:t>Доходы</a:t>
          </a:r>
          <a:r>
            <a:rPr lang="en-US" altLang="zh-CN" sz="3200" b="1" cap="none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zh-CN" sz="3200" b="1" cap="none" spc="50" dirty="0" err="1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18" charset="0"/>
              <a:cs typeface="Arial Black" pitchFamily="18" charset="0"/>
            </a:rPr>
            <a:t>бюджета</a:t>
          </a:r>
          <a:r>
            <a:rPr lang="en-US" altLang="zh-CN" sz="3200" b="1" cap="none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3200" b="1" cap="none" spc="50" dirty="0">
            <a:ln w="11430"/>
            <a:solidFill>
              <a:srgbClr val="FFFF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7989188-E72C-41AD-A745-6460474BD213}" type="sibTrans" cxnId="{E34A60E5-7978-4A1C-A7A3-47F041962A25}">
      <dgm:prSet/>
      <dgm:spPr/>
      <dgm:t>
        <a:bodyPr/>
        <a:lstStyle/>
        <a:p>
          <a:endParaRPr lang="ru-RU"/>
        </a:p>
      </dgm:t>
    </dgm:pt>
    <dgm:pt modelId="{1B674E7B-498C-4C50-B044-DD58566E0F85}" type="parTrans" cxnId="{E34A60E5-7978-4A1C-A7A3-47F041962A25}">
      <dgm:prSet/>
      <dgm:spPr/>
      <dgm:t>
        <a:bodyPr/>
        <a:lstStyle/>
        <a:p>
          <a:endParaRPr lang="ru-RU"/>
        </a:p>
      </dgm:t>
    </dgm:pt>
    <dgm:pt modelId="{851F2E38-C630-4DCF-AD35-F6997A7B65D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altLang="zh-CN" b="1" cap="all" spc="0" dirty="0" smtClean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</a:p>
      </dgm:t>
    </dgm:pt>
    <dgm:pt modelId="{A6B5AA79-0D7D-43B0-91BE-D72631655083}" type="parTrans" cxnId="{B0D5DFCA-E0A2-41B2-B0A3-F5C5A3E00B6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B5E2657-DCFD-4357-8D7E-666055F333D4}" type="sibTrans" cxnId="{B0D5DFCA-E0A2-41B2-B0A3-F5C5A3E00B64}">
      <dgm:prSet/>
      <dgm:spPr/>
      <dgm:t>
        <a:bodyPr/>
        <a:lstStyle/>
        <a:p>
          <a:endParaRPr lang="ru-RU"/>
        </a:p>
      </dgm:t>
    </dgm:pt>
    <dgm:pt modelId="{351872C0-A122-4888-80AF-C8C5AE875BFC}" type="pres">
      <dgm:prSet presAssocID="{896B244F-FB1F-4460-8FD2-4BDB9951EA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C116CA-53DD-4897-AE84-67C5A2D405EF}" type="pres">
      <dgm:prSet presAssocID="{447B71AD-D0BB-42B7-BDCC-3C77C8566F83}" presName="hierRoot1" presStyleCnt="0">
        <dgm:presLayoutVars>
          <dgm:hierBranch val="init"/>
        </dgm:presLayoutVars>
      </dgm:prSet>
      <dgm:spPr/>
    </dgm:pt>
    <dgm:pt modelId="{DE849391-7F60-4663-AF73-82F125BB0249}" type="pres">
      <dgm:prSet presAssocID="{447B71AD-D0BB-42B7-BDCC-3C77C8566F83}" presName="rootComposite1" presStyleCnt="0"/>
      <dgm:spPr/>
    </dgm:pt>
    <dgm:pt modelId="{B2146A14-AC22-4AC5-AC1C-52EB921C586A}" type="pres">
      <dgm:prSet presAssocID="{447B71AD-D0BB-42B7-BDCC-3C77C8566F83}" presName="rootText1" presStyleLbl="node0" presStyleIdx="0" presStyleCnt="1" custLinFactNeighborX="-879" custLinFactNeighborY="-16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3F517F-9AA3-487B-AAB3-196610CF0A7E}" type="pres">
      <dgm:prSet presAssocID="{447B71AD-D0BB-42B7-BDCC-3C77C8566F8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F42FCDF-1491-4A75-AB3C-90FFECE955B8}" type="pres">
      <dgm:prSet presAssocID="{447B71AD-D0BB-42B7-BDCC-3C77C8566F83}" presName="hierChild2" presStyleCnt="0"/>
      <dgm:spPr/>
    </dgm:pt>
    <dgm:pt modelId="{0F61F338-E636-48E7-AC98-52DFE56B2C40}" type="pres">
      <dgm:prSet presAssocID="{82C2A1BB-2CC5-4C4A-A2E5-625ABA46308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DD07706-F9D3-4124-B22A-8FAC470F8A9F}" type="pres">
      <dgm:prSet presAssocID="{048428A6-5258-4DA7-A64E-9DA159211D27}" presName="hierRoot2" presStyleCnt="0">
        <dgm:presLayoutVars>
          <dgm:hierBranch val="init"/>
        </dgm:presLayoutVars>
      </dgm:prSet>
      <dgm:spPr/>
    </dgm:pt>
    <dgm:pt modelId="{C3215E40-74AF-4ED5-B5BF-D197B3167E12}" type="pres">
      <dgm:prSet presAssocID="{048428A6-5258-4DA7-A64E-9DA159211D27}" presName="rootComposite" presStyleCnt="0"/>
      <dgm:spPr/>
    </dgm:pt>
    <dgm:pt modelId="{6F5A755B-F07B-4B46-A844-39C9A6DFBF34}" type="pres">
      <dgm:prSet presAssocID="{048428A6-5258-4DA7-A64E-9DA159211D27}" presName="rootText" presStyleLbl="node2" presStyleIdx="0" presStyleCnt="3" custScaleX="87322" custScaleY="60997" custLinFactNeighborX="8448" custLinFactNeighborY="-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9B13BC-731E-4A15-B8C3-69540F58AD18}" type="pres">
      <dgm:prSet presAssocID="{048428A6-5258-4DA7-A64E-9DA159211D27}" presName="rootConnector" presStyleLbl="node2" presStyleIdx="0" presStyleCnt="3"/>
      <dgm:spPr/>
      <dgm:t>
        <a:bodyPr/>
        <a:lstStyle/>
        <a:p>
          <a:endParaRPr lang="ru-RU"/>
        </a:p>
      </dgm:t>
    </dgm:pt>
    <dgm:pt modelId="{1DBFA7FD-BC09-4A21-8E3C-BA8E6B8A1136}" type="pres">
      <dgm:prSet presAssocID="{048428A6-5258-4DA7-A64E-9DA159211D27}" presName="hierChild4" presStyleCnt="0"/>
      <dgm:spPr/>
    </dgm:pt>
    <dgm:pt modelId="{86D647D0-E194-475D-94E1-DE429B329C4A}" type="pres">
      <dgm:prSet presAssocID="{048428A6-5258-4DA7-A64E-9DA159211D27}" presName="hierChild5" presStyleCnt="0"/>
      <dgm:spPr/>
    </dgm:pt>
    <dgm:pt modelId="{8D99E618-B40E-4682-B879-37BFF18B6731}" type="pres">
      <dgm:prSet presAssocID="{A6B5AA79-0D7D-43B0-91BE-D7263165508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B5C8646-ED8D-4C91-83E4-8E902994E47D}" type="pres">
      <dgm:prSet presAssocID="{851F2E38-C630-4DCF-AD35-F6997A7B65DC}" presName="hierRoot2" presStyleCnt="0">
        <dgm:presLayoutVars>
          <dgm:hierBranch val="init"/>
        </dgm:presLayoutVars>
      </dgm:prSet>
      <dgm:spPr/>
    </dgm:pt>
    <dgm:pt modelId="{80B35095-85E0-49FE-BDD8-30C09796B9BE}" type="pres">
      <dgm:prSet presAssocID="{851F2E38-C630-4DCF-AD35-F6997A7B65DC}" presName="rootComposite" presStyleCnt="0"/>
      <dgm:spPr/>
    </dgm:pt>
    <dgm:pt modelId="{18F27375-20BD-4216-A11E-47535BF01F54}" type="pres">
      <dgm:prSet presAssocID="{851F2E38-C630-4DCF-AD35-F6997A7B65DC}" presName="rootText" presStyleLbl="node2" presStyleIdx="1" presStyleCnt="3" custScaleX="102640" custScaleY="60997" custLinFactNeighborX="11254" custLinFactNeighborY="-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D87763-D61A-4CC0-87CC-3E3C5E577693}" type="pres">
      <dgm:prSet presAssocID="{851F2E38-C630-4DCF-AD35-F6997A7B65DC}" presName="rootConnector" presStyleLbl="node2" presStyleIdx="1" presStyleCnt="3"/>
      <dgm:spPr/>
      <dgm:t>
        <a:bodyPr/>
        <a:lstStyle/>
        <a:p>
          <a:endParaRPr lang="ru-RU"/>
        </a:p>
      </dgm:t>
    </dgm:pt>
    <dgm:pt modelId="{53395787-6179-4A35-A8F6-06668675B232}" type="pres">
      <dgm:prSet presAssocID="{851F2E38-C630-4DCF-AD35-F6997A7B65DC}" presName="hierChild4" presStyleCnt="0"/>
      <dgm:spPr/>
    </dgm:pt>
    <dgm:pt modelId="{5124D5E2-D92C-4461-A230-A7D6D95A3D6B}" type="pres">
      <dgm:prSet presAssocID="{851F2E38-C630-4DCF-AD35-F6997A7B65DC}" presName="hierChild5" presStyleCnt="0"/>
      <dgm:spPr/>
    </dgm:pt>
    <dgm:pt modelId="{B4B4CF3A-44C6-4553-9730-6BCCE2B60011}" type="pres">
      <dgm:prSet presAssocID="{3EA5880F-301C-4799-A031-6FD332BDE77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67DC8FD-060B-46A4-98F1-6E8A0CA2B98E}" type="pres">
      <dgm:prSet presAssocID="{9B50CD06-418D-4636-AF1F-08946298285A}" presName="hierRoot2" presStyleCnt="0">
        <dgm:presLayoutVars>
          <dgm:hierBranch val="init"/>
        </dgm:presLayoutVars>
      </dgm:prSet>
      <dgm:spPr/>
    </dgm:pt>
    <dgm:pt modelId="{09789FBB-3243-4C23-A059-ECA66C1847FE}" type="pres">
      <dgm:prSet presAssocID="{9B50CD06-418D-4636-AF1F-08946298285A}" presName="rootComposite" presStyleCnt="0"/>
      <dgm:spPr/>
    </dgm:pt>
    <dgm:pt modelId="{90D4AEFD-E344-48FA-B893-B7FE5E08AE3C}" type="pres">
      <dgm:prSet presAssocID="{9B50CD06-418D-4636-AF1F-08946298285A}" presName="rootText" presStyleLbl="node2" presStyleIdx="2" presStyleCnt="3" custScaleX="110712" custScaleY="58567" custLinFactNeighborX="-1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0DC2B1-0A85-4281-9219-4110D5C739DE}" type="pres">
      <dgm:prSet presAssocID="{9B50CD06-418D-4636-AF1F-08946298285A}" presName="rootConnector" presStyleLbl="node2" presStyleIdx="2" presStyleCnt="3"/>
      <dgm:spPr/>
      <dgm:t>
        <a:bodyPr/>
        <a:lstStyle/>
        <a:p>
          <a:endParaRPr lang="ru-RU"/>
        </a:p>
      </dgm:t>
    </dgm:pt>
    <dgm:pt modelId="{0CF7A952-3F68-4C3D-AF1A-645792289070}" type="pres">
      <dgm:prSet presAssocID="{9B50CD06-418D-4636-AF1F-08946298285A}" presName="hierChild4" presStyleCnt="0"/>
      <dgm:spPr/>
    </dgm:pt>
    <dgm:pt modelId="{523D681D-73F3-4AD3-91B1-848D64B4F4E5}" type="pres">
      <dgm:prSet presAssocID="{9B50CD06-418D-4636-AF1F-08946298285A}" presName="hierChild5" presStyleCnt="0"/>
      <dgm:spPr/>
    </dgm:pt>
    <dgm:pt modelId="{CB08B6AE-6F46-46F8-B202-A814E3075182}" type="pres">
      <dgm:prSet presAssocID="{447B71AD-D0BB-42B7-BDCC-3C77C8566F83}" presName="hierChild3" presStyleCnt="0"/>
      <dgm:spPr/>
    </dgm:pt>
  </dgm:ptLst>
  <dgm:cxnLst>
    <dgm:cxn modelId="{CC8EA900-B741-4103-9EBD-3317978A9B47}" type="presOf" srcId="{048428A6-5258-4DA7-A64E-9DA159211D27}" destId="{6F5A755B-F07B-4B46-A844-39C9A6DFBF34}" srcOrd="0" destOrd="0" presId="urn:microsoft.com/office/officeart/2005/8/layout/orgChart1"/>
    <dgm:cxn modelId="{E428CE69-D148-4727-B870-350C5C2CB4B4}" type="presOf" srcId="{048428A6-5258-4DA7-A64E-9DA159211D27}" destId="{3B9B13BC-731E-4A15-B8C3-69540F58AD18}" srcOrd="1" destOrd="0" presId="urn:microsoft.com/office/officeart/2005/8/layout/orgChart1"/>
    <dgm:cxn modelId="{68B640AA-8FAD-4E0E-B54B-561851A10F69}" type="presOf" srcId="{A6B5AA79-0D7D-43B0-91BE-D72631655083}" destId="{8D99E618-B40E-4682-B879-37BFF18B6731}" srcOrd="0" destOrd="0" presId="urn:microsoft.com/office/officeart/2005/8/layout/orgChart1"/>
    <dgm:cxn modelId="{2504F32B-4FA5-4583-A81B-CE3B0C3E5B67}" srcId="{447B71AD-D0BB-42B7-BDCC-3C77C8566F83}" destId="{9B50CD06-418D-4636-AF1F-08946298285A}" srcOrd="2" destOrd="0" parTransId="{3EA5880F-301C-4799-A031-6FD332BDE77F}" sibTransId="{A39ED953-90B3-472C-9F8E-5F3F1C9B3527}"/>
    <dgm:cxn modelId="{30E1E477-9C83-476C-A337-1BC388AB7E7A}" type="presOf" srcId="{9B50CD06-418D-4636-AF1F-08946298285A}" destId="{8A0DC2B1-0A85-4281-9219-4110D5C739DE}" srcOrd="1" destOrd="0" presId="urn:microsoft.com/office/officeart/2005/8/layout/orgChart1"/>
    <dgm:cxn modelId="{76897E64-46CE-4093-94A4-62E7EF0201AE}" type="presOf" srcId="{447B71AD-D0BB-42B7-BDCC-3C77C8566F83}" destId="{AD3F517F-9AA3-487B-AAB3-196610CF0A7E}" srcOrd="1" destOrd="0" presId="urn:microsoft.com/office/officeart/2005/8/layout/orgChart1"/>
    <dgm:cxn modelId="{AEFF3037-1AB1-40F3-96C0-ACA943B19151}" type="presOf" srcId="{3EA5880F-301C-4799-A031-6FD332BDE77F}" destId="{B4B4CF3A-44C6-4553-9730-6BCCE2B60011}" srcOrd="0" destOrd="0" presId="urn:microsoft.com/office/officeart/2005/8/layout/orgChart1"/>
    <dgm:cxn modelId="{7498383F-04BE-485F-9352-292DF13E20AD}" srcId="{447B71AD-D0BB-42B7-BDCC-3C77C8566F83}" destId="{048428A6-5258-4DA7-A64E-9DA159211D27}" srcOrd="0" destOrd="0" parTransId="{82C2A1BB-2CC5-4C4A-A2E5-625ABA46308C}" sibTransId="{B35B76B9-45C8-4628-9493-5D6BDE0C4170}"/>
    <dgm:cxn modelId="{B0D5DFCA-E0A2-41B2-B0A3-F5C5A3E00B64}" srcId="{447B71AD-D0BB-42B7-BDCC-3C77C8566F83}" destId="{851F2E38-C630-4DCF-AD35-F6997A7B65DC}" srcOrd="1" destOrd="0" parTransId="{A6B5AA79-0D7D-43B0-91BE-D72631655083}" sibTransId="{6B5E2657-DCFD-4357-8D7E-666055F333D4}"/>
    <dgm:cxn modelId="{86F24FA1-8557-430E-AB38-89DC6267F8BE}" type="presOf" srcId="{447B71AD-D0BB-42B7-BDCC-3C77C8566F83}" destId="{B2146A14-AC22-4AC5-AC1C-52EB921C586A}" srcOrd="0" destOrd="0" presId="urn:microsoft.com/office/officeart/2005/8/layout/orgChart1"/>
    <dgm:cxn modelId="{E34A60E5-7978-4A1C-A7A3-47F041962A25}" srcId="{896B244F-FB1F-4460-8FD2-4BDB9951EAE6}" destId="{447B71AD-D0BB-42B7-BDCC-3C77C8566F83}" srcOrd="0" destOrd="0" parTransId="{1B674E7B-498C-4C50-B044-DD58566E0F85}" sibTransId="{07989188-E72C-41AD-A745-6460474BD213}"/>
    <dgm:cxn modelId="{D515332E-90CD-438C-9D07-530F6A8AF616}" type="presOf" srcId="{896B244F-FB1F-4460-8FD2-4BDB9951EAE6}" destId="{351872C0-A122-4888-80AF-C8C5AE875BFC}" srcOrd="0" destOrd="0" presId="urn:microsoft.com/office/officeart/2005/8/layout/orgChart1"/>
    <dgm:cxn modelId="{A330EEB1-85B8-4950-95E5-D1FE45645635}" type="presOf" srcId="{9B50CD06-418D-4636-AF1F-08946298285A}" destId="{90D4AEFD-E344-48FA-B893-B7FE5E08AE3C}" srcOrd="0" destOrd="0" presId="urn:microsoft.com/office/officeart/2005/8/layout/orgChart1"/>
    <dgm:cxn modelId="{DFAF6BA8-B49D-42A2-BABF-C44EE281DD3D}" type="presOf" srcId="{82C2A1BB-2CC5-4C4A-A2E5-625ABA46308C}" destId="{0F61F338-E636-48E7-AC98-52DFE56B2C40}" srcOrd="0" destOrd="0" presId="urn:microsoft.com/office/officeart/2005/8/layout/orgChart1"/>
    <dgm:cxn modelId="{30C20309-010F-4350-9E4A-B8E321C665EF}" type="presOf" srcId="{851F2E38-C630-4DCF-AD35-F6997A7B65DC}" destId="{E2D87763-D61A-4CC0-87CC-3E3C5E577693}" srcOrd="1" destOrd="0" presId="urn:microsoft.com/office/officeart/2005/8/layout/orgChart1"/>
    <dgm:cxn modelId="{3791F9A7-AA5B-4D58-B2BF-02670E6C953A}" type="presOf" srcId="{851F2E38-C630-4DCF-AD35-F6997A7B65DC}" destId="{18F27375-20BD-4216-A11E-47535BF01F54}" srcOrd="0" destOrd="0" presId="urn:microsoft.com/office/officeart/2005/8/layout/orgChart1"/>
    <dgm:cxn modelId="{76B7FD17-599F-4587-8DB9-AAB8B4684270}" type="presParOf" srcId="{351872C0-A122-4888-80AF-C8C5AE875BFC}" destId="{6FC116CA-53DD-4897-AE84-67C5A2D405EF}" srcOrd="0" destOrd="0" presId="urn:microsoft.com/office/officeart/2005/8/layout/orgChart1"/>
    <dgm:cxn modelId="{6675CCD4-B0B6-40E6-826A-00AAC17759EA}" type="presParOf" srcId="{6FC116CA-53DD-4897-AE84-67C5A2D405EF}" destId="{DE849391-7F60-4663-AF73-82F125BB0249}" srcOrd="0" destOrd="0" presId="urn:microsoft.com/office/officeart/2005/8/layout/orgChart1"/>
    <dgm:cxn modelId="{F1411202-9D5F-4524-8054-8F128EA985EE}" type="presParOf" srcId="{DE849391-7F60-4663-AF73-82F125BB0249}" destId="{B2146A14-AC22-4AC5-AC1C-52EB921C586A}" srcOrd="0" destOrd="0" presId="urn:microsoft.com/office/officeart/2005/8/layout/orgChart1"/>
    <dgm:cxn modelId="{C616A411-57EA-4D06-8F25-E987399521A8}" type="presParOf" srcId="{DE849391-7F60-4663-AF73-82F125BB0249}" destId="{AD3F517F-9AA3-487B-AAB3-196610CF0A7E}" srcOrd="1" destOrd="0" presId="urn:microsoft.com/office/officeart/2005/8/layout/orgChart1"/>
    <dgm:cxn modelId="{BB890E2E-453D-4E79-B679-0520C1970F74}" type="presParOf" srcId="{6FC116CA-53DD-4897-AE84-67C5A2D405EF}" destId="{5F42FCDF-1491-4A75-AB3C-90FFECE955B8}" srcOrd="1" destOrd="0" presId="urn:microsoft.com/office/officeart/2005/8/layout/orgChart1"/>
    <dgm:cxn modelId="{B5774B24-D2BC-4E5E-A7AF-04C26B84351D}" type="presParOf" srcId="{5F42FCDF-1491-4A75-AB3C-90FFECE955B8}" destId="{0F61F338-E636-48E7-AC98-52DFE56B2C40}" srcOrd="0" destOrd="0" presId="urn:microsoft.com/office/officeart/2005/8/layout/orgChart1"/>
    <dgm:cxn modelId="{26DA7B5C-2FA9-45F9-8D94-B17D9AD089C4}" type="presParOf" srcId="{5F42FCDF-1491-4A75-AB3C-90FFECE955B8}" destId="{7DD07706-F9D3-4124-B22A-8FAC470F8A9F}" srcOrd="1" destOrd="0" presId="urn:microsoft.com/office/officeart/2005/8/layout/orgChart1"/>
    <dgm:cxn modelId="{1201257B-ACAE-4BB1-B5AD-54F3B9646B63}" type="presParOf" srcId="{7DD07706-F9D3-4124-B22A-8FAC470F8A9F}" destId="{C3215E40-74AF-4ED5-B5BF-D197B3167E12}" srcOrd="0" destOrd="0" presId="urn:microsoft.com/office/officeart/2005/8/layout/orgChart1"/>
    <dgm:cxn modelId="{91E1A463-E82E-4A71-9BEE-79CEFA45CFBE}" type="presParOf" srcId="{C3215E40-74AF-4ED5-B5BF-D197B3167E12}" destId="{6F5A755B-F07B-4B46-A844-39C9A6DFBF34}" srcOrd="0" destOrd="0" presId="urn:microsoft.com/office/officeart/2005/8/layout/orgChart1"/>
    <dgm:cxn modelId="{33ACC689-6F11-4061-8295-E74CFC78EBE3}" type="presParOf" srcId="{C3215E40-74AF-4ED5-B5BF-D197B3167E12}" destId="{3B9B13BC-731E-4A15-B8C3-69540F58AD18}" srcOrd="1" destOrd="0" presId="urn:microsoft.com/office/officeart/2005/8/layout/orgChart1"/>
    <dgm:cxn modelId="{0F464522-01C6-4593-91F5-CF704BF11EA0}" type="presParOf" srcId="{7DD07706-F9D3-4124-B22A-8FAC470F8A9F}" destId="{1DBFA7FD-BC09-4A21-8E3C-BA8E6B8A1136}" srcOrd="1" destOrd="0" presId="urn:microsoft.com/office/officeart/2005/8/layout/orgChart1"/>
    <dgm:cxn modelId="{9CE2A7EA-BBC7-40A1-8AC5-223077A951A1}" type="presParOf" srcId="{7DD07706-F9D3-4124-B22A-8FAC470F8A9F}" destId="{86D647D0-E194-475D-94E1-DE429B329C4A}" srcOrd="2" destOrd="0" presId="urn:microsoft.com/office/officeart/2005/8/layout/orgChart1"/>
    <dgm:cxn modelId="{744B53D8-D8B8-493D-829C-A340B4596F83}" type="presParOf" srcId="{5F42FCDF-1491-4A75-AB3C-90FFECE955B8}" destId="{8D99E618-B40E-4682-B879-37BFF18B6731}" srcOrd="2" destOrd="0" presId="urn:microsoft.com/office/officeart/2005/8/layout/orgChart1"/>
    <dgm:cxn modelId="{A8A53401-BE25-40DB-AAAB-1902F075B128}" type="presParOf" srcId="{5F42FCDF-1491-4A75-AB3C-90FFECE955B8}" destId="{1B5C8646-ED8D-4C91-83E4-8E902994E47D}" srcOrd="3" destOrd="0" presId="urn:microsoft.com/office/officeart/2005/8/layout/orgChart1"/>
    <dgm:cxn modelId="{43B1768E-CA7C-4622-8C07-F23C5B186252}" type="presParOf" srcId="{1B5C8646-ED8D-4C91-83E4-8E902994E47D}" destId="{80B35095-85E0-49FE-BDD8-30C09796B9BE}" srcOrd="0" destOrd="0" presId="urn:microsoft.com/office/officeart/2005/8/layout/orgChart1"/>
    <dgm:cxn modelId="{C600F0CC-46BA-4F2E-A893-C3F0ED62BFDF}" type="presParOf" srcId="{80B35095-85E0-49FE-BDD8-30C09796B9BE}" destId="{18F27375-20BD-4216-A11E-47535BF01F54}" srcOrd="0" destOrd="0" presId="urn:microsoft.com/office/officeart/2005/8/layout/orgChart1"/>
    <dgm:cxn modelId="{731442F8-544C-457C-A745-CDC63BBCD36E}" type="presParOf" srcId="{80B35095-85E0-49FE-BDD8-30C09796B9BE}" destId="{E2D87763-D61A-4CC0-87CC-3E3C5E577693}" srcOrd="1" destOrd="0" presId="urn:microsoft.com/office/officeart/2005/8/layout/orgChart1"/>
    <dgm:cxn modelId="{F8062C96-27E6-44EF-846E-088C0337C612}" type="presParOf" srcId="{1B5C8646-ED8D-4C91-83E4-8E902994E47D}" destId="{53395787-6179-4A35-A8F6-06668675B232}" srcOrd="1" destOrd="0" presId="urn:microsoft.com/office/officeart/2005/8/layout/orgChart1"/>
    <dgm:cxn modelId="{E61BF6A9-9F15-4051-B63B-180C8183E7FD}" type="presParOf" srcId="{1B5C8646-ED8D-4C91-83E4-8E902994E47D}" destId="{5124D5E2-D92C-4461-A230-A7D6D95A3D6B}" srcOrd="2" destOrd="0" presId="urn:microsoft.com/office/officeart/2005/8/layout/orgChart1"/>
    <dgm:cxn modelId="{1AB41521-4C07-4109-A242-1EA87AD697F4}" type="presParOf" srcId="{5F42FCDF-1491-4A75-AB3C-90FFECE955B8}" destId="{B4B4CF3A-44C6-4553-9730-6BCCE2B60011}" srcOrd="4" destOrd="0" presId="urn:microsoft.com/office/officeart/2005/8/layout/orgChart1"/>
    <dgm:cxn modelId="{3CFF16CF-0283-447B-A710-C5CDC61D0934}" type="presParOf" srcId="{5F42FCDF-1491-4A75-AB3C-90FFECE955B8}" destId="{E67DC8FD-060B-46A4-98F1-6E8A0CA2B98E}" srcOrd="5" destOrd="0" presId="urn:microsoft.com/office/officeart/2005/8/layout/orgChart1"/>
    <dgm:cxn modelId="{8AE0C276-793B-40C8-998F-3993A6081360}" type="presParOf" srcId="{E67DC8FD-060B-46A4-98F1-6E8A0CA2B98E}" destId="{09789FBB-3243-4C23-A059-ECA66C1847FE}" srcOrd="0" destOrd="0" presId="urn:microsoft.com/office/officeart/2005/8/layout/orgChart1"/>
    <dgm:cxn modelId="{5B175810-0060-4C81-94ED-2661A2FA3913}" type="presParOf" srcId="{09789FBB-3243-4C23-A059-ECA66C1847FE}" destId="{90D4AEFD-E344-48FA-B893-B7FE5E08AE3C}" srcOrd="0" destOrd="0" presId="urn:microsoft.com/office/officeart/2005/8/layout/orgChart1"/>
    <dgm:cxn modelId="{A1C40862-5044-4220-91A1-CE94793C364B}" type="presParOf" srcId="{09789FBB-3243-4C23-A059-ECA66C1847FE}" destId="{8A0DC2B1-0A85-4281-9219-4110D5C739DE}" srcOrd="1" destOrd="0" presId="urn:microsoft.com/office/officeart/2005/8/layout/orgChart1"/>
    <dgm:cxn modelId="{348DEDF4-40CC-4AFC-8D70-6A4E32B77D65}" type="presParOf" srcId="{E67DC8FD-060B-46A4-98F1-6E8A0CA2B98E}" destId="{0CF7A952-3F68-4C3D-AF1A-645792289070}" srcOrd="1" destOrd="0" presId="urn:microsoft.com/office/officeart/2005/8/layout/orgChart1"/>
    <dgm:cxn modelId="{6B215454-843E-48A3-84FD-40E47FAD5A89}" type="presParOf" srcId="{E67DC8FD-060B-46A4-98F1-6E8A0CA2B98E}" destId="{523D681D-73F3-4AD3-91B1-848D64B4F4E5}" srcOrd="2" destOrd="0" presId="urn:microsoft.com/office/officeart/2005/8/layout/orgChart1"/>
    <dgm:cxn modelId="{274DCF06-597E-4894-9DAA-4C47F981D942}" type="presParOf" srcId="{6FC116CA-53DD-4897-AE84-67C5A2D405EF}" destId="{CB08B6AE-6F46-46F8-B202-A814E3075182}" srcOrd="2" destOrd="0" presId="urn:microsoft.com/office/officeart/2005/8/layout/orgChart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1A3D07-5948-4222-8735-16E2E0D12A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7CA7DA8-B45A-4D4E-A31E-405A4EBA7BE9}">
      <dgm:prSet phldrT="[Текст]"/>
      <dgm:spPr/>
      <dgm:t>
        <a:bodyPr lIns="108000"/>
        <a:lstStyle/>
        <a:p>
          <a:pPr algn="ctr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Расходов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бюджета муниципального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района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приходится на одного жителя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5464B9-27CE-432F-A5CF-A59A7113C988}" type="parTrans" cxnId="{39B625F7-931D-4A82-8CF2-F28CF3CF3A1E}">
      <dgm:prSet/>
      <dgm:spPr/>
      <dgm:t>
        <a:bodyPr/>
        <a:lstStyle/>
        <a:p>
          <a:endParaRPr lang="ru-RU"/>
        </a:p>
      </dgm:t>
    </dgm:pt>
    <dgm:pt modelId="{89414CE4-CF75-4247-AD09-6E20C6C4B812}" type="sibTrans" cxnId="{39B625F7-931D-4A82-8CF2-F28CF3CF3A1E}">
      <dgm:prSet/>
      <dgm:spPr/>
      <dgm:t>
        <a:bodyPr/>
        <a:lstStyle/>
        <a:p>
          <a:endParaRPr lang="ru-RU"/>
        </a:p>
      </dgm:t>
    </dgm:pt>
    <dgm:pt modelId="{06794880-57C2-4A33-8912-758AFDDC3C44}">
      <dgm:prSet phldrT="[Текст]"/>
      <dgm:spPr>
        <a:solidFill>
          <a:schemeClr val="bg2">
            <a:lumMod val="50000"/>
          </a:schemeClr>
        </a:solidFill>
      </dgm:spPr>
      <dgm:t>
        <a:bodyPr lIns="108000"/>
        <a:lstStyle/>
        <a:p>
          <a:pPr algn="ctr">
            <a:spcAft>
              <a:spcPts val="1200"/>
            </a:spcAft>
          </a:pPr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Расходов бюджета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b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общее образование </a:t>
          </a:r>
          <a:r>
            <a:rPr lang="ru-RU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приходится на одного ученика</a:t>
          </a:r>
          <a:endParaRPr lang="ru-RU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878108-C1CF-49BB-B8ED-5065BB933A5C}" type="parTrans" cxnId="{035B23F7-1211-4541-B2FA-D87BD44B4BB2}">
      <dgm:prSet/>
      <dgm:spPr/>
      <dgm:t>
        <a:bodyPr/>
        <a:lstStyle/>
        <a:p>
          <a:endParaRPr lang="ru-RU"/>
        </a:p>
      </dgm:t>
    </dgm:pt>
    <dgm:pt modelId="{FF98C3CF-F2A4-4DCA-AA65-254D4D98C4F5}" type="sibTrans" cxnId="{035B23F7-1211-4541-B2FA-D87BD44B4BB2}">
      <dgm:prSet/>
      <dgm:spPr/>
      <dgm:t>
        <a:bodyPr/>
        <a:lstStyle/>
        <a:p>
          <a:endParaRPr lang="ru-RU"/>
        </a:p>
      </dgm:t>
    </dgm:pt>
    <dgm:pt modelId="{977E9A68-78CE-4485-8190-D0621E6C394F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Расходов бюджета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дошкольное образование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приходится на 1 дошкольника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068AC1-BBDE-499C-A865-E69AD8AE72A5}" type="parTrans" cxnId="{3A997E7D-F676-4278-B526-CEF737EDAA4A}">
      <dgm:prSet/>
      <dgm:spPr/>
      <dgm:t>
        <a:bodyPr/>
        <a:lstStyle/>
        <a:p>
          <a:endParaRPr lang="ru-RU"/>
        </a:p>
      </dgm:t>
    </dgm:pt>
    <dgm:pt modelId="{37C71A60-05FB-4DFD-937B-1A812A588FC8}" type="sibTrans" cxnId="{3A997E7D-F676-4278-B526-CEF737EDAA4A}">
      <dgm:prSet/>
      <dgm:spPr/>
      <dgm:t>
        <a:bodyPr/>
        <a:lstStyle/>
        <a:p>
          <a:endParaRPr lang="ru-RU"/>
        </a:p>
      </dgm:t>
    </dgm:pt>
    <dgm:pt modelId="{A166B7A9-7335-46F9-A001-A6E758E64F60}">
      <dgm:prSet phldrT="[Текст]"/>
      <dgm:spPr>
        <a:solidFill>
          <a:schemeClr val="accent1">
            <a:lumMod val="75000"/>
          </a:schemeClr>
        </a:solidFill>
      </dgm:spPr>
      <dgm:t>
        <a:bodyPr lIns="108000"/>
        <a:lstStyle/>
        <a:p>
          <a:pPr algn="ctr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Расходов бюджета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дополнительное образование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приходится на 1 обучающего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366EEF-1ECE-42C0-A036-A3187322D771}" type="parTrans" cxnId="{AA17FBF8-9AD3-41AA-A593-18BD223FFBE7}">
      <dgm:prSet/>
      <dgm:spPr/>
      <dgm:t>
        <a:bodyPr/>
        <a:lstStyle/>
        <a:p>
          <a:endParaRPr lang="ru-RU"/>
        </a:p>
      </dgm:t>
    </dgm:pt>
    <dgm:pt modelId="{332529AC-3A42-4C6A-AE11-EF65FA77F9AD}" type="sibTrans" cxnId="{AA17FBF8-9AD3-41AA-A593-18BD223FFBE7}">
      <dgm:prSet/>
      <dgm:spPr/>
      <dgm:t>
        <a:bodyPr/>
        <a:lstStyle/>
        <a:p>
          <a:endParaRPr lang="ru-RU"/>
        </a:p>
      </dgm:t>
    </dgm:pt>
    <dgm:pt modelId="{A01B759F-028D-4849-954E-A69B315B92DD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Расходов бюджета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культуру 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приходится на одного жителя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123F89-69E4-43AA-B86B-BFB3A645FA37}" type="parTrans" cxnId="{99DFA3C5-DD88-47AC-8369-D24C71750F22}">
      <dgm:prSet/>
      <dgm:spPr/>
      <dgm:t>
        <a:bodyPr/>
        <a:lstStyle/>
        <a:p>
          <a:endParaRPr lang="ru-RU"/>
        </a:p>
      </dgm:t>
    </dgm:pt>
    <dgm:pt modelId="{40AF6096-E5A5-4475-9CE4-00E4A9656895}" type="sibTrans" cxnId="{99DFA3C5-DD88-47AC-8369-D24C71750F22}">
      <dgm:prSet/>
      <dgm:spPr/>
      <dgm:t>
        <a:bodyPr/>
        <a:lstStyle/>
        <a:p>
          <a:endParaRPr lang="ru-RU"/>
        </a:p>
      </dgm:t>
    </dgm:pt>
    <dgm:pt modelId="{3FBE2973-B0C2-4A6C-87DA-0283B0AFA548}" type="pres">
      <dgm:prSet presAssocID="{B21A3D07-5948-4222-8735-16E2E0D12A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60B611-698D-4BC7-842F-1BEA5FC6EEB3}" type="pres">
      <dgm:prSet presAssocID="{57CA7DA8-B45A-4D4E-A31E-405A4EBA7BE9}" presName="parentText" presStyleLbl="node1" presStyleIdx="0" presStyleCnt="5" custLinFactY="-12554" custLinFactNeighborX="15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E4C5E-8454-49F4-B472-116447F8457F}" type="pres">
      <dgm:prSet presAssocID="{89414CE4-CF75-4247-AD09-6E20C6C4B812}" presName="spacer" presStyleCnt="0"/>
      <dgm:spPr/>
      <dgm:t>
        <a:bodyPr/>
        <a:lstStyle/>
        <a:p>
          <a:endParaRPr lang="ru-RU"/>
        </a:p>
      </dgm:t>
    </dgm:pt>
    <dgm:pt modelId="{481A25E0-09D3-445B-8A17-6E9753FF32AA}" type="pres">
      <dgm:prSet presAssocID="{06794880-57C2-4A33-8912-758AFDDC3C44}" presName="parentText" presStyleLbl="node1" presStyleIdx="1" presStyleCnt="5" custLinFactY="418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488D0-62A6-45A4-A6E9-6E0B7B1FABD7}" type="pres">
      <dgm:prSet presAssocID="{FF98C3CF-F2A4-4DCA-AA65-254D4D98C4F5}" presName="spacer" presStyleCnt="0"/>
      <dgm:spPr/>
      <dgm:t>
        <a:bodyPr/>
        <a:lstStyle/>
        <a:p>
          <a:endParaRPr lang="ru-RU"/>
        </a:p>
      </dgm:t>
    </dgm:pt>
    <dgm:pt modelId="{B4DC85BA-056B-45B3-9BB4-1E810AD5CCE3}" type="pres">
      <dgm:prSet presAssocID="{977E9A68-78CE-4485-8190-D0621E6C394F}" presName="parentText" presStyleLbl="node1" presStyleIdx="2" presStyleCnt="5" custAng="0" custLinFactY="2767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9A3AA-7713-4379-A921-179AF143331C}" type="pres">
      <dgm:prSet presAssocID="{37C71A60-05FB-4DFD-937B-1A812A588FC8}" presName="spacer" presStyleCnt="0"/>
      <dgm:spPr/>
      <dgm:t>
        <a:bodyPr/>
        <a:lstStyle/>
        <a:p>
          <a:endParaRPr lang="ru-RU"/>
        </a:p>
      </dgm:t>
    </dgm:pt>
    <dgm:pt modelId="{5BA99AF9-1ADF-4B9D-BC7E-57A41A75697F}" type="pres">
      <dgm:prSet presAssocID="{A166B7A9-7335-46F9-A001-A6E758E64F60}" presName="parentText" presStyleLbl="node1" presStyleIdx="3" presStyleCnt="5" custLinFactY="5116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6DB42-D65B-4DE7-8FDC-2BA6A7E40118}" type="pres">
      <dgm:prSet presAssocID="{332529AC-3A42-4C6A-AE11-EF65FA77F9AD}" presName="spacer" presStyleCnt="0"/>
      <dgm:spPr/>
      <dgm:t>
        <a:bodyPr/>
        <a:lstStyle/>
        <a:p>
          <a:endParaRPr lang="ru-RU"/>
        </a:p>
      </dgm:t>
    </dgm:pt>
    <dgm:pt modelId="{910E2FDD-B044-4705-9E8D-491DEEF3C7B0}" type="pres">
      <dgm:prSet presAssocID="{A01B759F-028D-4849-954E-A69B315B92DD}" presName="parentText" presStyleLbl="node1" presStyleIdx="4" presStyleCnt="5" custLinFactY="9980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81AE8E-A18B-408B-95F3-F3315B25870C}" type="presOf" srcId="{57CA7DA8-B45A-4D4E-A31E-405A4EBA7BE9}" destId="{3860B611-698D-4BC7-842F-1BEA5FC6EEB3}" srcOrd="0" destOrd="0" presId="urn:microsoft.com/office/officeart/2005/8/layout/vList2"/>
    <dgm:cxn modelId="{AA17FBF8-9AD3-41AA-A593-18BD223FFBE7}" srcId="{B21A3D07-5948-4222-8735-16E2E0D12A15}" destId="{A166B7A9-7335-46F9-A001-A6E758E64F60}" srcOrd="3" destOrd="0" parTransId="{F7366EEF-1ECE-42C0-A036-A3187322D771}" sibTransId="{332529AC-3A42-4C6A-AE11-EF65FA77F9AD}"/>
    <dgm:cxn modelId="{10266C99-1B4E-4005-BF93-EC5C0948BA2D}" type="presOf" srcId="{06794880-57C2-4A33-8912-758AFDDC3C44}" destId="{481A25E0-09D3-445B-8A17-6E9753FF32AA}" srcOrd="0" destOrd="0" presId="urn:microsoft.com/office/officeart/2005/8/layout/vList2"/>
    <dgm:cxn modelId="{035B23F7-1211-4541-B2FA-D87BD44B4BB2}" srcId="{B21A3D07-5948-4222-8735-16E2E0D12A15}" destId="{06794880-57C2-4A33-8912-758AFDDC3C44}" srcOrd="1" destOrd="0" parTransId="{65878108-C1CF-49BB-B8ED-5065BB933A5C}" sibTransId="{FF98C3CF-F2A4-4DCA-AA65-254D4D98C4F5}"/>
    <dgm:cxn modelId="{C1C02728-D186-49DD-A483-4E8D083931BD}" type="presOf" srcId="{B21A3D07-5948-4222-8735-16E2E0D12A15}" destId="{3FBE2973-B0C2-4A6C-87DA-0283B0AFA548}" srcOrd="0" destOrd="0" presId="urn:microsoft.com/office/officeart/2005/8/layout/vList2"/>
    <dgm:cxn modelId="{39B625F7-931D-4A82-8CF2-F28CF3CF3A1E}" srcId="{B21A3D07-5948-4222-8735-16E2E0D12A15}" destId="{57CA7DA8-B45A-4D4E-A31E-405A4EBA7BE9}" srcOrd="0" destOrd="0" parTransId="{425464B9-27CE-432F-A5CF-A59A7113C988}" sibTransId="{89414CE4-CF75-4247-AD09-6E20C6C4B812}"/>
    <dgm:cxn modelId="{99DFA3C5-DD88-47AC-8369-D24C71750F22}" srcId="{B21A3D07-5948-4222-8735-16E2E0D12A15}" destId="{A01B759F-028D-4849-954E-A69B315B92DD}" srcOrd="4" destOrd="0" parTransId="{BD123F89-69E4-43AA-B86B-BFB3A645FA37}" sibTransId="{40AF6096-E5A5-4475-9CE4-00E4A9656895}"/>
    <dgm:cxn modelId="{527851E6-E774-49AC-9FFB-EBEDE6E1CE71}" type="presOf" srcId="{977E9A68-78CE-4485-8190-D0621E6C394F}" destId="{B4DC85BA-056B-45B3-9BB4-1E810AD5CCE3}" srcOrd="0" destOrd="0" presId="urn:microsoft.com/office/officeart/2005/8/layout/vList2"/>
    <dgm:cxn modelId="{3A997E7D-F676-4278-B526-CEF737EDAA4A}" srcId="{B21A3D07-5948-4222-8735-16E2E0D12A15}" destId="{977E9A68-78CE-4485-8190-D0621E6C394F}" srcOrd="2" destOrd="0" parTransId="{9E068AC1-BBDE-499C-A865-E69AD8AE72A5}" sibTransId="{37C71A60-05FB-4DFD-937B-1A812A588FC8}"/>
    <dgm:cxn modelId="{3DACA36E-8295-40B9-834A-3953E1A3112F}" type="presOf" srcId="{A01B759F-028D-4849-954E-A69B315B92DD}" destId="{910E2FDD-B044-4705-9E8D-491DEEF3C7B0}" srcOrd="0" destOrd="0" presId="urn:microsoft.com/office/officeart/2005/8/layout/vList2"/>
    <dgm:cxn modelId="{8BFF3827-5F67-4658-B47C-6EA6DCE2D903}" type="presOf" srcId="{A166B7A9-7335-46F9-A001-A6E758E64F60}" destId="{5BA99AF9-1ADF-4B9D-BC7E-57A41A75697F}" srcOrd="0" destOrd="0" presId="urn:microsoft.com/office/officeart/2005/8/layout/vList2"/>
    <dgm:cxn modelId="{E821FDBE-A507-4E2E-B3C1-005017A3CA8C}" type="presParOf" srcId="{3FBE2973-B0C2-4A6C-87DA-0283B0AFA548}" destId="{3860B611-698D-4BC7-842F-1BEA5FC6EEB3}" srcOrd="0" destOrd="0" presId="urn:microsoft.com/office/officeart/2005/8/layout/vList2"/>
    <dgm:cxn modelId="{5813CB40-9E8C-4A63-9BE6-CC726D1AF0C3}" type="presParOf" srcId="{3FBE2973-B0C2-4A6C-87DA-0283B0AFA548}" destId="{DE4E4C5E-8454-49F4-B472-116447F8457F}" srcOrd="1" destOrd="0" presId="urn:microsoft.com/office/officeart/2005/8/layout/vList2"/>
    <dgm:cxn modelId="{0226F39B-57C4-4B40-B355-A83237B3DB7C}" type="presParOf" srcId="{3FBE2973-B0C2-4A6C-87DA-0283B0AFA548}" destId="{481A25E0-09D3-445B-8A17-6E9753FF32AA}" srcOrd="2" destOrd="0" presId="urn:microsoft.com/office/officeart/2005/8/layout/vList2"/>
    <dgm:cxn modelId="{BB589F7F-0029-418D-A68E-D3259B3AC237}" type="presParOf" srcId="{3FBE2973-B0C2-4A6C-87DA-0283B0AFA548}" destId="{E56488D0-62A6-45A4-A6E9-6E0B7B1FABD7}" srcOrd="3" destOrd="0" presId="urn:microsoft.com/office/officeart/2005/8/layout/vList2"/>
    <dgm:cxn modelId="{0B078B1B-74DB-4FA2-81F2-EF9BB120108D}" type="presParOf" srcId="{3FBE2973-B0C2-4A6C-87DA-0283B0AFA548}" destId="{B4DC85BA-056B-45B3-9BB4-1E810AD5CCE3}" srcOrd="4" destOrd="0" presId="urn:microsoft.com/office/officeart/2005/8/layout/vList2"/>
    <dgm:cxn modelId="{4AC4124F-D505-4C6B-82F8-587D5A4BF4F7}" type="presParOf" srcId="{3FBE2973-B0C2-4A6C-87DA-0283B0AFA548}" destId="{FAE9A3AA-7713-4379-A921-179AF143331C}" srcOrd="5" destOrd="0" presId="urn:microsoft.com/office/officeart/2005/8/layout/vList2"/>
    <dgm:cxn modelId="{B00C81D7-7D82-4757-A25B-2AA24CFBD86A}" type="presParOf" srcId="{3FBE2973-B0C2-4A6C-87DA-0283B0AFA548}" destId="{5BA99AF9-1ADF-4B9D-BC7E-57A41A75697F}" srcOrd="6" destOrd="0" presId="urn:microsoft.com/office/officeart/2005/8/layout/vList2"/>
    <dgm:cxn modelId="{2D91F197-1A48-4BDE-9011-E44FD9827066}" type="presParOf" srcId="{3FBE2973-B0C2-4A6C-87DA-0283B0AFA548}" destId="{1256DB42-D65B-4DE7-8FDC-2BA6A7E40118}" srcOrd="7" destOrd="0" presId="urn:microsoft.com/office/officeart/2005/8/layout/vList2"/>
    <dgm:cxn modelId="{24135BE5-F371-4F51-A0BD-B40B642B6013}" type="presParOf" srcId="{3FBE2973-B0C2-4A6C-87DA-0283B0AFA548}" destId="{910E2FDD-B044-4705-9E8D-491DEEF3C7B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38B273-D242-45D8-9180-E32D6EC6F921}" type="doc">
      <dgm:prSet loTypeId="urn:microsoft.com/office/officeart/2005/8/layout/venn2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F9E2863-8BED-4AAE-BE72-10713035C6ED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C830753-71AA-41DA-A968-550524F03679}" type="parTrans" cxnId="{F870DA6B-B7CD-4DB0-A397-CF65AEC38965}">
      <dgm:prSet/>
      <dgm:spPr/>
      <dgm:t>
        <a:bodyPr/>
        <a:lstStyle/>
        <a:p>
          <a:endParaRPr lang="ru-RU"/>
        </a:p>
      </dgm:t>
    </dgm:pt>
    <dgm:pt modelId="{E5726618-36B1-43DC-B90A-CD225A3252D2}" type="sibTrans" cxnId="{F870DA6B-B7CD-4DB0-A397-CF65AEC38965}">
      <dgm:prSet/>
      <dgm:spPr/>
      <dgm:t>
        <a:bodyPr/>
        <a:lstStyle/>
        <a:p>
          <a:endParaRPr lang="ru-RU"/>
        </a:p>
      </dgm:t>
    </dgm:pt>
    <dgm:pt modelId="{5407AF7F-2A6F-4241-A022-B01B770AACAD}">
      <dgm:prSet phldrT="[Текст]" custT="1"/>
      <dgm:spPr/>
      <dgm:t>
        <a:bodyPr/>
        <a:lstStyle/>
        <a:p>
          <a:endParaRPr lang="ru-RU" sz="1800" dirty="0"/>
        </a:p>
      </dgm:t>
    </dgm:pt>
    <dgm:pt modelId="{B66FD3B2-10DA-4AE7-BC18-4953A5B991CC}" type="parTrans" cxnId="{707965B2-40B3-4A46-B495-81C351E225DC}">
      <dgm:prSet/>
      <dgm:spPr/>
      <dgm:t>
        <a:bodyPr/>
        <a:lstStyle/>
        <a:p>
          <a:endParaRPr lang="ru-RU"/>
        </a:p>
      </dgm:t>
    </dgm:pt>
    <dgm:pt modelId="{D99A2541-2D2C-4BEC-B6EC-334631640BC7}" type="sibTrans" cxnId="{707965B2-40B3-4A46-B495-81C351E225DC}">
      <dgm:prSet/>
      <dgm:spPr/>
      <dgm:t>
        <a:bodyPr/>
        <a:lstStyle/>
        <a:p>
          <a:endParaRPr lang="ru-RU"/>
        </a:p>
      </dgm:t>
    </dgm:pt>
    <dgm:pt modelId="{F6AB277D-AFB9-46D2-990B-DA41B78C86F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74,2%</a:t>
          </a:r>
          <a:endParaRPr lang="ru-RU" sz="1800" dirty="0">
            <a:solidFill>
              <a:srgbClr val="7030A0"/>
            </a:solidFill>
          </a:endParaRPr>
        </a:p>
      </dgm:t>
    </dgm:pt>
    <dgm:pt modelId="{A52CB617-F17F-43C4-83B8-5FFB4EC92FBD}" type="parTrans" cxnId="{561C3F92-8399-4AAB-A15B-D30F02F023D9}">
      <dgm:prSet/>
      <dgm:spPr/>
    </dgm:pt>
    <dgm:pt modelId="{6D911D7A-AE93-4477-A28F-7C568DB10DF9}" type="sibTrans" cxnId="{561C3F92-8399-4AAB-A15B-D30F02F023D9}">
      <dgm:prSet/>
      <dgm:spPr/>
    </dgm:pt>
    <dgm:pt modelId="{4D9A0EF4-8F60-4830-8EF9-5BBEAE4575C0}" type="pres">
      <dgm:prSet presAssocID="{8338B273-D242-45D8-9180-E32D6EC6F92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65646-3B74-4E33-AAE9-8BF8F929F2B0}" type="pres">
      <dgm:prSet presAssocID="{8338B273-D242-45D8-9180-E32D6EC6F921}" presName="comp1" presStyleCnt="0"/>
      <dgm:spPr/>
    </dgm:pt>
    <dgm:pt modelId="{CBA43901-E748-4D13-8759-8E7EBE31BF5A}" type="pres">
      <dgm:prSet presAssocID="{8338B273-D242-45D8-9180-E32D6EC6F921}" presName="circle1" presStyleLbl="node1" presStyleIdx="0" presStyleCnt="3" custLinFactNeighborX="8330" custLinFactNeighborY="139"/>
      <dgm:spPr/>
      <dgm:t>
        <a:bodyPr/>
        <a:lstStyle/>
        <a:p>
          <a:endParaRPr lang="ru-RU"/>
        </a:p>
      </dgm:t>
    </dgm:pt>
    <dgm:pt modelId="{CA1C0D58-101E-4FB1-A119-381027070A6D}" type="pres">
      <dgm:prSet presAssocID="{8338B273-D242-45D8-9180-E32D6EC6F921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4DA17-B568-4127-8CBC-48AB43F8E996}" type="pres">
      <dgm:prSet presAssocID="{8338B273-D242-45D8-9180-E32D6EC6F921}" presName="comp2" presStyleCnt="0"/>
      <dgm:spPr/>
    </dgm:pt>
    <dgm:pt modelId="{52CDB0AE-EE24-43BE-88E2-6AA0D4D7B235}" type="pres">
      <dgm:prSet presAssocID="{8338B273-D242-45D8-9180-E32D6EC6F921}" presName="circle2" presStyleLbl="node1" presStyleIdx="1" presStyleCnt="3" custScaleX="58229" custScaleY="79115" custLinFactNeighborX="-5559" custLinFactNeighborY="-1819"/>
      <dgm:spPr/>
      <dgm:t>
        <a:bodyPr/>
        <a:lstStyle/>
        <a:p>
          <a:endParaRPr lang="ru-RU"/>
        </a:p>
      </dgm:t>
    </dgm:pt>
    <dgm:pt modelId="{97CA5346-C919-481E-84D3-1C11D4EFA313}" type="pres">
      <dgm:prSet presAssocID="{8338B273-D242-45D8-9180-E32D6EC6F921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6BC9C-A7B0-4A9B-B1D1-59CB0984F7D2}" type="pres">
      <dgm:prSet presAssocID="{8338B273-D242-45D8-9180-E32D6EC6F921}" presName="comp3" presStyleCnt="0"/>
      <dgm:spPr/>
    </dgm:pt>
    <dgm:pt modelId="{8A113844-267F-4B6A-995C-97C382C5619E}" type="pres">
      <dgm:prSet presAssocID="{8338B273-D242-45D8-9180-E32D6EC6F921}" presName="circle3" presStyleLbl="node1" presStyleIdx="2" presStyleCnt="3" custScaleX="150632" custScaleY="150633" custLinFactNeighborX="12863" custLinFactNeighborY="-25197"/>
      <dgm:spPr/>
      <dgm:t>
        <a:bodyPr/>
        <a:lstStyle/>
        <a:p>
          <a:endParaRPr lang="ru-RU"/>
        </a:p>
      </dgm:t>
    </dgm:pt>
    <dgm:pt modelId="{33D2B39D-E557-42C7-8E33-DDB23D1294B4}" type="pres">
      <dgm:prSet presAssocID="{8338B273-D242-45D8-9180-E32D6EC6F921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70DA6B-B7CD-4DB0-A397-CF65AEC38965}" srcId="{8338B273-D242-45D8-9180-E32D6EC6F921}" destId="{BF9E2863-8BED-4AAE-BE72-10713035C6ED}" srcOrd="0" destOrd="0" parTransId="{8C830753-71AA-41DA-A968-550524F03679}" sibTransId="{E5726618-36B1-43DC-B90A-CD225A3252D2}"/>
    <dgm:cxn modelId="{FF8B4EC3-7233-440F-9503-88B6EE55D739}" type="presOf" srcId="{F6AB277D-AFB9-46D2-990B-DA41B78C86F1}" destId="{33D2B39D-E557-42C7-8E33-DDB23D1294B4}" srcOrd="1" destOrd="0" presId="urn:microsoft.com/office/officeart/2005/8/layout/venn2"/>
    <dgm:cxn modelId="{0FE58096-FDD3-477D-AA79-4FC18FAA1D9E}" type="presOf" srcId="{5407AF7F-2A6F-4241-A022-B01B770AACAD}" destId="{52CDB0AE-EE24-43BE-88E2-6AA0D4D7B235}" srcOrd="0" destOrd="0" presId="urn:microsoft.com/office/officeart/2005/8/layout/venn2"/>
    <dgm:cxn modelId="{561C3F92-8399-4AAB-A15B-D30F02F023D9}" srcId="{8338B273-D242-45D8-9180-E32D6EC6F921}" destId="{F6AB277D-AFB9-46D2-990B-DA41B78C86F1}" srcOrd="2" destOrd="0" parTransId="{A52CB617-F17F-43C4-83B8-5FFB4EC92FBD}" sibTransId="{6D911D7A-AE93-4477-A28F-7C568DB10DF9}"/>
    <dgm:cxn modelId="{EE39279A-2764-4AE2-BC10-985B78056D8B}" type="presOf" srcId="{BF9E2863-8BED-4AAE-BE72-10713035C6ED}" destId="{CBA43901-E748-4D13-8759-8E7EBE31BF5A}" srcOrd="0" destOrd="0" presId="urn:microsoft.com/office/officeart/2005/8/layout/venn2"/>
    <dgm:cxn modelId="{C00C10AA-C875-43E4-9ECF-C590F8F65E2C}" type="presOf" srcId="{5407AF7F-2A6F-4241-A022-B01B770AACAD}" destId="{97CA5346-C919-481E-84D3-1C11D4EFA313}" srcOrd="1" destOrd="0" presId="urn:microsoft.com/office/officeart/2005/8/layout/venn2"/>
    <dgm:cxn modelId="{A1B963D5-008D-4527-8151-F9C3B5814899}" type="presOf" srcId="{BF9E2863-8BED-4AAE-BE72-10713035C6ED}" destId="{CA1C0D58-101E-4FB1-A119-381027070A6D}" srcOrd="1" destOrd="0" presId="urn:microsoft.com/office/officeart/2005/8/layout/venn2"/>
    <dgm:cxn modelId="{1D2490C9-318E-430B-838A-DFC3011B4661}" type="presOf" srcId="{8338B273-D242-45D8-9180-E32D6EC6F921}" destId="{4D9A0EF4-8F60-4830-8EF9-5BBEAE4575C0}" srcOrd="0" destOrd="0" presId="urn:microsoft.com/office/officeart/2005/8/layout/venn2"/>
    <dgm:cxn modelId="{5DA8D31D-8841-4611-9E63-E6B8EA5E4BC3}" type="presOf" srcId="{F6AB277D-AFB9-46D2-990B-DA41B78C86F1}" destId="{8A113844-267F-4B6A-995C-97C382C5619E}" srcOrd="0" destOrd="0" presId="urn:microsoft.com/office/officeart/2005/8/layout/venn2"/>
    <dgm:cxn modelId="{707965B2-40B3-4A46-B495-81C351E225DC}" srcId="{8338B273-D242-45D8-9180-E32D6EC6F921}" destId="{5407AF7F-2A6F-4241-A022-B01B770AACAD}" srcOrd="1" destOrd="0" parTransId="{B66FD3B2-10DA-4AE7-BC18-4953A5B991CC}" sibTransId="{D99A2541-2D2C-4BEC-B6EC-334631640BC7}"/>
    <dgm:cxn modelId="{D58DAF9E-D0A4-4EBA-B7B2-559B7B96D8C1}" type="presParOf" srcId="{4D9A0EF4-8F60-4830-8EF9-5BBEAE4575C0}" destId="{5F565646-3B74-4E33-AAE9-8BF8F929F2B0}" srcOrd="0" destOrd="0" presId="urn:microsoft.com/office/officeart/2005/8/layout/venn2"/>
    <dgm:cxn modelId="{DCD0B7F4-A5BD-41AB-885E-DF9F54B5BF47}" type="presParOf" srcId="{5F565646-3B74-4E33-AAE9-8BF8F929F2B0}" destId="{CBA43901-E748-4D13-8759-8E7EBE31BF5A}" srcOrd="0" destOrd="0" presId="urn:microsoft.com/office/officeart/2005/8/layout/venn2"/>
    <dgm:cxn modelId="{C5A29C7D-B084-4709-9959-CE06CB52F487}" type="presParOf" srcId="{5F565646-3B74-4E33-AAE9-8BF8F929F2B0}" destId="{CA1C0D58-101E-4FB1-A119-381027070A6D}" srcOrd="1" destOrd="0" presId="urn:microsoft.com/office/officeart/2005/8/layout/venn2"/>
    <dgm:cxn modelId="{BA03870B-189D-43E4-B492-B1D16705E887}" type="presParOf" srcId="{4D9A0EF4-8F60-4830-8EF9-5BBEAE4575C0}" destId="{8434DA17-B568-4127-8CBC-48AB43F8E996}" srcOrd="1" destOrd="0" presId="urn:microsoft.com/office/officeart/2005/8/layout/venn2"/>
    <dgm:cxn modelId="{75F14C9D-F83B-4EDA-B09D-914FD8C331AE}" type="presParOf" srcId="{8434DA17-B568-4127-8CBC-48AB43F8E996}" destId="{52CDB0AE-EE24-43BE-88E2-6AA0D4D7B235}" srcOrd="0" destOrd="0" presId="urn:microsoft.com/office/officeart/2005/8/layout/venn2"/>
    <dgm:cxn modelId="{7576A799-98AA-4A6D-8859-F90E6A69EC5C}" type="presParOf" srcId="{8434DA17-B568-4127-8CBC-48AB43F8E996}" destId="{97CA5346-C919-481E-84D3-1C11D4EFA313}" srcOrd="1" destOrd="0" presId="urn:microsoft.com/office/officeart/2005/8/layout/venn2"/>
    <dgm:cxn modelId="{B7BE4C5A-6235-440B-943D-6A13746AC05F}" type="presParOf" srcId="{4D9A0EF4-8F60-4830-8EF9-5BBEAE4575C0}" destId="{F806BC9C-A7B0-4A9B-B1D1-59CB0984F7D2}" srcOrd="2" destOrd="0" presId="urn:microsoft.com/office/officeart/2005/8/layout/venn2"/>
    <dgm:cxn modelId="{B5E9ACFB-7770-470C-AD62-C051C7A37B77}" type="presParOf" srcId="{F806BC9C-A7B0-4A9B-B1D1-59CB0984F7D2}" destId="{8A113844-267F-4B6A-995C-97C382C5619E}" srcOrd="0" destOrd="0" presId="urn:microsoft.com/office/officeart/2005/8/layout/venn2"/>
    <dgm:cxn modelId="{81B0F3F6-6348-40A5-B943-9FCB626D941D}" type="presParOf" srcId="{F806BC9C-A7B0-4A9B-B1D1-59CB0984F7D2}" destId="{33D2B39D-E557-42C7-8E33-DDB23D1294B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38B273-D242-45D8-9180-E32D6EC6F921}" type="doc">
      <dgm:prSet loTypeId="urn:microsoft.com/office/officeart/2005/8/layout/venn2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BF9E2863-8BED-4AAE-BE72-10713035C6ED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C830753-71AA-41DA-A968-550524F03679}" type="parTrans" cxnId="{F870DA6B-B7CD-4DB0-A397-CF65AEC38965}">
      <dgm:prSet/>
      <dgm:spPr/>
      <dgm:t>
        <a:bodyPr/>
        <a:lstStyle/>
        <a:p>
          <a:endParaRPr lang="ru-RU"/>
        </a:p>
      </dgm:t>
    </dgm:pt>
    <dgm:pt modelId="{E5726618-36B1-43DC-B90A-CD225A3252D2}" type="sibTrans" cxnId="{F870DA6B-B7CD-4DB0-A397-CF65AEC38965}">
      <dgm:prSet/>
      <dgm:spPr/>
      <dgm:t>
        <a:bodyPr/>
        <a:lstStyle/>
        <a:p>
          <a:endParaRPr lang="ru-RU"/>
        </a:p>
      </dgm:t>
    </dgm:pt>
    <dgm:pt modelId="{5407AF7F-2A6F-4241-A022-B01B770AACA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68,3%</a:t>
          </a:r>
          <a:endParaRPr lang="ru-RU" sz="1800" dirty="0">
            <a:solidFill>
              <a:srgbClr val="7030A0"/>
            </a:solidFill>
          </a:endParaRPr>
        </a:p>
      </dgm:t>
    </dgm:pt>
    <dgm:pt modelId="{B66FD3B2-10DA-4AE7-BC18-4953A5B991CC}" type="parTrans" cxnId="{707965B2-40B3-4A46-B495-81C351E225DC}">
      <dgm:prSet/>
      <dgm:spPr/>
      <dgm:t>
        <a:bodyPr/>
        <a:lstStyle/>
        <a:p>
          <a:endParaRPr lang="ru-RU"/>
        </a:p>
      </dgm:t>
    </dgm:pt>
    <dgm:pt modelId="{D99A2541-2D2C-4BEC-B6EC-334631640BC7}" type="sibTrans" cxnId="{707965B2-40B3-4A46-B495-81C351E225DC}">
      <dgm:prSet/>
      <dgm:spPr/>
      <dgm:t>
        <a:bodyPr/>
        <a:lstStyle/>
        <a:p>
          <a:endParaRPr lang="ru-RU"/>
        </a:p>
      </dgm:t>
    </dgm:pt>
    <dgm:pt modelId="{4D9A0EF4-8F60-4830-8EF9-5BBEAE4575C0}" type="pres">
      <dgm:prSet presAssocID="{8338B273-D242-45D8-9180-E32D6EC6F92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65646-3B74-4E33-AAE9-8BF8F929F2B0}" type="pres">
      <dgm:prSet presAssocID="{8338B273-D242-45D8-9180-E32D6EC6F921}" presName="comp1" presStyleCnt="0"/>
      <dgm:spPr/>
    </dgm:pt>
    <dgm:pt modelId="{CBA43901-E748-4D13-8759-8E7EBE31BF5A}" type="pres">
      <dgm:prSet presAssocID="{8338B273-D242-45D8-9180-E32D6EC6F921}" presName="circle1" presStyleLbl="node1" presStyleIdx="0" presStyleCnt="2" custLinFactNeighborX="-36266"/>
      <dgm:spPr/>
      <dgm:t>
        <a:bodyPr/>
        <a:lstStyle/>
        <a:p>
          <a:endParaRPr lang="ru-RU"/>
        </a:p>
      </dgm:t>
    </dgm:pt>
    <dgm:pt modelId="{CA1C0D58-101E-4FB1-A119-381027070A6D}" type="pres">
      <dgm:prSet presAssocID="{8338B273-D242-45D8-9180-E32D6EC6F921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4DA17-B568-4127-8CBC-48AB43F8E996}" type="pres">
      <dgm:prSet presAssocID="{8338B273-D242-45D8-9180-E32D6EC6F921}" presName="comp2" presStyleCnt="0"/>
      <dgm:spPr/>
    </dgm:pt>
    <dgm:pt modelId="{52CDB0AE-EE24-43BE-88E2-6AA0D4D7B235}" type="pres">
      <dgm:prSet presAssocID="{8338B273-D242-45D8-9180-E32D6EC6F921}" presName="circle2" presStyleLbl="node1" presStyleIdx="1" presStyleCnt="2"/>
      <dgm:spPr/>
      <dgm:t>
        <a:bodyPr/>
        <a:lstStyle/>
        <a:p>
          <a:endParaRPr lang="ru-RU"/>
        </a:p>
      </dgm:t>
    </dgm:pt>
    <dgm:pt modelId="{97CA5346-C919-481E-84D3-1C11D4EFA313}" type="pres">
      <dgm:prSet presAssocID="{8338B273-D242-45D8-9180-E32D6EC6F921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70DA6B-B7CD-4DB0-A397-CF65AEC38965}" srcId="{8338B273-D242-45D8-9180-E32D6EC6F921}" destId="{BF9E2863-8BED-4AAE-BE72-10713035C6ED}" srcOrd="0" destOrd="0" parTransId="{8C830753-71AA-41DA-A968-550524F03679}" sibTransId="{E5726618-36B1-43DC-B90A-CD225A3252D2}"/>
    <dgm:cxn modelId="{5B3B10D4-380E-4A09-BC16-F9A6B3000C4D}" type="presOf" srcId="{BF9E2863-8BED-4AAE-BE72-10713035C6ED}" destId="{CA1C0D58-101E-4FB1-A119-381027070A6D}" srcOrd="1" destOrd="0" presId="urn:microsoft.com/office/officeart/2005/8/layout/venn2"/>
    <dgm:cxn modelId="{50D96773-E583-4F85-BB00-723555BA79E2}" type="presOf" srcId="{5407AF7F-2A6F-4241-A022-B01B770AACAD}" destId="{52CDB0AE-EE24-43BE-88E2-6AA0D4D7B235}" srcOrd="0" destOrd="0" presId="urn:microsoft.com/office/officeart/2005/8/layout/venn2"/>
    <dgm:cxn modelId="{7B0B0122-5508-4A5A-B4F1-0FBCF2F6C6E3}" type="presOf" srcId="{BF9E2863-8BED-4AAE-BE72-10713035C6ED}" destId="{CBA43901-E748-4D13-8759-8E7EBE31BF5A}" srcOrd="0" destOrd="0" presId="urn:microsoft.com/office/officeart/2005/8/layout/venn2"/>
    <dgm:cxn modelId="{9C4F4F16-7EBC-43C7-A190-60696BC5B868}" type="presOf" srcId="{8338B273-D242-45D8-9180-E32D6EC6F921}" destId="{4D9A0EF4-8F60-4830-8EF9-5BBEAE4575C0}" srcOrd="0" destOrd="0" presId="urn:microsoft.com/office/officeart/2005/8/layout/venn2"/>
    <dgm:cxn modelId="{BAB51135-7CC3-4BED-A5C4-AF25F862E6B6}" type="presOf" srcId="{5407AF7F-2A6F-4241-A022-B01B770AACAD}" destId="{97CA5346-C919-481E-84D3-1C11D4EFA313}" srcOrd="1" destOrd="0" presId="urn:microsoft.com/office/officeart/2005/8/layout/venn2"/>
    <dgm:cxn modelId="{707965B2-40B3-4A46-B495-81C351E225DC}" srcId="{8338B273-D242-45D8-9180-E32D6EC6F921}" destId="{5407AF7F-2A6F-4241-A022-B01B770AACAD}" srcOrd="1" destOrd="0" parTransId="{B66FD3B2-10DA-4AE7-BC18-4953A5B991CC}" sibTransId="{D99A2541-2D2C-4BEC-B6EC-334631640BC7}"/>
    <dgm:cxn modelId="{6DA17681-0E9E-41A2-95E5-6D42C8699E5E}" type="presParOf" srcId="{4D9A0EF4-8F60-4830-8EF9-5BBEAE4575C0}" destId="{5F565646-3B74-4E33-AAE9-8BF8F929F2B0}" srcOrd="0" destOrd="0" presId="urn:microsoft.com/office/officeart/2005/8/layout/venn2"/>
    <dgm:cxn modelId="{51CE6353-E006-4785-A819-C2D46D850B66}" type="presParOf" srcId="{5F565646-3B74-4E33-AAE9-8BF8F929F2B0}" destId="{CBA43901-E748-4D13-8759-8E7EBE31BF5A}" srcOrd="0" destOrd="0" presId="urn:microsoft.com/office/officeart/2005/8/layout/venn2"/>
    <dgm:cxn modelId="{3558F741-58E1-47FC-81D0-1C52E98DB6DA}" type="presParOf" srcId="{5F565646-3B74-4E33-AAE9-8BF8F929F2B0}" destId="{CA1C0D58-101E-4FB1-A119-381027070A6D}" srcOrd="1" destOrd="0" presId="urn:microsoft.com/office/officeart/2005/8/layout/venn2"/>
    <dgm:cxn modelId="{13909CFB-2264-42E8-B9F9-DC7FBFCC7865}" type="presParOf" srcId="{4D9A0EF4-8F60-4830-8EF9-5BBEAE4575C0}" destId="{8434DA17-B568-4127-8CBC-48AB43F8E996}" srcOrd="1" destOrd="0" presId="urn:microsoft.com/office/officeart/2005/8/layout/venn2"/>
    <dgm:cxn modelId="{9E12034F-DAF7-4C36-9DAF-B0DFFF972B9B}" type="presParOf" srcId="{8434DA17-B568-4127-8CBC-48AB43F8E996}" destId="{52CDB0AE-EE24-43BE-88E2-6AA0D4D7B235}" srcOrd="0" destOrd="0" presId="urn:microsoft.com/office/officeart/2005/8/layout/venn2"/>
    <dgm:cxn modelId="{926C8619-8302-4B73-8837-7DBDA8F8CAFB}" type="presParOf" srcId="{8434DA17-B568-4127-8CBC-48AB43F8E996}" destId="{97CA5346-C919-481E-84D3-1C11D4EFA31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38B273-D242-45D8-9180-E32D6EC6F921}" type="doc">
      <dgm:prSet loTypeId="urn:microsoft.com/office/officeart/2005/8/layout/venn2" loCatId="relationship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BF9E2863-8BED-4AAE-BE72-10713035C6ED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C830753-71AA-41DA-A968-550524F03679}" type="parTrans" cxnId="{F870DA6B-B7CD-4DB0-A397-CF65AEC38965}">
      <dgm:prSet/>
      <dgm:spPr/>
      <dgm:t>
        <a:bodyPr/>
        <a:lstStyle/>
        <a:p>
          <a:endParaRPr lang="ru-RU"/>
        </a:p>
      </dgm:t>
    </dgm:pt>
    <dgm:pt modelId="{E5726618-36B1-43DC-B90A-CD225A3252D2}" type="sibTrans" cxnId="{F870DA6B-B7CD-4DB0-A397-CF65AEC38965}">
      <dgm:prSet/>
      <dgm:spPr/>
      <dgm:t>
        <a:bodyPr/>
        <a:lstStyle/>
        <a:p>
          <a:endParaRPr lang="ru-RU"/>
        </a:p>
      </dgm:t>
    </dgm:pt>
    <dgm:pt modelId="{5407AF7F-2A6F-4241-A022-B01B770AACA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dirty="0" smtClean="0">
              <a:solidFill>
                <a:srgbClr val="7030A0"/>
              </a:solidFill>
            </a:rPr>
            <a:t>73,5 %</a:t>
          </a:r>
          <a:endParaRPr lang="ru-RU" sz="1800" dirty="0">
            <a:solidFill>
              <a:srgbClr val="7030A0"/>
            </a:solidFill>
          </a:endParaRPr>
        </a:p>
      </dgm:t>
    </dgm:pt>
    <dgm:pt modelId="{B66FD3B2-10DA-4AE7-BC18-4953A5B991CC}" type="parTrans" cxnId="{707965B2-40B3-4A46-B495-81C351E225DC}">
      <dgm:prSet/>
      <dgm:spPr/>
      <dgm:t>
        <a:bodyPr/>
        <a:lstStyle/>
        <a:p>
          <a:endParaRPr lang="ru-RU"/>
        </a:p>
      </dgm:t>
    </dgm:pt>
    <dgm:pt modelId="{D99A2541-2D2C-4BEC-B6EC-334631640BC7}" type="sibTrans" cxnId="{707965B2-40B3-4A46-B495-81C351E225DC}">
      <dgm:prSet/>
      <dgm:spPr/>
      <dgm:t>
        <a:bodyPr/>
        <a:lstStyle/>
        <a:p>
          <a:endParaRPr lang="ru-RU"/>
        </a:p>
      </dgm:t>
    </dgm:pt>
    <dgm:pt modelId="{4D9A0EF4-8F60-4830-8EF9-5BBEAE4575C0}" type="pres">
      <dgm:prSet presAssocID="{8338B273-D242-45D8-9180-E32D6EC6F92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65646-3B74-4E33-AAE9-8BF8F929F2B0}" type="pres">
      <dgm:prSet presAssocID="{8338B273-D242-45D8-9180-E32D6EC6F921}" presName="comp1" presStyleCnt="0"/>
      <dgm:spPr/>
    </dgm:pt>
    <dgm:pt modelId="{CBA43901-E748-4D13-8759-8E7EBE31BF5A}" type="pres">
      <dgm:prSet presAssocID="{8338B273-D242-45D8-9180-E32D6EC6F921}" presName="circle1" presStyleLbl="node1" presStyleIdx="0" presStyleCnt="2" custLinFactNeighborX="-4488"/>
      <dgm:spPr/>
      <dgm:t>
        <a:bodyPr/>
        <a:lstStyle/>
        <a:p>
          <a:endParaRPr lang="ru-RU"/>
        </a:p>
      </dgm:t>
    </dgm:pt>
    <dgm:pt modelId="{CA1C0D58-101E-4FB1-A119-381027070A6D}" type="pres">
      <dgm:prSet presAssocID="{8338B273-D242-45D8-9180-E32D6EC6F921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4DA17-B568-4127-8CBC-48AB43F8E996}" type="pres">
      <dgm:prSet presAssocID="{8338B273-D242-45D8-9180-E32D6EC6F921}" presName="comp2" presStyleCnt="0"/>
      <dgm:spPr/>
    </dgm:pt>
    <dgm:pt modelId="{52CDB0AE-EE24-43BE-88E2-6AA0D4D7B235}" type="pres">
      <dgm:prSet presAssocID="{8338B273-D242-45D8-9180-E32D6EC6F921}" presName="circle2" presStyleLbl="node1" presStyleIdx="1" presStyleCnt="2"/>
      <dgm:spPr/>
      <dgm:t>
        <a:bodyPr/>
        <a:lstStyle/>
        <a:p>
          <a:endParaRPr lang="ru-RU"/>
        </a:p>
      </dgm:t>
    </dgm:pt>
    <dgm:pt modelId="{97CA5346-C919-481E-84D3-1C11D4EFA313}" type="pres">
      <dgm:prSet presAssocID="{8338B273-D242-45D8-9180-E32D6EC6F921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70DA6B-B7CD-4DB0-A397-CF65AEC38965}" srcId="{8338B273-D242-45D8-9180-E32D6EC6F921}" destId="{BF9E2863-8BED-4AAE-BE72-10713035C6ED}" srcOrd="0" destOrd="0" parTransId="{8C830753-71AA-41DA-A968-550524F03679}" sibTransId="{E5726618-36B1-43DC-B90A-CD225A3252D2}"/>
    <dgm:cxn modelId="{F99EC47C-3E49-455C-B2E2-5B1073550DDB}" type="presOf" srcId="{BF9E2863-8BED-4AAE-BE72-10713035C6ED}" destId="{CA1C0D58-101E-4FB1-A119-381027070A6D}" srcOrd="1" destOrd="0" presId="urn:microsoft.com/office/officeart/2005/8/layout/venn2"/>
    <dgm:cxn modelId="{62C70052-8722-4EF7-8564-DE02B3C24CA0}" type="presOf" srcId="{5407AF7F-2A6F-4241-A022-B01B770AACAD}" destId="{97CA5346-C919-481E-84D3-1C11D4EFA313}" srcOrd="1" destOrd="0" presId="urn:microsoft.com/office/officeart/2005/8/layout/venn2"/>
    <dgm:cxn modelId="{5092D051-8C70-4E05-976D-01428EA9F787}" type="presOf" srcId="{5407AF7F-2A6F-4241-A022-B01B770AACAD}" destId="{52CDB0AE-EE24-43BE-88E2-6AA0D4D7B235}" srcOrd="0" destOrd="0" presId="urn:microsoft.com/office/officeart/2005/8/layout/venn2"/>
    <dgm:cxn modelId="{672291DC-D2FA-42C8-A39C-3578DF9A86F4}" type="presOf" srcId="{BF9E2863-8BED-4AAE-BE72-10713035C6ED}" destId="{CBA43901-E748-4D13-8759-8E7EBE31BF5A}" srcOrd="0" destOrd="0" presId="urn:microsoft.com/office/officeart/2005/8/layout/venn2"/>
    <dgm:cxn modelId="{707965B2-40B3-4A46-B495-81C351E225DC}" srcId="{8338B273-D242-45D8-9180-E32D6EC6F921}" destId="{5407AF7F-2A6F-4241-A022-B01B770AACAD}" srcOrd="1" destOrd="0" parTransId="{B66FD3B2-10DA-4AE7-BC18-4953A5B991CC}" sibTransId="{D99A2541-2D2C-4BEC-B6EC-334631640BC7}"/>
    <dgm:cxn modelId="{650A2D0B-D639-4EE3-9C94-1FB31263A34A}" type="presOf" srcId="{8338B273-D242-45D8-9180-E32D6EC6F921}" destId="{4D9A0EF4-8F60-4830-8EF9-5BBEAE4575C0}" srcOrd="0" destOrd="0" presId="urn:microsoft.com/office/officeart/2005/8/layout/venn2"/>
    <dgm:cxn modelId="{5C8A0631-016D-42F1-98E8-668C41FAFE3C}" type="presParOf" srcId="{4D9A0EF4-8F60-4830-8EF9-5BBEAE4575C0}" destId="{5F565646-3B74-4E33-AAE9-8BF8F929F2B0}" srcOrd="0" destOrd="0" presId="urn:microsoft.com/office/officeart/2005/8/layout/venn2"/>
    <dgm:cxn modelId="{266D65CA-D513-4E7D-B1C7-C1D95B27F00E}" type="presParOf" srcId="{5F565646-3B74-4E33-AAE9-8BF8F929F2B0}" destId="{CBA43901-E748-4D13-8759-8E7EBE31BF5A}" srcOrd="0" destOrd="0" presId="urn:microsoft.com/office/officeart/2005/8/layout/venn2"/>
    <dgm:cxn modelId="{E575CBE2-6F7C-4601-A5E4-99B812861EAA}" type="presParOf" srcId="{5F565646-3B74-4E33-AAE9-8BF8F929F2B0}" destId="{CA1C0D58-101E-4FB1-A119-381027070A6D}" srcOrd="1" destOrd="0" presId="urn:microsoft.com/office/officeart/2005/8/layout/venn2"/>
    <dgm:cxn modelId="{7FF23ED0-B8A6-44EE-ADB9-05103BEE30E4}" type="presParOf" srcId="{4D9A0EF4-8F60-4830-8EF9-5BBEAE4575C0}" destId="{8434DA17-B568-4127-8CBC-48AB43F8E996}" srcOrd="1" destOrd="0" presId="urn:microsoft.com/office/officeart/2005/8/layout/venn2"/>
    <dgm:cxn modelId="{A1AAF8D7-5EE2-4C63-9402-1163E93B964B}" type="presParOf" srcId="{8434DA17-B568-4127-8CBC-48AB43F8E996}" destId="{52CDB0AE-EE24-43BE-88E2-6AA0D4D7B235}" srcOrd="0" destOrd="0" presId="urn:microsoft.com/office/officeart/2005/8/layout/venn2"/>
    <dgm:cxn modelId="{5E273B8C-0215-491F-9DBF-357A5514DC12}" type="presParOf" srcId="{8434DA17-B568-4127-8CBC-48AB43F8E996}" destId="{97CA5346-C919-481E-84D3-1C11D4EFA31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83D2D3-7865-4698-8A87-B74847BAB93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239109-068B-4B0B-8D2B-C30924453869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Национальная экономика </a:t>
          </a:r>
        </a:p>
        <a:p>
          <a:r>
            <a:rPr lang="ru-RU" dirty="0" smtClean="0"/>
            <a:t>53 176,2 тыс.руб.</a:t>
          </a:r>
          <a:endParaRPr lang="ru-RU" dirty="0"/>
        </a:p>
      </dgm:t>
    </dgm:pt>
    <dgm:pt modelId="{5DC21A32-6881-4B1D-9A82-BF9A8995F95D}" type="parTrans" cxnId="{EFF90B96-984F-4514-B9FE-502FEA76C4E4}">
      <dgm:prSet/>
      <dgm:spPr/>
      <dgm:t>
        <a:bodyPr/>
        <a:lstStyle/>
        <a:p>
          <a:endParaRPr lang="ru-RU"/>
        </a:p>
      </dgm:t>
    </dgm:pt>
    <dgm:pt modelId="{F6757368-90CE-484B-BC18-9ECCAAC2987C}" type="sibTrans" cxnId="{EFF90B96-984F-4514-B9FE-502FEA76C4E4}">
      <dgm:prSet/>
      <dgm:spPr/>
      <dgm:t>
        <a:bodyPr/>
        <a:lstStyle/>
        <a:p>
          <a:endParaRPr lang="ru-RU"/>
        </a:p>
      </dgm:t>
    </dgm:pt>
    <dgm:pt modelId="{7F279EEA-9183-4453-A3C2-39F19B59537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200" dirty="0" smtClean="0"/>
            <a:t>Обустройство, содержание и реконструкция скотомогильников</a:t>
          </a:r>
        </a:p>
        <a:p>
          <a:r>
            <a:rPr lang="ru-RU" sz="1200" dirty="0" smtClean="0"/>
            <a:t>432,3 тыс.руб.</a:t>
          </a:r>
          <a:endParaRPr lang="ru-RU" sz="1200" dirty="0"/>
        </a:p>
      </dgm:t>
    </dgm:pt>
    <dgm:pt modelId="{42687E5C-A00E-4439-BDAA-E8C02C1ACEB5}" type="parTrans" cxnId="{58CEAA10-926B-465A-B7F1-DF5B421B287F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AB71769-3A32-47DD-B843-A1579AF059E9}" type="sibTrans" cxnId="{58CEAA10-926B-465A-B7F1-DF5B421B287F}">
      <dgm:prSet/>
      <dgm:spPr/>
      <dgm:t>
        <a:bodyPr/>
        <a:lstStyle/>
        <a:p>
          <a:endParaRPr lang="ru-RU"/>
        </a:p>
      </dgm:t>
    </dgm:pt>
    <dgm:pt modelId="{9B61AE73-565E-4E44-9EED-9682B6314204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200" dirty="0" smtClean="0"/>
            <a:t>Содержание МБУ «ИКЦ» </a:t>
          </a:r>
        </a:p>
        <a:p>
          <a:r>
            <a:rPr lang="ru-RU" sz="1200" dirty="0" smtClean="0"/>
            <a:t>5 249,1 тыс.руб.</a:t>
          </a:r>
          <a:endParaRPr lang="ru-RU" sz="1200" dirty="0"/>
        </a:p>
      </dgm:t>
    </dgm:pt>
    <dgm:pt modelId="{2E074D00-8056-4E68-B886-7F734E512670}" type="parTrans" cxnId="{FD4B0929-1888-45C7-A59A-F27F25A6781D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8E015CF-5429-48F3-8620-465CFC2ECCFC}" type="sibTrans" cxnId="{FD4B0929-1888-45C7-A59A-F27F25A6781D}">
      <dgm:prSet/>
      <dgm:spPr/>
      <dgm:t>
        <a:bodyPr/>
        <a:lstStyle/>
        <a:p>
          <a:endParaRPr lang="ru-RU"/>
        </a:p>
      </dgm:t>
    </dgm:pt>
    <dgm:pt modelId="{205F627B-9E10-4425-B04A-9B145E4C463F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1200" dirty="0" smtClean="0"/>
            <a:t>Мероприятия в области сельского хозяйства </a:t>
          </a:r>
        </a:p>
        <a:p>
          <a:r>
            <a:rPr lang="ru-RU" sz="1200" dirty="0" smtClean="0"/>
            <a:t>350,0 тыс.руб.</a:t>
          </a:r>
          <a:endParaRPr lang="ru-RU" sz="1200" dirty="0"/>
        </a:p>
      </dgm:t>
    </dgm:pt>
    <dgm:pt modelId="{3342985F-33BE-4FE7-8261-E2CC282FEEB0}" type="parTrans" cxnId="{052CBB52-7F87-454A-8467-09FDDE6026E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53DEC3B-4FC4-47B8-BF21-CA6F1B8254A1}" type="sibTrans" cxnId="{052CBB52-7F87-454A-8467-09FDDE6026EB}">
      <dgm:prSet/>
      <dgm:spPr/>
      <dgm:t>
        <a:bodyPr/>
        <a:lstStyle/>
        <a:p>
          <a:endParaRPr lang="ru-RU"/>
        </a:p>
      </dgm:t>
    </dgm:pt>
    <dgm:pt modelId="{5BEDB5E8-BF5A-4859-9BB3-DF71DA57256D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/>
            <a:t>Развитие малого </a:t>
          </a:r>
          <a:r>
            <a:rPr lang="ru-RU" sz="1150" dirty="0" smtClean="0"/>
            <a:t>предпринимательства</a:t>
          </a:r>
          <a:r>
            <a:rPr lang="ru-RU" sz="1200" dirty="0" smtClean="0"/>
            <a:t> </a:t>
          </a:r>
        </a:p>
        <a:p>
          <a:r>
            <a:rPr lang="ru-RU" sz="1200" dirty="0" smtClean="0"/>
            <a:t>3 100,0 тыс.руб</a:t>
          </a:r>
          <a:r>
            <a:rPr lang="ru-RU" sz="1100" dirty="0" smtClean="0"/>
            <a:t>.</a:t>
          </a:r>
          <a:endParaRPr lang="ru-RU" sz="1100" dirty="0"/>
        </a:p>
      </dgm:t>
    </dgm:pt>
    <dgm:pt modelId="{5B1C0B96-A653-4A5D-A9BE-B67E35EB3B3C}" type="parTrans" cxnId="{1632D6E9-FD4F-4F80-8BB1-686B0CCD074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5D2D91A-18F7-4C19-9C5B-720C2C0DEFCB}" type="sibTrans" cxnId="{1632D6E9-FD4F-4F80-8BB1-686B0CCD0740}">
      <dgm:prSet/>
      <dgm:spPr/>
      <dgm:t>
        <a:bodyPr/>
        <a:lstStyle/>
        <a:p>
          <a:endParaRPr lang="ru-RU"/>
        </a:p>
      </dgm:t>
    </dgm:pt>
    <dgm:pt modelId="{50C018C5-9ED1-4680-AA54-E90E8FDA3228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200" dirty="0" smtClean="0"/>
            <a:t>Дорожное хозяйство</a:t>
          </a:r>
        </a:p>
        <a:p>
          <a:r>
            <a:rPr lang="ru-RU" sz="1200" dirty="0" smtClean="0"/>
            <a:t>21 739,0 тыс.руб.</a:t>
          </a:r>
          <a:endParaRPr lang="ru-RU" sz="1200" dirty="0"/>
        </a:p>
      </dgm:t>
    </dgm:pt>
    <dgm:pt modelId="{20277D28-A4AF-4183-83CA-014838070DBB}" type="parTrans" cxnId="{C607F9EA-BB63-43FF-B956-63226974FAA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403D1A1-B1DE-48C2-989E-69BDE8EB9940}" type="sibTrans" cxnId="{C607F9EA-BB63-43FF-B956-63226974FAA8}">
      <dgm:prSet/>
      <dgm:spPr/>
      <dgm:t>
        <a:bodyPr/>
        <a:lstStyle/>
        <a:p>
          <a:endParaRPr lang="ru-RU"/>
        </a:p>
      </dgm:t>
    </dgm:pt>
    <dgm:pt modelId="{6A294EBB-9377-49AD-A414-3AE9D7395004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200" dirty="0" smtClean="0"/>
            <a:t>Мероприятия по отлову безнадзорных животных </a:t>
          </a:r>
        </a:p>
        <a:p>
          <a:r>
            <a:rPr lang="ru-RU" sz="1200" dirty="0" smtClean="0"/>
            <a:t>471,3 тыс.руб.</a:t>
          </a:r>
          <a:endParaRPr lang="ru-RU" sz="1200" dirty="0"/>
        </a:p>
      </dgm:t>
    </dgm:pt>
    <dgm:pt modelId="{CAC96A07-3871-4CEB-A55B-34AC521F5D7C}" type="parTrans" cxnId="{ED50565A-151E-411D-B610-9D003B799BA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5FA4202-4CF3-413D-AAD7-5D27069E773B}" type="sibTrans" cxnId="{ED50565A-151E-411D-B610-9D003B799BA7}">
      <dgm:prSet/>
      <dgm:spPr/>
      <dgm:t>
        <a:bodyPr/>
        <a:lstStyle/>
        <a:p>
          <a:endParaRPr lang="ru-RU"/>
        </a:p>
      </dgm:t>
    </dgm:pt>
    <dgm:pt modelId="{7D695D0E-7D15-4F6F-AFFD-163DC913E848}" type="pres">
      <dgm:prSet presAssocID="{AD83D2D3-7865-4698-8A87-B74847BAB9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21345D-59B2-411E-B969-9159A6831498}" type="pres">
      <dgm:prSet presAssocID="{9B239109-068B-4B0B-8D2B-C30924453869}" presName="centerShape" presStyleLbl="node0" presStyleIdx="0" presStyleCnt="1" custScaleX="171975" custScaleY="109015" custLinFactNeighborX="700" custLinFactNeighborY="409"/>
      <dgm:spPr/>
      <dgm:t>
        <a:bodyPr/>
        <a:lstStyle/>
        <a:p>
          <a:endParaRPr lang="ru-RU"/>
        </a:p>
      </dgm:t>
    </dgm:pt>
    <dgm:pt modelId="{1E1A4AD6-E59A-416D-8CD3-B424B81222D7}" type="pres">
      <dgm:prSet presAssocID="{42687E5C-A00E-4439-BDAA-E8C02C1ACEB5}" presName="parTrans" presStyleLbl="sibTrans2D1" presStyleIdx="0" presStyleCnt="6"/>
      <dgm:spPr/>
      <dgm:t>
        <a:bodyPr/>
        <a:lstStyle/>
        <a:p>
          <a:endParaRPr lang="ru-RU"/>
        </a:p>
      </dgm:t>
    </dgm:pt>
    <dgm:pt modelId="{05101133-AD6F-45B5-8C47-E308BD3D6718}" type="pres">
      <dgm:prSet presAssocID="{42687E5C-A00E-4439-BDAA-E8C02C1ACEB5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A0D0BE20-2D49-4743-8F94-3E4C81EAC921}" type="pres">
      <dgm:prSet presAssocID="{7F279EEA-9183-4453-A3C2-39F19B595378}" presName="node" presStyleLbl="node1" presStyleIdx="0" presStyleCnt="6" custScaleX="158724" custRadScaleRad="90180" custRadScaleInc="-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9D74D-9052-4CC7-8672-20B6CA4E5699}" type="pres">
      <dgm:prSet presAssocID="{2E074D00-8056-4E68-B886-7F734E512670}" presName="parTrans" presStyleLbl="sibTrans2D1" presStyleIdx="1" presStyleCnt="6"/>
      <dgm:spPr/>
      <dgm:t>
        <a:bodyPr/>
        <a:lstStyle/>
        <a:p>
          <a:endParaRPr lang="ru-RU"/>
        </a:p>
      </dgm:t>
    </dgm:pt>
    <dgm:pt modelId="{EE3FECF2-D82A-49AC-826F-9F2ED6C948C0}" type="pres">
      <dgm:prSet presAssocID="{2E074D00-8056-4E68-B886-7F734E512670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4D5C7443-E9B8-4647-8219-DA2C436C00A1}" type="pres">
      <dgm:prSet presAssocID="{9B61AE73-565E-4E44-9EED-9682B6314204}" presName="node" presStyleLbl="node1" presStyleIdx="1" presStyleCnt="6" custScaleX="155938" custRadScaleRad="135954" custRadScaleInc="22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B46F6-317A-4F83-B262-1F28DB79097A}" type="pres">
      <dgm:prSet presAssocID="{3342985F-33BE-4FE7-8261-E2CC282FEEB0}" presName="parTrans" presStyleLbl="sibTrans2D1" presStyleIdx="2" presStyleCnt="6"/>
      <dgm:spPr/>
      <dgm:t>
        <a:bodyPr/>
        <a:lstStyle/>
        <a:p>
          <a:endParaRPr lang="ru-RU"/>
        </a:p>
      </dgm:t>
    </dgm:pt>
    <dgm:pt modelId="{9CB00CFE-BC0A-4CA8-9EBE-F75CBF6147BE}" type="pres">
      <dgm:prSet presAssocID="{3342985F-33BE-4FE7-8261-E2CC282FEEB0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777F0498-3C22-454C-B228-FFECEAA3F25E}" type="pres">
      <dgm:prSet presAssocID="{205F627B-9E10-4425-B04A-9B145E4C463F}" presName="node" presStyleLbl="node1" presStyleIdx="2" presStyleCnt="6" custScaleX="164018" custRadScaleRad="139342" custRadScaleInc="-21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AD2FF-E681-40B8-A778-76CC46D4103F}" type="pres">
      <dgm:prSet presAssocID="{5B1C0B96-A653-4A5D-A9BE-B67E35EB3B3C}" presName="parTrans" presStyleLbl="sibTrans2D1" presStyleIdx="3" presStyleCnt="6"/>
      <dgm:spPr/>
      <dgm:t>
        <a:bodyPr/>
        <a:lstStyle/>
        <a:p>
          <a:endParaRPr lang="ru-RU"/>
        </a:p>
      </dgm:t>
    </dgm:pt>
    <dgm:pt modelId="{9D1C90CC-3014-485C-8DE4-7A51E401D932}" type="pres">
      <dgm:prSet presAssocID="{5B1C0B96-A653-4A5D-A9BE-B67E35EB3B3C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E615F533-B546-459E-85E6-B52F29F486F6}" type="pres">
      <dgm:prSet presAssocID="{5BEDB5E8-BF5A-4859-9BB3-DF71DA57256D}" presName="node" presStyleLbl="node1" presStyleIdx="3" presStyleCnt="6" custScaleX="166510" custRadScaleRad="92084" custRadScaleInc="-5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8ED79-E1E9-493B-92D5-E3D245553F06}" type="pres">
      <dgm:prSet presAssocID="{20277D28-A4AF-4183-83CA-014838070DBB}" presName="parTrans" presStyleLbl="sibTrans2D1" presStyleIdx="4" presStyleCnt="6"/>
      <dgm:spPr/>
      <dgm:t>
        <a:bodyPr/>
        <a:lstStyle/>
        <a:p>
          <a:endParaRPr lang="ru-RU"/>
        </a:p>
      </dgm:t>
    </dgm:pt>
    <dgm:pt modelId="{2A59CAC6-C03E-43E4-878C-C193B274A6D5}" type="pres">
      <dgm:prSet presAssocID="{20277D28-A4AF-4183-83CA-014838070DBB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AABD7897-0381-4923-9F10-0A6D1DA16951}" type="pres">
      <dgm:prSet presAssocID="{50C018C5-9ED1-4680-AA54-E90E8FDA3228}" presName="node" presStyleLbl="node1" presStyleIdx="4" presStyleCnt="6" custScaleX="166216" custRadScaleRad="133876" custRadScaleInc="23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45A9-1D73-47EE-A9B1-DD7BC36BE455}" type="pres">
      <dgm:prSet presAssocID="{CAC96A07-3871-4CEB-A55B-34AC521F5D7C}" presName="parTrans" presStyleLbl="sibTrans2D1" presStyleIdx="5" presStyleCnt="6"/>
      <dgm:spPr/>
      <dgm:t>
        <a:bodyPr/>
        <a:lstStyle/>
        <a:p>
          <a:endParaRPr lang="ru-RU"/>
        </a:p>
      </dgm:t>
    </dgm:pt>
    <dgm:pt modelId="{35ECF0D4-8ADC-41BF-B96F-274CD0D49852}" type="pres">
      <dgm:prSet presAssocID="{CAC96A07-3871-4CEB-A55B-34AC521F5D7C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885EEE2F-983D-4A67-9A8B-984E798D2552}" type="pres">
      <dgm:prSet presAssocID="{6A294EBB-9377-49AD-A414-3AE9D7395004}" presName="node" presStyleLbl="node1" presStyleIdx="5" presStyleCnt="6" custScaleX="163724" custRadScaleRad="136615" custRadScaleInc="-17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2CBB52-7F87-454A-8467-09FDDE6026EB}" srcId="{9B239109-068B-4B0B-8D2B-C30924453869}" destId="{205F627B-9E10-4425-B04A-9B145E4C463F}" srcOrd="2" destOrd="0" parTransId="{3342985F-33BE-4FE7-8261-E2CC282FEEB0}" sibTransId="{F53DEC3B-4FC4-47B8-BF21-CA6F1B8254A1}"/>
    <dgm:cxn modelId="{59F977A4-0A2D-49A3-AB7F-31BD06C9CAE4}" type="presOf" srcId="{CAC96A07-3871-4CEB-A55B-34AC521F5D7C}" destId="{EB7845A9-1D73-47EE-A9B1-DD7BC36BE455}" srcOrd="0" destOrd="0" presId="urn:microsoft.com/office/officeart/2005/8/layout/radial5"/>
    <dgm:cxn modelId="{6A310A23-1CC7-4E9E-A185-65D325A495D3}" type="presOf" srcId="{2E074D00-8056-4E68-B886-7F734E512670}" destId="{E359D74D-9052-4CC7-8672-20B6CA4E5699}" srcOrd="0" destOrd="0" presId="urn:microsoft.com/office/officeart/2005/8/layout/radial5"/>
    <dgm:cxn modelId="{A2E89B23-4254-456B-B1F0-6EE73FD1E7E9}" type="presOf" srcId="{2E074D00-8056-4E68-B886-7F734E512670}" destId="{EE3FECF2-D82A-49AC-826F-9F2ED6C948C0}" srcOrd="1" destOrd="0" presId="urn:microsoft.com/office/officeart/2005/8/layout/radial5"/>
    <dgm:cxn modelId="{EFF90B96-984F-4514-B9FE-502FEA76C4E4}" srcId="{AD83D2D3-7865-4698-8A87-B74847BAB931}" destId="{9B239109-068B-4B0B-8D2B-C30924453869}" srcOrd="0" destOrd="0" parTransId="{5DC21A32-6881-4B1D-9A82-BF9A8995F95D}" sibTransId="{F6757368-90CE-484B-BC18-9ECCAAC2987C}"/>
    <dgm:cxn modelId="{AE38A46A-2FE0-4A75-B52A-023E14668186}" type="presOf" srcId="{3342985F-33BE-4FE7-8261-E2CC282FEEB0}" destId="{9CB00CFE-BC0A-4CA8-9EBE-F75CBF6147BE}" srcOrd="1" destOrd="0" presId="urn:microsoft.com/office/officeart/2005/8/layout/radial5"/>
    <dgm:cxn modelId="{C607F9EA-BB63-43FF-B956-63226974FAA8}" srcId="{9B239109-068B-4B0B-8D2B-C30924453869}" destId="{50C018C5-9ED1-4680-AA54-E90E8FDA3228}" srcOrd="4" destOrd="0" parTransId="{20277D28-A4AF-4183-83CA-014838070DBB}" sibTransId="{0403D1A1-B1DE-48C2-989E-69BDE8EB9940}"/>
    <dgm:cxn modelId="{FD4B0929-1888-45C7-A59A-F27F25A6781D}" srcId="{9B239109-068B-4B0B-8D2B-C30924453869}" destId="{9B61AE73-565E-4E44-9EED-9682B6314204}" srcOrd="1" destOrd="0" parTransId="{2E074D00-8056-4E68-B886-7F734E512670}" sibTransId="{98E015CF-5429-48F3-8620-465CFC2ECCFC}"/>
    <dgm:cxn modelId="{0ECC668D-5A43-40CE-ADC6-BAF2FBB55089}" type="presOf" srcId="{3342985F-33BE-4FE7-8261-E2CC282FEEB0}" destId="{7A5B46F6-317A-4F83-B262-1F28DB79097A}" srcOrd="0" destOrd="0" presId="urn:microsoft.com/office/officeart/2005/8/layout/radial5"/>
    <dgm:cxn modelId="{CAC0775D-8137-4399-800A-07303FE7B461}" type="presOf" srcId="{42687E5C-A00E-4439-BDAA-E8C02C1ACEB5}" destId="{1E1A4AD6-E59A-416D-8CD3-B424B81222D7}" srcOrd="0" destOrd="0" presId="urn:microsoft.com/office/officeart/2005/8/layout/radial5"/>
    <dgm:cxn modelId="{EC54CACF-688E-4DFF-A52B-A03AAC076A9E}" type="presOf" srcId="{42687E5C-A00E-4439-BDAA-E8C02C1ACEB5}" destId="{05101133-AD6F-45B5-8C47-E308BD3D6718}" srcOrd="1" destOrd="0" presId="urn:microsoft.com/office/officeart/2005/8/layout/radial5"/>
    <dgm:cxn modelId="{640217A7-0F59-4F87-BA4A-FAB780304E31}" type="presOf" srcId="{AD83D2D3-7865-4698-8A87-B74847BAB931}" destId="{7D695D0E-7D15-4F6F-AFFD-163DC913E848}" srcOrd="0" destOrd="0" presId="urn:microsoft.com/office/officeart/2005/8/layout/radial5"/>
    <dgm:cxn modelId="{35553395-BF0B-4A1F-AA70-ECA5C70C8040}" type="presOf" srcId="{CAC96A07-3871-4CEB-A55B-34AC521F5D7C}" destId="{35ECF0D4-8ADC-41BF-B96F-274CD0D49852}" srcOrd="1" destOrd="0" presId="urn:microsoft.com/office/officeart/2005/8/layout/radial5"/>
    <dgm:cxn modelId="{1632D6E9-FD4F-4F80-8BB1-686B0CCD0740}" srcId="{9B239109-068B-4B0B-8D2B-C30924453869}" destId="{5BEDB5E8-BF5A-4859-9BB3-DF71DA57256D}" srcOrd="3" destOrd="0" parTransId="{5B1C0B96-A653-4A5D-A9BE-B67E35EB3B3C}" sibTransId="{25D2D91A-18F7-4C19-9C5B-720C2C0DEFCB}"/>
    <dgm:cxn modelId="{F178B34E-0602-4259-BA94-0FA4482FC8EF}" type="presOf" srcId="{9B239109-068B-4B0B-8D2B-C30924453869}" destId="{0D21345D-59B2-411E-B969-9159A6831498}" srcOrd="0" destOrd="0" presId="urn:microsoft.com/office/officeart/2005/8/layout/radial5"/>
    <dgm:cxn modelId="{ED50565A-151E-411D-B610-9D003B799BA7}" srcId="{9B239109-068B-4B0B-8D2B-C30924453869}" destId="{6A294EBB-9377-49AD-A414-3AE9D7395004}" srcOrd="5" destOrd="0" parTransId="{CAC96A07-3871-4CEB-A55B-34AC521F5D7C}" sibTransId="{35FA4202-4CF3-413D-AAD7-5D27069E773B}"/>
    <dgm:cxn modelId="{CA4708A6-0396-46D1-AAFD-3C584A1E803A}" type="presOf" srcId="{20277D28-A4AF-4183-83CA-014838070DBB}" destId="{7478ED79-E1E9-493B-92D5-E3D245553F06}" srcOrd="0" destOrd="0" presId="urn:microsoft.com/office/officeart/2005/8/layout/radial5"/>
    <dgm:cxn modelId="{58CEAA10-926B-465A-B7F1-DF5B421B287F}" srcId="{9B239109-068B-4B0B-8D2B-C30924453869}" destId="{7F279EEA-9183-4453-A3C2-39F19B595378}" srcOrd="0" destOrd="0" parTransId="{42687E5C-A00E-4439-BDAA-E8C02C1ACEB5}" sibTransId="{4AB71769-3A32-47DD-B843-A1579AF059E9}"/>
    <dgm:cxn modelId="{960CBD4F-D69B-4F3D-8935-AC8DDB909469}" type="presOf" srcId="{9B61AE73-565E-4E44-9EED-9682B6314204}" destId="{4D5C7443-E9B8-4647-8219-DA2C436C00A1}" srcOrd="0" destOrd="0" presId="urn:microsoft.com/office/officeart/2005/8/layout/radial5"/>
    <dgm:cxn modelId="{79CCB223-025C-4C3B-B6C0-816FE2039EB5}" type="presOf" srcId="{6A294EBB-9377-49AD-A414-3AE9D7395004}" destId="{885EEE2F-983D-4A67-9A8B-984E798D2552}" srcOrd="0" destOrd="0" presId="urn:microsoft.com/office/officeart/2005/8/layout/radial5"/>
    <dgm:cxn modelId="{CCC40671-C30F-4A9D-BFDD-5AF3F059C5BE}" type="presOf" srcId="{205F627B-9E10-4425-B04A-9B145E4C463F}" destId="{777F0498-3C22-454C-B228-FFECEAA3F25E}" srcOrd="0" destOrd="0" presId="urn:microsoft.com/office/officeart/2005/8/layout/radial5"/>
    <dgm:cxn modelId="{5F0E5703-7521-4B51-83B1-381CC9726A9D}" type="presOf" srcId="{5B1C0B96-A653-4A5D-A9BE-B67E35EB3B3C}" destId="{A2FAD2FF-E681-40B8-A778-76CC46D4103F}" srcOrd="0" destOrd="0" presId="urn:microsoft.com/office/officeart/2005/8/layout/radial5"/>
    <dgm:cxn modelId="{EAA1FCB6-DF3D-4ACA-9987-F1D6B31C3942}" type="presOf" srcId="{50C018C5-9ED1-4680-AA54-E90E8FDA3228}" destId="{AABD7897-0381-4923-9F10-0A6D1DA16951}" srcOrd="0" destOrd="0" presId="urn:microsoft.com/office/officeart/2005/8/layout/radial5"/>
    <dgm:cxn modelId="{4B576374-7317-4D64-9EC6-911FDFB5B238}" type="presOf" srcId="{5B1C0B96-A653-4A5D-A9BE-B67E35EB3B3C}" destId="{9D1C90CC-3014-485C-8DE4-7A51E401D932}" srcOrd="1" destOrd="0" presId="urn:microsoft.com/office/officeart/2005/8/layout/radial5"/>
    <dgm:cxn modelId="{293FAECC-DEDB-46CE-A193-C1FECBFDF7E5}" type="presOf" srcId="{20277D28-A4AF-4183-83CA-014838070DBB}" destId="{2A59CAC6-C03E-43E4-878C-C193B274A6D5}" srcOrd="1" destOrd="0" presId="urn:microsoft.com/office/officeart/2005/8/layout/radial5"/>
    <dgm:cxn modelId="{AFD715C5-9D39-4EA0-A67C-38394B90438E}" type="presOf" srcId="{7F279EEA-9183-4453-A3C2-39F19B595378}" destId="{A0D0BE20-2D49-4743-8F94-3E4C81EAC921}" srcOrd="0" destOrd="0" presId="urn:microsoft.com/office/officeart/2005/8/layout/radial5"/>
    <dgm:cxn modelId="{A38DB5AF-3709-4A71-8B6B-BF9816FADC34}" type="presOf" srcId="{5BEDB5E8-BF5A-4859-9BB3-DF71DA57256D}" destId="{E615F533-B546-459E-85E6-B52F29F486F6}" srcOrd="0" destOrd="0" presId="urn:microsoft.com/office/officeart/2005/8/layout/radial5"/>
    <dgm:cxn modelId="{D6160134-5E07-48CD-9058-87053B12358E}" type="presParOf" srcId="{7D695D0E-7D15-4F6F-AFFD-163DC913E848}" destId="{0D21345D-59B2-411E-B969-9159A6831498}" srcOrd="0" destOrd="0" presId="urn:microsoft.com/office/officeart/2005/8/layout/radial5"/>
    <dgm:cxn modelId="{1B3F2C8C-0A18-44F5-8546-643D7AB051D8}" type="presParOf" srcId="{7D695D0E-7D15-4F6F-AFFD-163DC913E848}" destId="{1E1A4AD6-E59A-416D-8CD3-B424B81222D7}" srcOrd="1" destOrd="0" presId="urn:microsoft.com/office/officeart/2005/8/layout/radial5"/>
    <dgm:cxn modelId="{494F7D55-7CFE-4E21-A3C2-CF37A8353EEB}" type="presParOf" srcId="{1E1A4AD6-E59A-416D-8CD3-B424B81222D7}" destId="{05101133-AD6F-45B5-8C47-E308BD3D6718}" srcOrd="0" destOrd="0" presId="urn:microsoft.com/office/officeart/2005/8/layout/radial5"/>
    <dgm:cxn modelId="{437EFBDD-2188-470F-BA5A-6DD55F2FFA60}" type="presParOf" srcId="{7D695D0E-7D15-4F6F-AFFD-163DC913E848}" destId="{A0D0BE20-2D49-4743-8F94-3E4C81EAC921}" srcOrd="2" destOrd="0" presId="urn:microsoft.com/office/officeart/2005/8/layout/radial5"/>
    <dgm:cxn modelId="{E901B593-85F2-432A-9530-E7B83C1E8EC7}" type="presParOf" srcId="{7D695D0E-7D15-4F6F-AFFD-163DC913E848}" destId="{E359D74D-9052-4CC7-8672-20B6CA4E5699}" srcOrd="3" destOrd="0" presId="urn:microsoft.com/office/officeart/2005/8/layout/radial5"/>
    <dgm:cxn modelId="{19E65AA2-6361-434E-B651-4CCDD6AD4848}" type="presParOf" srcId="{E359D74D-9052-4CC7-8672-20B6CA4E5699}" destId="{EE3FECF2-D82A-49AC-826F-9F2ED6C948C0}" srcOrd="0" destOrd="0" presId="urn:microsoft.com/office/officeart/2005/8/layout/radial5"/>
    <dgm:cxn modelId="{2700FBF3-EC94-4570-B6AC-DB677A73E009}" type="presParOf" srcId="{7D695D0E-7D15-4F6F-AFFD-163DC913E848}" destId="{4D5C7443-E9B8-4647-8219-DA2C436C00A1}" srcOrd="4" destOrd="0" presId="urn:microsoft.com/office/officeart/2005/8/layout/radial5"/>
    <dgm:cxn modelId="{FAF49656-7171-4540-8CCA-5C35E44D852C}" type="presParOf" srcId="{7D695D0E-7D15-4F6F-AFFD-163DC913E848}" destId="{7A5B46F6-317A-4F83-B262-1F28DB79097A}" srcOrd="5" destOrd="0" presId="urn:microsoft.com/office/officeart/2005/8/layout/radial5"/>
    <dgm:cxn modelId="{7043EDBF-E63A-478D-AF7E-D20B4D34C819}" type="presParOf" srcId="{7A5B46F6-317A-4F83-B262-1F28DB79097A}" destId="{9CB00CFE-BC0A-4CA8-9EBE-F75CBF6147BE}" srcOrd="0" destOrd="0" presId="urn:microsoft.com/office/officeart/2005/8/layout/radial5"/>
    <dgm:cxn modelId="{8D8EABA1-BE95-488C-8EAC-74D8ACD52B1E}" type="presParOf" srcId="{7D695D0E-7D15-4F6F-AFFD-163DC913E848}" destId="{777F0498-3C22-454C-B228-FFECEAA3F25E}" srcOrd="6" destOrd="0" presId="urn:microsoft.com/office/officeart/2005/8/layout/radial5"/>
    <dgm:cxn modelId="{FB5B909F-ADAC-4848-B962-067C8CB00D84}" type="presParOf" srcId="{7D695D0E-7D15-4F6F-AFFD-163DC913E848}" destId="{A2FAD2FF-E681-40B8-A778-76CC46D4103F}" srcOrd="7" destOrd="0" presId="urn:microsoft.com/office/officeart/2005/8/layout/radial5"/>
    <dgm:cxn modelId="{60DEEF47-294F-49C7-AA31-4BBD439E4B79}" type="presParOf" srcId="{A2FAD2FF-E681-40B8-A778-76CC46D4103F}" destId="{9D1C90CC-3014-485C-8DE4-7A51E401D932}" srcOrd="0" destOrd="0" presId="urn:microsoft.com/office/officeart/2005/8/layout/radial5"/>
    <dgm:cxn modelId="{800E70E4-8375-42F4-8054-00C3FA937C4E}" type="presParOf" srcId="{7D695D0E-7D15-4F6F-AFFD-163DC913E848}" destId="{E615F533-B546-459E-85E6-B52F29F486F6}" srcOrd="8" destOrd="0" presId="urn:microsoft.com/office/officeart/2005/8/layout/radial5"/>
    <dgm:cxn modelId="{743C1211-0F46-485B-869A-87598CCD2C25}" type="presParOf" srcId="{7D695D0E-7D15-4F6F-AFFD-163DC913E848}" destId="{7478ED79-E1E9-493B-92D5-E3D245553F06}" srcOrd="9" destOrd="0" presId="urn:microsoft.com/office/officeart/2005/8/layout/radial5"/>
    <dgm:cxn modelId="{34B42FCB-6560-45DA-A6A7-5950F28CF3AA}" type="presParOf" srcId="{7478ED79-E1E9-493B-92D5-E3D245553F06}" destId="{2A59CAC6-C03E-43E4-878C-C193B274A6D5}" srcOrd="0" destOrd="0" presId="urn:microsoft.com/office/officeart/2005/8/layout/radial5"/>
    <dgm:cxn modelId="{7458061B-BE26-471B-92E7-DDDC7443A745}" type="presParOf" srcId="{7D695D0E-7D15-4F6F-AFFD-163DC913E848}" destId="{AABD7897-0381-4923-9F10-0A6D1DA16951}" srcOrd="10" destOrd="0" presId="urn:microsoft.com/office/officeart/2005/8/layout/radial5"/>
    <dgm:cxn modelId="{5A760F00-0B38-461A-9350-D631BDAE7E9C}" type="presParOf" srcId="{7D695D0E-7D15-4F6F-AFFD-163DC913E848}" destId="{EB7845A9-1D73-47EE-A9B1-DD7BC36BE455}" srcOrd="11" destOrd="0" presId="urn:microsoft.com/office/officeart/2005/8/layout/radial5"/>
    <dgm:cxn modelId="{25807841-FE20-4F9E-B10F-082734179E8E}" type="presParOf" srcId="{EB7845A9-1D73-47EE-A9B1-DD7BC36BE455}" destId="{35ECF0D4-8ADC-41BF-B96F-274CD0D49852}" srcOrd="0" destOrd="0" presId="urn:microsoft.com/office/officeart/2005/8/layout/radial5"/>
    <dgm:cxn modelId="{09B7A37D-7D8A-47E4-9492-ED2F98613362}" type="presParOf" srcId="{7D695D0E-7D15-4F6F-AFFD-163DC913E848}" destId="{885EEE2F-983D-4A67-9A8B-984E798D255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D6147F-75BE-42AF-BA8B-DCC01A9FFCC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E1FEB6D-BBFF-42E8-9020-A4490FF7F20D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ЖКХ</a:t>
          </a:r>
        </a:p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21 721,3 тыс.руб.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C5F6D81F-EA76-49B0-B733-BC30EAE4E742}" type="parTrans" cxnId="{4ED1528C-4C08-4AC1-837D-95FA3389B44F}">
      <dgm:prSet/>
      <dgm:spPr/>
      <dgm:t>
        <a:bodyPr/>
        <a:lstStyle/>
        <a:p>
          <a:endParaRPr lang="ru-RU"/>
        </a:p>
      </dgm:t>
    </dgm:pt>
    <dgm:pt modelId="{2A246163-7BCF-4C06-9DB6-F4B9980F2548}" type="sibTrans" cxnId="{4ED1528C-4C08-4AC1-837D-95FA3389B44F}">
      <dgm:prSet/>
      <dgm:spPr/>
      <dgm:t>
        <a:bodyPr/>
        <a:lstStyle/>
        <a:p>
          <a:endParaRPr lang="ru-RU"/>
        </a:p>
      </dgm:t>
    </dgm:pt>
    <dgm:pt modelId="{11D6DF7A-E49A-46AA-BFEE-883F92125C52}">
      <dgm:prSet phldrT="[Текст]"/>
      <dgm:spPr/>
      <dgm:t>
        <a:bodyPr/>
        <a:lstStyle/>
        <a:p>
          <a:r>
            <a:rPr lang="ru-RU" dirty="0" smtClean="0"/>
            <a:t>Мероприятия по модернизации систем коммунальной инфраструктуры </a:t>
          </a:r>
        </a:p>
        <a:p>
          <a:r>
            <a:rPr lang="ru-RU" dirty="0" smtClean="0"/>
            <a:t>13 000,0 тыс.руб.</a:t>
          </a:r>
          <a:endParaRPr lang="ru-RU" dirty="0"/>
        </a:p>
      </dgm:t>
    </dgm:pt>
    <dgm:pt modelId="{17227230-0C1B-40CC-97D9-3800C0AE82EA}" type="parTrans" cxnId="{D03DE519-9755-4128-8F5B-9E6F1683EB4E}">
      <dgm:prSet/>
      <dgm:spPr/>
      <dgm:t>
        <a:bodyPr/>
        <a:lstStyle/>
        <a:p>
          <a:endParaRPr lang="ru-RU"/>
        </a:p>
      </dgm:t>
    </dgm:pt>
    <dgm:pt modelId="{2FD24745-4968-4716-97F6-A68512240B29}" type="sibTrans" cxnId="{D03DE519-9755-4128-8F5B-9E6F1683EB4E}">
      <dgm:prSet/>
      <dgm:spPr/>
      <dgm:t>
        <a:bodyPr/>
        <a:lstStyle/>
        <a:p>
          <a:endParaRPr lang="ru-RU"/>
        </a:p>
      </dgm:t>
    </dgm:pt>
    <dgm:pt modelId="{B501667E-CE86-40EB-A16C-66A64684849D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dirty="0" smtClean="0"/>
            <a:t>Оплата взносов на капремонт многоквартирных домов</a:t>
          </a:r>
        </a:p>
        <a:p>
          <a:r>
            <a:rPr lang="ru-RU" dirty="0" smtClean="0"/>
            <a:t>21,3тыс.руб.</a:t>
          </a:r>
          <a:endParaRPr lang="ru-RU" dirty="0"/>
        </a:p>
      </dgm:t>
    </dgm:pt>
    <dgm:pt modelId="{50BC6BE4-E9E4-444B-839F-5338E71EAC6E}" type="parTrans" cxnId="{9DF7BC2E-2845-43EF-A77B-0E80A90B9378}">
      <dgm:prSet/>
      <dgm:spPr/>
      <dgm:t>
        <a:bodyPr/>
        <a:lstStyle/>
        <a:p>
          <a:endParaRPr lang="ru-RU"/>
        </a:p>
      </dgm:t>
    </dgm:pt>
    <dgm:pt modelId="{2360DC8C-92FC-411C-B6D1-F3AB91B9E3B5}" type="sibTrans" cxnId="{9DF7BC2E-2845-43EF-A77B-0E80A90B9378}">
      <dgm:prSet/>
      <dgm:spPr/>
      <dgm:t>
        <a:bodyPr/>
        <a:lstStyle/>
        <a:p>
          <a:endParaRPr lang="ru-RU"/>
        </a:p>
      </dgm:t>
    </dgm:pt>
    <dgm:pt modelId="{D4F14457-676A-416A-8ADA-7DA5C75C953D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Капремонт объектов коммунального хозяйства</a:t>
          </a:r>
        </a:p>
        <a:p>
          <a:r>
            <a:rPr lang="ru-RU" dirty="0" smtClean="0"/>
            <a:t>2 500 тыс.руб.</a:t>
          </a:r>
          <a:endParaRPr lang="ru-RU" dirty="0"/>
        </a:p>
      </dgm:t>
    </dgm:pt>
    <dgm:pt modelId="{59B63746-5437-478B-AE05-067104DC80B0}" type="parTrans" cxnId="{273D9529-B402-4BB6-90DC-AA3C72379768}">
      <dgm:prSet/>
      <dgm:spPr/>
      <dgm:t>
        <a:bodyPr/>
        <a:lstStyle/>
        <a:p>
          <a:endParaRPr lang="ru-RU"/>
        </a:p>
      </dgm:t>
    </dgm:pt>
    <dgm:pt modelId="{75C413E2-AC81-45B7-958E-C106C9386ACD}" type="sibTrans" cxnId="{273D9529-B402-4BB6-90DC-AA3C72379768}">
      <dgm:prSet/>
      <dgm:spPr/>
      <dgm:t>
        <a:bodyPr/>
        <a:lstStyle/>
        <a:p>
          <a:endParaRPr lang="ru-RU"/>
        </a:p>
      </dgm:t>
    </dgm:pt>
    <dgm:pt modelId="{5C6AC5B5-01F1-4E19-A3ED-9F5E1D1EAE57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Благоустройство населенных пунктов</a:t>
          </a:r>
        </a:p>
        <a:p>
          <a:r>
            <a:rPr lang="ru-RU" dirty="0" smtClean="0"/>
            <a:t>6 200 тыс.руб.</a:t>
          </a:r>
          <a:endParaRPr lang="ru-RU" dirty="0"/>
        </a:p>
      </dgm:t>
    </dgm:pt>
    <dgm:pt modelId="{0D733B7A-454A-4986-84F5-1C270B6F455D}" type="parTrans" cxnId="{C1B388AE-826E-474C-8AB4-35A7B3BE66DA}">
      <dgm:prSet/>
      <dgm:spPr/>
      <dgm:t>
        <a:bodyPr/>
        <a:lstStyle/>
        <a:p>
          <a:endParaRPr lang="ru-RU"/>
        </a:p>
      </dgm:t>
    </dgm:pt>
    <dgm:pt modelId="{E3CECC2E-6DBC-4E7B-AF90-E7DC3019AD0C}" type="sibTrans" cxnId="{C1B388AE-826E-474C-8AB4-35A7B3BE66DA}">
      <dgm:prSet/>
      <dgm:spPr/>
      <dgm:t>
        <a:bodyPr/>
        <a:lstStyle/>
        <a:p>
          <a:endParaRPr lang="ru-RU"/>
        </a:p>
      </dgm:t>
    </dgm:pt>
    <dgm:pt modelId="{C7A7B862-72C5-43D2-BE38-DD413B55198E}" type="pres">
      <dgm:prSet presAssocID="{41D6147F-75BE-42AF-BA8B-DCC01A9FFC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B19FD4-6262-4D14-8739-F4CD4412740E}" type="pres">
      <dgm:prSet presAssocID="{3E1FEB6D-BBFF-42E8-9020-A4490FF7F20D}" presName="centerShape" presStyleLbl="node0" presStyleIdx="0" presStyleCnt="1" custScaleX="228638" custScaleY="115304"/>
      <dgm:spPr/>
      <dgm:t>
        <a:bodyPr/>
        <a:lstStyle/>
        <a:p>
          <a:endParaRPr lang="ru-RU"/>
        </a:p>
      </dgm:t>
    </dgm:pt>
    <dgm:pt modelId="{D5088173-93E2-4DF2-91BA-81AA2B08DA1F}" type="pres">
      <dgm:prSet presAssocID="{17227230-0C1B-40CC-97D9-3800C0AE82EA}" presName="parTrans" presStyleLbl="sibTrans2D1" presStyleIdx="0" presStyleCnt="4"/>
      <dgm:spPr/>
      <dgm:t>
        <a:bodyPr/>
        <a:lstStyle/>
        <a:p>
          <a:endParaRPr lang="ru-RU"/>
        </a:p>
      </dgm:t>
    </dgm:pt>
    <dgm:pt modelId="{A471A07B-0351-430A-8096-3216B53C7486}" type="pres">
      <dgm:prSet presAssocID="{17227230-0C1B-40CC-97D9-3800C0AE82E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2010FF4-C3C2-438B-9B9E-EF619A1DA550}" type="pres">
      <dgm:prSet presAssocID="{11D6DF7A-E49A-46AA-BFEE-883F92125C52}" presName="node" presStyleLbl="node1" presStyleIdx="0" presStyleCnt="4" custScaleX="173599" custRadScaleRad="104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3664A-A86F-4D7A-8DC2-ED3C6FAAF18C}" type="pres">
      <dgm:prSet presAssocID="{50BC6BE4-E9E4-444B-839F-5338E71EAC6E}" presName="parTrans" presStyleLbl="sibTrans2D1" presStyleIdx="1" presStyleCnt="4"/>
      <dgm:spPr/>
      <dgm:t>
        <a:bodyPr/>
        <a:lstStyle/>
        <a:p>
          <a:endParaRPr lang="ru-RU"/>
        </a:p>
      </dgm:t>
    </dgm:pt>
    <dgm:pt modelId="{90D722DC-AB08-4F60-A79A-77C5CAC15E45}" type="pres">
      <dgm:prSet presAssocID="{50BC6BE4-E9E4-444B-839F-5338E71EAC6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EB1B702-3F39-49F2-BBCC-859C4C59E21D}" type="pres">
      <dgm:prSet presAssocID="{B501667E-CE86-40EB-A16C-66A64684849D}" presName="node" presStyleLbl="node1" presStyleIdx="1" presStyleCnt="4" custScaleX="160884" custRadScaleRad="163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B54F2-15BF-41B5-BF3C-59F2F9BA4123}" type="pres">
      <dgm:prSet presAssocID="{59B63746-5437-478B-AE05-067104DC80B0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23F9D69-65E5-4EC2-9740-6D64DC5248E0}" type="pres">
      <dgm:prSet presAssocID="{59B63746-5437-478B-AE05-067104DC80B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B56E975-A4B8-4D55-B713-9AEA653804DD}" type="pres">
      <dgm:prSet presAssocID="{D4F14457-676A-416A-8ADA-7DA5C75C953D}" presName="node" presStyleLbl="node1" presStyleIdx="2" presStyleCnt="4" custScaleX="182911" custRadScaleRad="104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CBBD4-D463-461C-B886-11E66790D856}" type="pres">
      <dgm:prSet presAssocID="{0D733B7A-454A-4986-84F5-1C270B6F455D}" presName="parTrans" presStyleLbl="sibTrans2D1" presStyleIdx="3" presStyleCnt="4"/>
      <dgm:spPr/>
      <dgm:t>
        <a:bodyPr/>
        <a:lstStyle/>
        <a:p>
          <a:endParaRPr lang="ru-RU"/>
        </a:p>
      </dgm:t>
    </dgm:pt>
    <dgm:pt modelId="{54AB6FF6-CEF1-46C7-949C-8966BC7FCB33}" type="pres">
      <dgm:prSet presAssocID="{0D733B7A-454A-4986-84F5-1C270B6F455D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8DCCA7C-7A2D-4EC5-956B-4089DC251BCA}" type="pres">
      <dgm:prSet presAssocID="{5C6AC5B5-01F1-4E19-A3ED-9F5E1D1EAE57}" presName="node" presStyleLbl="node1" presStyleIdx="3" presStyleCnt="4" custScaleX="158225" custRadScaleRad="161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EA0689-F32B-4CB5-BB61-602078F42112}" type="presOf" srcId="{50BC6BE4-E9E4-444B-839F-5338E71EAC6E}" destId="{90D722DC-AB08-4F60-A79A-77C5CAC15E45}" srcOrd="1" destOrd="0" presId="urn:microsoft.com/office/officeart/2005/8/layout/radial5"/>
    <dgm:cxn modelId="{564CC2C9-1D16-4C49-8D9A-FBBDEA5A2D37}" type="presOf" srcId="{D4F14457-676A-416A-8ADA-7DA5C75C953D}" destId="{BB56E975-A4B8-4D55-B713-9AEA653804DD}" srcOrd="0" destOrd="0" presId="urn:microsoft.com/office/officeart/2005/8/layout/radial5"/>
    <dgm:cxn modelId="{9D812F24-FF9C-4859-A6CA-158DBEBD40C4}" type="presOf" srcId="{0D733B7A-454A-4986-84F5-1C270B6F455D}" destId="{54AB6FF6-CEF1-46C7-949C-8966BC7FCB33}" srcOrd="1" destOrd="0" presId="urn:microsoft.com/office/officeart/2005/8/layout/radial5"/>
    <dgm:cxn modelId="{ABF883C2-38E4-416A-AB3F-9DDF3B6723A7}" type="presOf" srcId="{41D6147F-75BE-42AF-BA8B-DCC01A9FFCCB}" destId="{C7A7B862-72C5-43D2-BE38-DD413B55198E}" srcOrd="0" destOrd="0" presId="urn:microsoft.com/office/officeart/2005/8/layout/radial5"/>
    <dgm:cxn modelId="{0E043B45-5B78-42BC-8A08-011C47B078F6}" type="presOf" srcId="{17227230-0C1B-40CC-97D9-3800C0AE82EA}" destId="{D5088173-93E2-4DF2-91BA-81AA2B08DA1F}" srcOrd="0" destOrd="0" presId="urn:microsoft.com/office/officeart/2005/8/layout/radial5"/>
    <dgm:cxn modelId="{C1B388AE-826E-474C-8AB4-35A7B3BE66DA}" srcId="{3E1FEB6D-BBFF-42E8-9020-A4490FF7F20D}" destId="{5C6AC5B5-01F1-4E19-A3ED-9F5E1D1EAE57}" srcOrd="3" destOrd="0" parTransId="{0D733B7A-454A-4986-84F5-1C270B6F455D}" sibTransId="{E3CECC2E-6DBC-4E7B-AF90-E7DC3019AD0C}"/>
    <dgm:cxn modelId="{273D9529-B402-4BB6-90DC-AA3C72379768}" srcId="{3E1FEB6D-BBFF-42E8-9020-A4490FF7F20D}" destId="{D4F14457-676A-416A-8ADA-7DA5C75C953D}" srcOrd="2" destOrd="0" parTransId="{59B63746-5437-478B-AE05-067104DC80B0}" sibTransId="{75C413E2-AC81-45B7-958E-C106C9386ACD}"/>
    <dgm:cxn modelId="{D03DE519-9755-4128-8F5B-9E6F1683EB4E}" srcId="{3E1FEB6D-BBFF-42E8-9020-A4490FF7F20D}" destId="{11D6DF7A-E49A-46AA-BFEE-883F92125C52}" srcOrd="0" destOrd="0" parTransId="{17227230-0C1B-40CC-97D9-3800C0AE82EA}" sibTransId="{2FD24745-4968-4716-97F6-A68512240B29}"/>
    <dgm:cxn modelId="{9F0CCFE9-1D5D-47CD-AAB9-79BDF9E02A04}" type="presOf" srcId="{11D6DF7A-E49A-46AA-BFEE-883F92125C52}" destId="{A2010FF4-C3C2-438B-9B9E-EF619A1DA550}" srcOrd="0" destOrd="0" presId="urn:microsoft.com/office/officeart/2005/8/layout/radial5"/>
    <dgm:cxn modelId="{EF261A0B-F669-4F88-B11F-5EAC08075C9E}" type="presOf" srcId="{50BC6BE4-E9E4-444B-839F-5338E71EAC6E}" destId="{0D13664A-A86F-4D7A-8DC2-ED3C6FAAF18C}" srcOrd="0" destOrd="0" presId="urn:microsoft.com/office/officeart/2005/8/layout/radial5"/>
    <dgm:cxn modelId="{4ED1528C-4C08-4AC1-837D-95FA3389B44F}" srcId="{41D6147F-75BE-42AF-BA8B-DCC01A9FFCCB}" destId="{3E1FEB6D-BBFF-42E8-9020-A4490FF7F20D}" srcOrd="0" destOrd="0" parTransId="{C5F6D81F-EA76-49B0-B733-BC30EAE4E742}" sibTransId="{2A246163-7BCF-4C06-9DB6-F4B9980F2548}"/>
    <dgm:cxn modelId="{DF088C7A-AA31-4071-8896-260E010828CF}" type="presOf" srcId="{B501667E-CE86-40EB-A16C-66A64684849D}" destId="{4EB1B702-3F39-49F2-BBCC-859C4C59E21D}" srcOrd="0" destOrd="0" presId="urn:microsoft.com/office/officeart/2005/8/layout/radial5"/>
    <dgm:cxn modelId="{9DF7BC2E-2845-43EF-A77B-0E80A90B9378}" srcId="{3E1FEB6D-BBFF-42E8-9020-A4490FF7F20D}" destId="{B501667E-CE86-40EB-A16C-66A64684849D}" srcOrd="1" destOrd="0" parTransId="{50BC6BE4-E9E4-444B-839F-5338E71EAC6E}" sibTransId="{2360DC8C-92FC-411C-B6D1-F3AB91B9E3B5}"/>
    <dgm:cxn modelId="{6B2CA777-6516-4E86-98AE-404C46FBD406}" type="presOf" srcId="{3E1FEB6D-BBFF-42E8-9020-A4490FF7F20D}" destId="{F3B19FD4-6262-4D14-8739-F4CD4412740E}" srcOrd="0" destOrd="0" presId="urn:microsoft.com/office/officeart/2005/8/layout/radial5"/>
    <dgm:cxn modelId="{2C7890C2-ACE5-4C8D-8B0B-62195A90B71A}" type="presOf" srcId="{59B63746-5437-478B-AE05-067104DC80B0}" destId="{623F9D69-65E5-4EC2-9740-6D64DC5248E0}" srcOrd="1" destOrd="0" presId="urn:microsoft.com/office/officeart/2005/8/layout/radial5"/>
    <dgm:cxn modelId="{E6269009-0C69-4812-A6F5-4F4EEFCDCB60}" type="presOf" srcId="{5C6AC5B5-01F1-4E19-A3ED-9F5E1D1EAE57}" destId="{38DCCA7C-7A2D-4EC5-956B-4089DC251BCA}" srcOrd="0" destOrd="0" presId="urn:microsoft.com/office/officeart/2005/8/layout/radial5"/>
    <dgm:cxn modelId="{1B546001-A80F-4EBD-A2EC-2EFAEF04BD36}" type="presOf" srcId="{0D733B7A-454A-4986-84F5-1C270B6F455D}" destId="{F79CBBD4-D463-461C-B886-11E66790D856}" srcOrd="0" destOrd="0" presId="urn:microsoft.com/office/officeart/2005/8/layout/radial5"/>
    <dgm:cxn modelId="{421593F9-4588-4B01-A6DF-74ED7A2F7B52}" type="presOf" srcId="{17227230-0C1B-40CC-97D9-3800C0AE82EA}" destId="{A471A07B-0351-430A-8096-3216B53C7486}" srcOrd="1" destOrd="0" presId="urn:microsoft.com/office/officeart/2005/8/layout/radial5"/>
    <dgm:cxn modelId="{BF71BB82-E4CC-4A32-AD57-97F32F7D7476}" type="presOf" srcId="{59B63746-5437-478B-AE05-067104DC80B0}" destId="{87DB54F2-15BF-41B5-BF3C-59F2F9BA4123}" srcOrd="0" destOrd="0" presId="urn:microsoft.com/office/officeart/2005/8/layout/radial5"/>
    <dgm:cxn modelId="{2222A8F0-454E-4366-8EE6-DB552F7685A8}" type="presParOf" srcId="{C7A7B862-72C5-43D2-BE38-DD413B55198E}" destId="{F3B19FD4-6262-4D14-8739-F4CD4412740E}" srcOrd="0" destOrd="0" presId="urn:microsoft.com/office/officeart/2005/8/layout/radial5"/>
    <dgm:cxn modelId="{268D84EF-F9D5-49E6-A98E-DA81CB4E9BF9}" type="presParOf" srcId="{C7A7B862-72C5-43D2-BE38-DD413B55198E}" destId="{D5088173-93E2-4DF2-91BA-81AA2B08DA1F}" srcOrd="1" destOrd="0" presId="urn:microsoft.com/office/officeart/2005/8/layout/radial5"/>
    <dgm:cxn modelId="{CE7D6FCC-10D1-411B-B663-716B6AFBBD21}" type="presParOf" srcId="{D5088173-93E2-4DF2-91BA-81AA2B08DA1F}" destId="{A471A07B-0351-430A-8096-3216B53C7486}" srcOrd="0" destOrd="0" presId="urn:microsoft.com/office/officeart/2005/8/layout/radial5"/>
    <dgm:cxn modelId="{7AF551E3-1EE6-4515-A7F8-D586A36D7247}" type="presParOf" srcId="{C7A7B862-72C5-43D2-BE38-DD413B55198E}" destId="{A2010FF4-C3C2-438B-9B9E-EF619A1DA550}" srcOrd="2" destOrd="0" presId="urn:microsoft.com/office/officeart/2005/8/layout/radial5"/>
    <dgm:cxn modelId="{BF513AFA-10B8-4447-B207-DF496CD66F6C}" type="presParOf" srcId="{C7A7B862-72C5-43D2-BE38-DD413B55198E}" destId="{0D13664A-A86F-4D7A-8DC2-ED3C6FAAF18C}" srcOrd="3" destOrd="0" presId="urn:microsoft.com/office/officeart/2005/8/layout/radial5"/>
    <dgm:cxn modelId="{78E1027B-2F60-4C88-A390-E0D0A6CEEACE}" type="presParOf" srcId="{0D13664A-A86F-4D7A-8DC2-ED3C6FAAF18C}" destId="{90D722DC-AB08-4F60-A79A-77C5CAC15E45}" srcOrd="0" destOrd="0" presId="urn:microsoft.com/office/officeart/2005/8/layout/radial5"/>
    <dgm:cxn modelId="{193AEC34-B98A-4D80-978B-E22E04979521}" type="presParOf" srcId="{C7A7B862-72C5-43D2-BE38-DD413B55198E}" destId="{4EB1B702-3F39-49F2-BBCC-859C4C59E21D}" srcOrd="4" destOrd="0" presId="urn:microsoft.com/office/officeart/2005/8/layout/radial5"/>
    <dgm:cxn modelId="{1D39484E-F512-4526-8C21-D515EE1A4D63}" type="presParOf" srcId="{C7A7B862-72C5-43D2-BE38-DD413B55198E}" destId="{87DB54F2-15BF-41B5-BF3C-59F2F9BA4123}" srcOrd="5" destOrd="0" presId="urn:microsoft.com/office/officeart/2005/8/layout/radial5"/>
    <dgm:cxn modelId="{1C2EEAEC-05DB-4DC6-A715-88DD082C9545}" type="presParOf" srcId="{87DB54F2-15BF-41B5-BF3C-59F2F9BA4123}" destId="{623F9D69-65E5-4EC2-9740-6D64DC5248E0}" srcOrd="0" destOrd="0" presId="urn:microsoft.com/office/officeart/2005/8/layout/radial5"/>
    <dgm:cxn modelId="{BFE4C1F9-CBE7-453D-B963-9D4912EEC3FA}" type="presParOf" srcId="{C7A7B862-72C5-43D2-BE38-DD413B55198E}" destId="{BB56E975-A4B8-4D55-B713-9AEA653804DD}" srcOrd="6" destOrd="0" presId="urn:microsoft.com/office/officeart/2005/8/layout/radial5"/>
    <dgm:cxn modelId="{CD20CFA0-FF3C-4187-A496-3174FF02E197}" type="presParOf" srcId="{C7A7B862-72C5-43D2-BE38-DD413B55198E}" destId="{F79CBBD4-D463-461C-B886-11E66790D856}" srcOrd="7" destOrd="0" presId="urn:microsoft.com/office/officeart/2005/8/layout/radial5"/>
    <dgm:cxn modelId="{CFD41BFE-0D26-47F4-958D-8D87C65B8261}" type="presParOf" srcId="{F79CBBD4-D463-461C-B886-11E66790D856}" destId="{54AB6FF6-CEF1-46C7-949C-8966BC7FCB33}" srcOrd="0" destOrd="0" presId="urn:microsoft.com/office/officeart/2005/8/layout/radial5"/>
    <dgm:cxn modelId="{FC6C7256-9102-426A-AE88-17332C2B1BC3}" type="presParOf" srcId="{C7A7B862-72C5-43D2-BE38-DD413B55198E}" destId="{38DCCA7C-7A2D-4EC5-956B-4089DC251BC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На 01.01.2018г.</a:t>
          </a:r>
        </a:p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5 000,0</a:t>
          </a:r>
          <a:endParaRPr lang="ru-RU" sz="1800" dirty="0">
            <a:solidFill>
              <a:schemeClr val="accent2">
                <a:lumMod val="50000"/>
              </a:schemeClr>
            </a:solidFill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A83252C4-97C4-404C-96A8-ABFE3F610C1C}" type="presOf" srcId="{B51B600F-A9B8-487E-8F64-62E4935F9890}" destId="{9C7753FC-881D-4807-9196-A6AA45F75C92}" srcOrd="0" destOrd="0" presId="urn:microsoft.com/office/officeart/2005/8/layout/hierarchy1"/>
    <dgm:cxn modelId="{C9087E6F-5E24-467C-A377-3F70D0FC3149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ACB75F3F-3993-46D6-9531-2C3001F437BE}" type="presParOf" srcId="{8A9D7CB1-B6B2-42BF-B043-ADF1C5BEE41A}" destId="{4DC3E8D1-C231-4A4D-917C-38B43682E58B}" srcOrd="0" destOrd="0" presId="urn:microsoft.com/office/officeart/2005/8/layout/hierarchy1"/>
    <dgm:cxn modelId="{157BF90F-3AA4-4B89-92FA-118419657FFC}" type="presParOf" srcId="{4DC3E8D1-C231-4A4D-917C-38B43682E58B}" destId="{296F9EAE-A02C-4A9A-930F-1CACA7AD5C6D}" srcOrd="0" destOrd="0" presId="urn:microsoft.com/office/officeart/2005/8/layout/hierarchy1"/>
    <dgm:cxn modelId="{D58D50C1-3E33-4FC6-A013-6B3AAA2A4E1A}" type="presParOf" srcId="{296F9EAE-A02C-4A9A-930F-1CACA7AD5C6D}" destId="{65F8D749-9F3F-4F42-8516-FD61BA029C40}" srcOrd="0" destOrd="0" presId="urn:microsoft.com/office/officeart/2005/8/layout/hierarchy1"/>
    <dgm:cxn modelId="{F4EFC3A3-E8CE-4857-B71C-74998A17FF44}" type="presParOf" srcId="{296F9EAE-A02C-4A9A-930F-1CACA7AD5C6D}" destId="{9C7753FC-881D-4807-9196-A6AA45F75C92}" srcOrd="1" destOrd="0" presId="urn:microsoft.com/office/officeart/2005/8/layout/hierarchy1"/>
    <dgm:cxn modelId="{E35FF738-4599-4576-BF0B-5BCBEF701405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718FFB-9AAB-4973-AB59-676F1E465A73}">
      <dsp:nvSpPr>
        <dsp:cNvPr id="0" name=""/>
        <dsp:cNvSpPr/>
      </dsp:nvSpPr>
      <dsp:spPr>
        <a:xfrm>
          <a:off x="747999" y="909496"/>
          <a:ext cx="6954822" cy="2137475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208B1-5692-4C62-B264-F67AA4F97974}">
      <dsp:nvSpPr>
        <dsp:cNvPr id="0" name=""/>
        <dsp:cNvSpPr/>
      </dsp:nvSpPr>
      <dsp:spPr>
        <a:xfrm>
          <a:off x="975049" y="1143215"/>
          <a:ext cx="3108492" cy="1747283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полученных доходов больше, чем величина произведенных расходов.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5049" y="1143215"/>
        <a:ext cx="3108492" cy="1747283"/>
      </dsp:txXfrm>
    </dsp:sp>
    <dsp:sp modelId="{A20AED1F-E65D-43AE-BAB4-854853D2D84E}">
      <dsp:nvSpPr>
        <dsp:cNvPr id="0" name=""/>
        <dsp:cNvSpPr/>
      </dsp:nvSpPr>
      <dsp:spPr>
        <a:xfrm>
          <a:off x="4431436" y="1133912"/>
          <a:ext cx="3073819" cy="1765154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полученных доходов меньше, чем величина произведенных расходов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1436" y="1133912"/>
        <a:ext cx="3073819" cy="1765154"/>
      </dsp:txXfrm>
    </dsp:sp>
    <dsp:sp modelId="{C5BF13BB-180D-495F-AEF9-1D70498DEEFD}">
      <dsp:nvSpPr>
        <dsp:cNvPr id="0" name=""/>
        <dsp:cNvSpPr/>
      </dsp:nvSpPr>
      <dsp:spPr>
        <a:xfrm>
          <a:off x="1767139" y="121981"/>
          <a:ext cx="1512099" cy="64789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CE59E-52AA-4B9D-B94F-13CE27C2F36A}">
      <dsp:nvSpPr>
        <dsp:cNvPr id="0" name=""/>
        <dsp:cNvSpPr/>
      </dsp:nvSpPr>
      <dsp:spPr>
        <a:xfrm>
          <a:off x="5223525" y="137138"/>
          <a:ext cx="1528971" cy="63273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08A01-097F-49A2-8338-E132ADF0277F}">
      <dsp:nvSpPr>
        <dsp:cNvPr id="0" name=""/>
        <dsp:cNvSpPr/>
      </dsp:nvSpPr>
      <dsp:spPr>
        <a:xfrm>
          <a:off x="4195937" y="875656"/>
          <a:ext cx="596" cy="2191035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B4CF3A-44C6-4553-9730-6BCCE2B60011}">
      <dsp:nvSpPr>
        <dsp:cNvPr id="0" name=""/>
        <dsp:cNvSpPr/>
      </dsp:nvSpPr>
      <dsp:spPr>
        <a:xfrm>
          <a:off x="4548550" y="1370145"/>
          <a:ext cx="3071854" cy="778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894"/>
              </a:lnTo>
              <a:lnTo>
                <a:pt x="3071854" y="497894"/>
              </a:lnTo>
              <a:lnTo>
                <a:pt x="3071854" y="778007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8D99E618-B40E-4682-B879-37BFF18B6731}">
      <dsp:nvSpPr>
        <dsp:cNvPr id="0" name=""/>
        <dsp:cNvSpPr/>
      </dsp:nvSpPr>
      <dsp:spPr>
        <a:xfrm>
          <a:off x="4502830" y="1370145"/>
          <a:ext cx="91440" cy="7026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2584"/>
              </a:lnTo>
              <a:lnTo>
                <a:pt x="57404" y="422584"/>
              </a:lnTo>
              <a:lnTo>
                <a:pt x="57404" y="70269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1F338-E636-48E7-AC98-52DFE56B2C40}">
      <dsp:nvSpPr>
        <dsp:cNvPr id="0" name=""/>
        <dsp:cNvSpPr/>
      </dsp:nvSpPr>
      <dsp:spPr>
        <a:xfrm>
          <a:off x="1391302" y="1370145"/>
          <a:ext cx="3157248" cy="771925"/>
        </a:xfrm>
        <a:custGeom>
          <a:avLst/>
          <a:gdLst/>
          <a:ahLst/>
          <a:cxnLst/>
          <a:rect l="0" t="0" r="0" b="0"/>
          <a:pathLst>
            <a:path>
              <a:moveTo>
                <a:pt x="3157248" y="0"/>
              </a:moveTo>
              <a:lnTo>
                <a:pt x="3157248" y="491811"/>
              </a:lnTo>
              <a:lnTo>
                <a:pt x="0" y="491811"/>
              </a:lnTo>
              <a:lnTo>
                <a:pt x="0" y="7719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46A14-AC22-4AC5-AC1C-52EB921C586A}">
      <dsp:nvSpPr>
        <dsp:cNvPr id="0" name=""/>
        <dsp:cNvSpPr/>
      </dsp:nvSpPr>
      <dsp:spPr>
        <a:xfrm>
          <a:off x="3214678" y="36273"/>
          <a:ext cx="2667744" cy="1333872"/>
        </a:xfrm>
        <a:prstGeom prst="rect">
          <a:avLst/>
        </a:prstGeom>
        <a:solidFill>
          <a:schemeClr val="accent2">
            <a:lumMod val="75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soft" dir="tl">
            <a:rot lat="0" lon="0" rev="0"/>
          </a:lightRig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cap="none" spc="50" dirty="0" err="1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18" charset="0"/>
              <a:cs typeface="Arial Black" pitchFamily="18" charset="0"/>
            </a:rPr>
            <a:t>Доходы</a:t>
          </a:r>
          <a:r>
            <a:rPr lang="en-US" altLang="zh-CN" sz="3200" b="1" kern="1200" cap="none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zh-CN" sz="3200" b="1" kern="1200" cap="none" spc="50" dirty="0" err="1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18" charset="0"/>
              <a:cs typeface="Arial Black" pitchFamily="18" charset="0"/>
            </a:rPr>
            <a:t>бюджета</a:t>
          </a:r>
          <a:r>
            <a:rPr lang="en-US" altLang="zh-CN" sz="3200" b="1" kern="1200" cap="none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3200" b="1" kern="1200" cap="none" spc="50" dirty="0">
            <a:ln w="11430"/>
            <a:solidFill>
              <a:srgbClr val="FFFF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214678" y="36273"/>
        <a:ext cx="2667744" cy="1333872"/>
      </dsp:txXfrm>
    </dsp:sp>
    <dsp:sp modelId="{6F5A755B-F07B-4B46-A844-39C9A6DFBF34}">
      <dsp:nvSpPr>
        <dsp:cNvPr id="0" name=""/>
        <dsp:cNvSpPr/>
      </dsp:nvSpPr>
      <dsp:spPr>
        <a:xfrm>
          <a:off x="226538" y="2142070"/>
          <a:ext cx="2329527" cy="8136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b="1" kern="1200" cap="all" spc="0" dirty="0" smtClean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2300" b="1" kern="1200" cap="all" spc="0" dirty="0">
            <a:ln w="0"/>
            <a:solidFill>
              <a:srgbClr val="7030A0"/>
            </a:soli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226538" y="2142070"/>
        <a:ext cx="2329527" cy="813621"/>
      </dsp:txXfrm>
    </dsp:sp>
    <dsp:sp modelId="{18F27375-20BD-4216-A11E-47535BF01F54}">
      <dsp:nvSpPr>
        <dsp:cNvPr id="0" name=""/>
        <dsp:cNvSpPr/>
      </dsp:nvSpPr>
      <dsp:spPr>
        <a:xfrm>
          <a:off x="3191148" y="2072842"/>
          <a:ext cx="2738172" cy="81362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b="1" kern="1200" cap="all" spc="0" dirty="0" smtClean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</a:p>
      </dsp:txBody>
      <dsp:txXfrm>
        <a:off x="3191148" y="2072842"/>
        <a:ext cx="2738172" cy="813621"/>
      </dsp:txXfrm>
    </dsp:sp>
    <dsp:sp modelId="{90D4AEFD-E344-48FA-B893-B7FE5E08AE3C}">
      <dsp:nvSpPr>
        <dsp:cNvPr id="0" name=""/>
        <dsp:cNvSpPr/>
      </dsp:nvSpPr>
      <dsp:spPr>
        <a:xfrm>
          <a:off x="6143648" y="2148152"/>
          <a:ext cx="2953512" cy="78120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b="1" kern="1200" dirty="0" smtClean="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rPr>
            <a:t>БЕЗВОЗМЕЗДНЫЕ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b="1" kern="1200" dirty="0" smtClean="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sz="2300" kern="1200" dirty="0">
            <a:ln>
              <a:solidFill>
                <a:schemeClr val="tx1"/>
              </a:solidFill>
            </a:ln>
            <a:solidFill>
              <a:srgbClr val="FFCC00"/>
            </a:solidFill>
          </a:endParaRPr>
        </a:p>
      </dsp:txBody>
      <dsp:txXfrm>
        <a:off x="6143648" y="2148152"/>
        <a:ext cx="2953512" cy="7812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60B611-698D-4BC7-842F-1BEA5FC6EEB3}">
      <dsp:nvSpPr>
        <dsp:cNvPr id="0" name=""/>
        <dsp:cNvSpPr/>
      </dsp:nvSpPr>
      <dsp:spPr>
        <a:xfrm>
          <a:off x="0" y="504058"/>
          <a:ext cx="4572000" cy="6949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Расходов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бюджета муниципального района 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приходится на одного жителя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04058"/>
        <a:ext cx="4572000" cy="694979"/>
      </dsp:txXfrm>
    </dsp:sp>
    <dsp:sp modelId="{481A25E0-09D3-445B-8A17-6E9753FF32AA}">
      <dsp:nvSpPr>
        <dsp:cNvPr id="0" name=""/>
        <dsp:cNvSpPr/>
      </dsp:nvSpPr>
      <dsp:spPr>
        <a:xfrm>
          <a:off x="0" y="1470870"/>
          <a:ext cx="4572000" cy="694979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Расходов бюджета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общее образование </a:t>
          </a: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приходится на одного ученика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470870"/>
        <a:ext cx="4572000" cy="694979"/>
      </dsp:txXfrm>
    </dsp:sp>
    <dsp:sp modelId="{B4DC85BA-056B-45B3-9BB4-1E810AD5CCE3}">
      <dsp:nvSpPr>
        <dsp:cNvPr id="0" name=""/>
        <dsp:cNvSpPr/>
      </dsp:nvSpPr>
      <dsp:spPr>
        <a:xfrm>
          <a:off x="0" y="2380968"/>
          <a:ext cx="4572000" cy="69497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Расходов бюджета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дошкольное образование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приходится на 1 дошкольника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380968"/>
        <a:ext cx="4572000" cy="694979"/>
      </dsp:txXfrm>
    </dsp:sp>
    <dsp:sp modelId="{5BA99AF9-1ADF-4B9D-BC7E-57A41A75697F}">
      <dsp:nvSpPr>
        <dsp:cNvPr id="0" name=""/>
        <dsp:cNvSpPr/>
      </dsp:nvSpPr>
      <dsp:spPr>
        <a:xfrm>
          <a:off x="0" y="3291060"/>
          <a:ext cx="4572000" cy="69497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Расходов бюджета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дополнительное образование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приходится на 1 обучающего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291060"/>
        <a:ext cx="4572000" cy="694979"/>
      </dsp:txXfrm>
    </dsp:sp>
    <dsp:sp modelId="{910E2FDD-B044-4705-9E8D-491DEEF3C7B0}">
      <dsp:nvSpPr>
        <dsp:cNvPr id="0" name=""/>
        <dsp:cNvSpPr/>
      </dsp:nvSpPr>
      <dsp:spPr>
        <a:xfrm>
          <a:off x="0" y="4273572"/>
          <a:ext cx="4572000" cy="69497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Расходов бюджета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культуру 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приходится на одного жителя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273572"/>
        <a:ext cx="4572000" cy="6949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A43901-E748-4D13-8759-8E7EBE31BF5A}">
      <dsp:nvSpPr>
        <dsp:cNvPr id="0" name=""/>
        <dsp:cNvSpPr/>
      </dsp:nvSpPr>
      <dsp:spPr>
        <a:xfrm>
          <a:off x="179884" y="-84690"/>
          <a:ext cx="1368150" cy="136815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 </a:t>
          </a:r>
          <a:endParaRPr lang="ru-RU" sz="700" kern="1200" dirty="0"/>
        </a:p>
      </dsp:txBody>
      <dsp:txXfrm>
        <a:off x="624875" y="-16282"/>
        <a:ext cx="478168" cy="205222"/>
      </dsp:txXfrm>
    </dsp:sp>
    <dsp:sp modelId="{52CDB0AE-EE24-43BE-88E2-6AA0D4D7B235}">
      <dsp:nvSpPr>
        <dsp:cNvPr id="0" name=""/>
        <dsp:cNvSpPr/>
      </dsp:nvSpPr>
      <dsp:spPr>
        <a:xfrm>
          <a:off x="418228" y="343932"/>
          <a:ext cx="597495" cy="8118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77759" y="394670"/>
        <a:ext cx="278432" cy="152214"/>
      </dsp:txXfrm>
    </dsp:sp>
    <dsp:sp modelId="{8A113844-267F-4B6A-995C-97C382C5619E}">
      <dsp:nvSpPr>
        <dsp:cNvPr id="0" name=""/>
        <dsp:cNvSpPr/>
      </dsp:nvSpPr>
      <dsp:spPr>
        <a:xfrm>
          <a:off x="346791" y="251933"/>
          <a:ext cx="1030436" cy="103044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</a:rPr>
            <a:t>74,2%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497695" y="509543"/>
        <a:ext cx="728628" cy="51522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A43901-E748-4D13-8759-8E7EBE31BF5A}">
      <dsp:nvSpPr>
        <dsp:cNvPr id="0" name=""/>
        <dsp:cNvSpPr/>
      </dsp:nvSpPr>
      <dsp:spPr>
        <a:xfrm>
          <a:off x="0" y="0"/>
          <a:ext cx="1368150" cy="136815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</a:t>
          </a:r>
          <a:endParaRPr lang="ru-RU" sz="800" kern="1200" dirty="0"/>
        </a:p>
      </dsp:txBody>
      <dsp:txXfrm>
        <a:off x="324935" y="102611"/>
        <a:ext cx="718279" cy="232585"/>
      </dsp:txXfrm>
    </dsp:sp>
    <dsp:sp modelId="{52CDB0AE-EE24-43BE-88E2-6AA0D4D7B235}">
      <dsp:nvSpPr>
        <dsp:cNvPr id="0" name=""/>
        <dsp:cNvSpPr/>
      </dsp:nvSpPr>
      <dsp:spPr>
        <a:xfrm>
          <a:off x="279031" y="342037"/>
          <a:ext cx="1026113" cy="102611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</a:rPr>
            <a:t>68,3%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429302" y="598566"/>
        <a:ext cx="725571" cy="51305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A43901-E748-4D13-8759-8E7EBE31BF5A}">
      <dsp:nvSpPr>
        <dsp:cNvPr id="0" name=""/>
        <dsp:cNvSpPr/>
      </dsp:nvSpPr>
      <dsp:spPr>
        <a:xfrm>
          <a:off x="90998" y="0"/>
          <a:ext cx="1368150" cy="136815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</a:t>
          </a:r>
          <a:endParaRPr lang="ru-RU" sz="800" kern="1200" dirty="0"/>
        </a:p>
      </dsp:txBody>
      <dsp:txXfrm>
        <a:off x="415934" y="102611"/>
        <a:ext cx="718279" cy="232585"/>
      </dsp:txXfrm>
    </dsp:sp>
    <dsp:sp modelId="{52CDB0AE-EE24-43BE-88E2-6AA0D4D7B235}">
      <dsp:nvSpPr>
        <dsp:cNvPr id="0" name=""/>
        <dsp:cNvSpPr/>
      </dsp:nvSpPr>
      <dsp:spPr>
        <a:xfrm>
          <a:off x="323420" y="342037"/>
          <a:ext cx="1026113" cy="102611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</a:rPr>
            <a:t>73,5 %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473691" y="598566"/>
        <a:ext cx="725571" cy="51305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0.43972</cdr:x>
      <cdr:y>0.19474</cdr:y>
    </cdr:from>
    <cdr:to>
      <cdr:x>0.59192</cdr:x>
      <cdr:y>0.27246</cdr:y>
    </cdr:to>
    <cdr:sp macro="" textlink="">
      <cdr:nvSpPr>
        <cdr:cNvPr id="2" name="TextBox 27"/>
        <cdr:cNvSpPr txBox="1"/>
      </cdr:nvSpPr>
      <cdr:spPr>
        <a:xfrm xmlns:a="http://schemas.openxmlformats.org/drawingml/2006/main">
          <a:off x="1714480" y="771182"/>
          <a:ext cx="59343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+57,9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0.71455</cdr:x>
      <cdr:y>0.12258</cdr:y>
    </cdr:from>
    <cdr:to>
      <cdr:x>0.84331</cdr:x>
      <cdr:y>0.2003</cdr:y>
    </cdr:to>
    <cdr:sp macro="" textlink="">
      <cdr:nvSpPr>
        <cdr:cNvPr id="3" name="TextBox 27"/>
        <cdr:cNvSpPr txBox="1"/>
      </cdr:nvSpPr>
      <cdr:spPr>
        <a:xfrm xmlns:a="http://schemas.openxmlformats.org/drawingml/2006/main">
          <a:off x="2786050" y="485430"/>
          <a:ext cx="50206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400" dirty="0" smtClean="0"/>
            <a:t>+</a:t>
          </a:r>
          <a:r>
            <a:rPr lang="ru-RU" sz="1400" dirty="0" smtClean="0"/>
            <a:t>2,1</a:t>
          </a:r>
          <a:endParaRPr lang="ru-R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0.49808</cdr:x>
      <cdr:y>0.35417</cdr:y>
    </cdr:from>
    <cdr:to>
      <cdr:x>0.74152</cdr:x>
      <cdr:y>0.50695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29124" y="2428892"/>
          <a:ext cx="2164786" cy="1047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433,2 </a:t>
          </a:r>
        </a:p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 млн. рублей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0.81713</cdr:x>
      <cdr:y>0</cdr:y>
    </cdr:from>
    <cdr:to>
      <cdr:x>0.82245</cdr:x>
      <cdr:y>0.94752</cdr:y>
    </cdr:to>
    <cdr:cxnSp macro="">
      <cdr:nvCxnSpPr>
        <cdr:cNvPr id="18" name="Прямая соединительная линия 17"/>
        <cdr:cNvCxnSpPr/>
      </cdr:nvCxnSpPr>
      <cdr:spPr>
        <a:xfrm xmlns:a="http://schemas.openxmlformats.org/drawingml/2006/main" flipH="1">
          <a:off x="5148064" y="0"/>
          <a:ext cx="33517" cy="484426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BF415C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absSizeAnchor xmlns:cdr="http://schemas.openxmlformats.org/drawingml/2006/chartDrawing">
    <cdr:from>
      <cdr:x>0.82353</cdr:x>
      <cdr:y>0</cdr:y>
    </cdr:from>
    <cdr:ext cx="1049344" cy="432046"/>
    <cdr:grpSp>
      <cdr:nvGrpSpPr>
        <cdr:cNvPr id="6" name="Группа 5"/>
        <cdr:cNvGrpSpPr/>
      </cdr:nvGrpSpPr>
      <cdr:grpSpPr>
        <a:xfrm xmlns:a="http://schemas.openxmlformats.org/drawingml/2006/main">
          <a:off x="4009899" y="0"/>
          <a:ext cx="859261" cy="432046"/>
          <a:chOff x="8016626" y="11598647"/>
          <a:chExt cx="864097" cy="432049"/>
        </a:xfrm>
        <a:solidFill xmlns:a="http://schemas.openxmlformats.org/drawingml/2006/main">
          <a:srgbClr val="C00000"/>
        </a:solidFill>
      </cdr:grpSpPr>
      <cdr:sp macro="" textlink="">
        <cdr:nvSpPr>
          <cdr:cNvPr id="7" name="Нашивка 6"/>
          <cdr:cNvSpPr/>
        </cdr:nvSpPr>
        <cdr:spPr>
          <a:xfrm xmlns:a="http://schemas.openxmlformats.org/drawingml/2006/main" rot="10800000">
            <a:off x="8016626" y="11598648"/>
            <a:ext cx="864097" cy="432048"/>
          </a:xfrm>
          <a:prstGeom xmlns:a="http://schemas.openxmlformats.org/drawingml/2006/main" prst="chevron">
            <a:avLst/>
          </a:prstGeom>
          <a:solidFill xmlns:a="http://schemas.openxmlformats.org/drawingml/2006/main">
            <a:srgbClr val="BF415C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>
              <a:solidFill>
                <a:schemeClr val="tx1"/>
              </a:solidFill>
            </a:endParaRPr>
          </a:p>
        </cdr:txBody>
      </cdr:sp>
      <cdr:sp macro="" textlink="">
        <cdr:nvSpPr>
          <cdr:cNvPr id="8" name="Прямоугольник 7"/>
          <cdr:cNvSpPr/>
        </cdr:nvSpPr>
        <cdr:spPr>
          <a:xfrm xmlns:a="http://schemas.openxmlformats.org/drawingml/2006/main">
            <a:off x="8016626" y="11598647"/>
            <a:ext cx="432049" cy="432049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F415C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>
              <a:solidFill>
                <a:schemeClr val="tx1"/>
              </a:solidFill>
            </a:endParaRPr>
          </a:p>
        </cdr:txBody>
      </cdr:sp>
    </cdr:grpSp>
  </cdr:absSizeAnchor>
  <cdr:relSizeAnchor xmlns:cdr="http://schemas.openxmlformats.org/drawingml/2006/chartDrawing">
    <cdr:from>
      <cdr:x>0.79598</cdr:x>
      <cdr:y>0.01887</cdr:y>
    </cdr:from>
    <cdr:to>
      <cdr:x>1</cdr:x>
      <cdr:y>0.09482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75754" y="74734"/>
          <a:ext cx="993406" cy="300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700" b="1" dirty="0" smtClean="0">
              <a:solidFill>
                <a:schemeClr val="bg1"/>
              </a:solidFill>
              <a:latin typeface="+mj-lt"/>
            </a:rPr>
            <a:t>2</a:t>
          </a:r>
          <a:r>
            <a:rPr lang="en-US" sz="1700" b="1" dirty="0" smtClean="0">
              <a:solidFill>
                <a:schemeClr val="bg1"/>
              </a:solidFill>
              <a:latin typeface="+mj-lt"/>
            </a:rPr>
            <a:t>9132</a:t>
          </a:r>
          <a:r>
            <a:rPr lang="ru-RU" sz="1700" b="1" dirty="0" smtClean="0">
              <a:solidFill>
                <a:schemeClr val="bg1"/>
              </a:solidFill>
              <a:latin typeface="+mj-lt"/>
            </a:rPr>
            <a:t>,</a:t>
          </a:r>
          <a:r>
            <a:rPr lang="en-US" sz="1700" b="1" dirty="0" smtClean="0">
              <a:solidFill>
                <a:schemeClr val="bg1"/>
              </a:solidFill>
              <a:latin typeface="+mj-lt"/>
            </a:rPr>
            <a:t>2</a:t>
          </a:r>
          <a:endParaRPr lang="ru-RU" sz="1700" b="1" dirty="0">
            <a:solidFill>
              <a:schemeClr val="bg1"/>
            </a:solidFill>
            <a:latin typeface="+mj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0.12876</cdr:x>
      <cdr:y>0.92704</cdr:y>
    </cdr:from>
    <cdr:to>
      <cdr:x>0.18884</cdr:x>
      <cdr:y>0.98026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570" y="5143536"/>
          <a:ext cx="500066" cy="295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%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1A318F-091E-4D3D-9886-B749EA493769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B753A-9603-4D06-BEEC-8734AE56D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144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ru-RU" dirty="0" smtClean="0"/>
              <a:t>79,9 и 78,2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729594-4735-4CB7-BA34-A766CA41C7F9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57E8C6-3740-4665-BA47-3867E9B3681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52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115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ACC25-C460-4B58-BFCA-8D0C42D2B6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468D6-9E6A-4BED-8CD5-9F6D944CC3A8}" type="datetime1">
              <a:rPr lang="ru-RU" smtClean="0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F0B3F-5299-46E9-BBE4-3098AE2E77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FC300-9359-49F7-8AF7-FF5AD2795A9F}" type="datetime1">
              <a:rPr lang="ru-RU" smtClean="0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BBF5A-0429-40D8-8039-840E63B83C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A1F9B-65D8-4582-97B2-5A427483CAC2}" type="datetime1">
              <a:rPr lang="ru-RU" smtClean="0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0F837-2033-4336-94F0-17B4184981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AE0A6-77A2-4B0C-87B9-BC38B5EB0891}" type="datetime1">
              <a:rPr lang="ru-RU" smtClean="0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6FF84-B650-47BD-B138-1806A6129D72}" type="datetime1">
              <a:rPr lang="ru-RU" smtClean="0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8F83A-1382-4B3A-BD4E-4A043B2BD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C8363-EA7C-46AA-9090-ABD94EFCE643}" type="datetime1">
              <a:rPr lang="ru-RU" smtClean="0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D7E2-2149-47D1-AC66-8FB8B8493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804823-4432-4608-8178-A3F257F47F19}" type="datetime1">
              <a:rPr lang="ru-RU" smtClean="0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F9059-5C9D-4583-8638-8DDB0C6631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417306-2761-46D0-ADCB-E57661074EB1}" type="datetime1">
              <a:rPr lang="ru-RU" smtClean="0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68860-BEA7-4FEA-8B23-04A38D5526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5096C-A1E3-4CC0-B15C-0B5812B836BB}" type="datetime1">
              <a:rPr lang="ru-RU" smtClean="0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C9FA8-0A6A-458F-BFC6-4A98AC1344A5}" type="datetime1">
              <a:rPr lang="ru-RU" smtClean="0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78E81-4E63-427D-BD1D-5FD55A894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891974-2A7F-4826-856C-EF0FACC73D06}" type="datetime1">
              <a:rPr lang="ru-RU" smtClean="0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EE6E-4DC2-4BE7-82ED-AC0AFE6773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114E85-1F59-4756-AAF0-DD99F1B5E48D}" type="datetime1">
              <a:rPr lang="ru-RU" smtClean="0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AE6300-EB83-410A-98F0-27F9940C1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6.xls"/><Relationship Id="rId5" Type="http://schemas.openxmlformats.org/officeDocument/2006/relationships/image" Target="../media/image38.jpeg"/><Relationship Id="rId4" Type="http://schemas.openxmlformats.org/officeDocument/2006/relationships/oleObject" Target="../embeddings/_____Microsoft_Office_Excel_97-20035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jpeg"/><Relationship Id="rId5" Type="http://schemas.openxmlformats.org/officeDocument/2006/relationships/oleObject" Target="../embeddings/_____Microsoft_Office_Excel_97-20039.xls"/><Relationship Id="rId4" Type="http://schemas.openxmlformats.org/officeDocument/2006/relationships/oleObject" Target="../embeddings/_____Microsoft_Office_Excel_97-20038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jpeg"/><Relationship Id="rId4" Type="http://schemas.openxmlformats.org/officeDocument/2006/relationships/oleObject" Target="../embeddings/_____Microsoft_Office_Excel_97-20031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wmf"/><Relationship Id="rId4" Type="http://schemas.openxmlformats.org/officeDocument/2006/relationships/chart" Target="../charts/chart8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7.jpeg"/><Relationship Id="rId3" Type="http://schemas.openxmlformats.org/officeDocument/2006/relationships/diagramData" Target="../diagrams/data4.xml"/><Relationship Id="rId21" Type="http://schemas.openxmlformats.org/officeDocument/2006/relationships/image" Target="../media/image56.jpeg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6.xml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image" Target="../media/image54.jpeg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85720" y="2000240"/>
            <a:ext cx="8572560" cy="2420912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проекту решения 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муниципального района </a:t>
            </a:r>
            <a:r>
              <a:rPr lang="ru-RU" sz="2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Нуримановский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 Республики Башкортостан</a:t>
            </a:r>
            <a:endParaRPr lang="en-US" sz="2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бюджете 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муниципального района </a:t>
            </a:r>
            <a:r>
              <a:rPr lang="ru-RU" sz="2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Нуримановский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 Республики Башкортостан 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2017 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на плановый период 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 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годов»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1547664" y="1268760"/>
            <a:ext cx="597666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БЮДЖЕТ ДЛЯ ГРАЖДАН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627313" y="2960688"/>
            <a:ext cx="6516687" cy="10429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9" name="Рисунок 8" descr="header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1200"/>
          </a:xfrm>
          <a:prstGeom prst="rect">
            <a:avLst/>
          </a:prstGeom>
        </p:spPr>
      </p:pic>
      <p:pic>
        <p:nvPicPr>
          <p:cNvPr id="11" name="Picture 6" descr="http://kak.znate.ru/pars_docs/refs/28/27840/27840_html_10c17f7b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40000" y="0"/>
            <a:ext cx="84201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696044" y="6429396"/>
            <a:ext cx="2447956" cy="679429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60418" name="Picture 2" descr="https://tapoc.trbo.yandex.net/tapoc_secure_proxy/47c284d5111fd4a6939f90ed027b8275?url=http%3A%2F%2Fphotosflowery.ru%2Fphoto%2Fba%2Fba493e4cb61aa61a120f176490df79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286256"/>
            <a:ext cx="2857520" cy="2286016"/>
          </a:xfrm>
          <a:prstGeom prst="rect">
            <a:avLst/>
          </a:prstGeom>
          <a:noFill/>
        </p:spPr>
      </p:pic>
      <p:pic>
        <p:nvPicPr>
          <p:cNvPr id="60422" name="Picture 6" descr="https://im0-tub-ru.yandex.net/i?id=5b07ccc7e412e2130526b59d8f40aaef&amp;n=33&amp;h=190&amp;w=1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86256"/>
            <a:ext cx="2357454" cy="2286016"/>
          </a:xfrm>
          <a:prstGeom prst="rect">
            <a:avLst/>
          </a:prstGeom>
          <a:noFill/>
        </p:spPr>
      </p:pic>
      <p:pic>
        <p:nvPicPr>
          <p:cNvPr id="60426" name="Picture 10" descr="https://im1-tub-ru.yandex.net/i?id=2383b76ba43e53910ee7607515afbe35&amp;n=33&amp;h=190&amp;w=2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286256"/>
            <a:ext cx="2643206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узел 8"/>
          <p:cNvSpPr/>
          <p:nvPr/>
        </p:nvSpPr>
        <p:spPr>
          <a:xfrm>
            <a:off x="4644008" y="1412776"/>
            <a:ext cx="936104" cy="841296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3491880" y="2060848"/>
            <a:ext cx="872646" cy="848706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ДОХОДЫ</a:t>
            </a:r>
          </a:p>
        </p:txBody>
      </p:sp>
      <p:pic>
        <p:nvPicPr>
          <p:cNvPr id="21510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17913"/>
            <a:ext cx="2063699" cy="216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857620" y="214290"/>
            <a:ext cx="3143272" cy="97443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428596" y="3159194"/>
          <a:ext cx="8391876" cy="327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339752" y="337619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Профицит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337619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Дефицит</a:t>
            </a:r>
          </a:p>
        </p:txBody>
      </p:sp>
      <p:pic>
        <p:nvPicPr>
          <p:cNvPr id="16" name="Рисунок 15" descr="header_ger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100</a:t>
            </a:fld>
            <a:endParaRPr lang="ru-RU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14282" y="2071678"/>
          <a:ext cx="8615393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285728"/>
            <a:ext cx="9144000" cy="11414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источников финансирования проекта «Благоустройство стадиона с.Красная Горка с приобретением спортивного игрового комплекса» - стоимость проекта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1 400,0 тыс.рублей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7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                                             (в процентах)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101</a:t>
            </a:fld>
            <a:endParaRPr lang="ru-RU"/>
          </a:p>
        </p:txBody>
      </p:sp>
      <p:pic>
        <p:nvPicPr>
          <p:cNvPr id="36866" name="Picture 2" descr="https://ppmi.bashkortostan.ru/Content/UploadedFiles/2016/Application/80645420/42-625/450/806454202016628215929802636027479698022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6865954" cy="49530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«Ремонт оконных проемов в здании школы ООШ села Никольское с установкой окон из ПВХ»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71448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                                             (в процентах)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14282" y="2143116"/>
          <a:ext cx="8615393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428604"/>
            <a:ext cx="9144000" cy="12144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источников финансирования проекта «Ремонт оконных проемов в здании школы ООШ села Никольское с установкой окон из ПВХ»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 проекта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1 112,2 тыс.рублей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103</a:t>
            </a:fld>
            <a:endParaRPr lang="ru-RU"/>
          </a:p>
        </p:txBody>
      </p:sp>
      <p:pic>
        <p:nvPicPr>
          <p:cNvPr id="37890" name="Picture 2" descr="https://ppmi.bashkortostan.ru/Content/UploadedFiles/2016/Application/80645435/42-626/2559/origImg_80645435201678182043925636035988439251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500990" cy="47863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357166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«Благоустройство кладбища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с.Новокулево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104</a:t>
            </a:fld>
            <a:endParaRPr lang="ru-RU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14282" y="2071678"/>
          <a:ext cx="8615393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285728"/>
            <a:ext cx="9144000" cy="11414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источников финансирования проекта «Благоустройство кладбища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с.Новокулево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стоимость проекта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700,0 тыс.рублей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7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                                             (в процентах)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105</a:t>
            </a:fld>
            <a:endParaRPr lang="ru-RU"/>
          </a:p>
        </p:txBody>
      </p:sp>
      <p:pic>
        <p:nvPicPr>
          <p:cNvPr id="2050" name="Picture 2" descr="https://ppmi.bashkortostan.ru/Content/UploadedFiles/2016/Application/80645440/42-627/1495/origImg_8064544020167191649427636029614094272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5143536" cy="4429156"/>
          </a:xfrm>
          <a:prstGeom prst="rect">
            <a:avLst/>
          </a:prstGeom>
          <a:noFill/>
        </p:spPr>
      </p:pic>
      <p:pic>
        <p:nvPicPr>
          <p:cNvPr id="2052" name="Picture 4" descr="https://ppmi.bashkortostan.ru/Content/UploadedFiles/2016/Application/80645440/42-627/1495/origImg_806454402016711255631763602974506317880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214422"/>
            <a:ext cx="3000396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«Приобретение и установка павильона для школьного автобуса»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106</a:t>
            </a:fld>
            <a:endParaRPr lang="ru-RU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85720" y="2071678"/>
          <a:ext cx="8615393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285728"/>
            <a:ext cx="9144000" cy="11414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источников финансирования проекта «Приобретение и установка павильона для школьного автобуса» - стоимость проекта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165,0 тыс.рублей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7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                                             (в процентах)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1429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«Приобретение оборудования для уличного освещения центральных улиц с. Павловка»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7890" name="Picture 2" descr="https://ppmi.bashkortostan.ru/Content/UploadedFiles/2016/Application/80645444/42-628/1471/8064544420166301931244636029101920446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8072494" cy="53102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108</a:t>
            </a:fld>
            <a:endParaRPr lang="ru-RU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85720" y="2071678"/>
          <a:ext cx="8615393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285728"/>
            <a:ext cx="9144000" cy="11414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источников финансирования проекта «Приобретение оборудования для уличного освещения центральных улиц с. Павловка» - стоимость проекта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1 400,0 тыс.рублей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7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                                             (в процентах)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29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«Ремонт оконных проемов в здании школы села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установкой окон из ПВХ»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8914" name="Picture 2" descr="https://ppmi.bashkortostan.ru/Content/UploadedFiles/2016/Application/80645450/42-630/446/806454502016629104445910636027938859105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3929090" cy="3714776"/>
          </a:xfrm>
          <a:prstGeom prst="rect">
            <a:avLst/>
          </a:prstGeom>
          <a:noFill/>
        </p:spPr>
      </p:pic>
      <p:pic>
        <p:nvPicPr>
          <p:cNvPr id="38918" name="Picture 6" descr="https://ppmi.bashkortostan.ru/Content/UploadedFiles/2016/Application/80645450/42-630/446/806454502016629104457332636027938973324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71612"/>
            <a:ext cx="2928958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lhednzd5e78n.cloudfront.net/wp-content/uploads/2013/04/1040136_82699226_SXC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756084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611560" y="980728"/>
            <a:ext cx="792956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</a:p>
        </p:txBody>
      </p:sp>
      <p:sp>
        <p:nvSpPr>
          <p:cNvPr id="6" name="Овал 5"/>
          <p:cNvSpPr/>
          <p:nvPr/>
        </p:nvSpPr>
        <p:spPr>
          <a:xfrm>
            <a:off x="1071538" y="4357694"/>
            <a:ext cx="1785950" cy="15716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ДОХОДЫ</a:t>
            </a:r>
          </a:p>
        </p:txBody>
      </p:sp>
      <p:sp>
        <p:nvSpPr>
          <p:cNvPr id="7" name="Овал 6"/>
          <p:cNvSpPr/>
          <p:nvPr/>
        </p:nvSpPr>
        <p:spPr>
          <a:xfrm>
            <a:off x="6228184" y="4437112"/>
            <a:ext cx="1785950" cy="15716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1" name="Рисунок 10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110</a:t>
            </a:fld>
            <a:endParaRPr lang="ru-RU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14282" y="2071678"/>
          <a:ext cx="8615393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285728"/>
            <a:ext cx="9144000" cy="11414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источников финансирования проекта «Ремонт оконных проемов в здании школы села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Сарва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установкой окон из ПВХ» - стоимость проекта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638,8 тыс.рублей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7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                                             (в процентах)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111</a:t>
            </a:fld>
            <a:endParaRPr lang="ru-RU"/>
          </a:p>
        </p:txBody>
      </p:sp>
      <p:pic>
        <p:nvPicPr>
          <p:cNvPr id="39938" name="Picture 2" descr="https://ppmi.bashkortostan.ru/Content/UploadedFiles/2016/Application/80645455/42-632/1529/origImg_8064545520167412230571636032317805713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8358246" cy="56436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«Оборудование пешеходного перехода через реку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Желанда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112</a:t>
            </a:fld>
            <a:endParaRPr lang="ru-RU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14282" y="2071678"/>
          <a:ext cx="8615393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285728"/>
            <a:ext cx="9144000" cy="11414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источников финансирования проекта «Оборудование пешеходного перехода через реку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Желанда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стоимость проекта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500,0 тыс.рублей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7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                                             (в процентах)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113</a:t>
            </a:fld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0" y="285728"/>
            <a:ext cx="914400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«Благоустройство парка отдыха и культуры»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Старобедеевском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сельском поселении</a:t>
            </a:r>
          </a:p>
        </p:txBody>
      </p:sp>
      <p:pic>
        <p:nvPicPr>
          <p:cNvPr id="7170" name="Picture 2" descr="https://ppmi.bashkortostan.ru/Content/UploadedFiles/2016/Application/80645452/42-631/1490/origImg_80645452201671181621583636029937815834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6929486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114</a:t>
            </a:fld>
            <a:endParaRPr lang="ru-RU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85720" y="2071678"/>
          <a:ext cx="8615393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285728"/>
            <a:ext cx="9144000" cy="11414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источников финансирования проекта «Благоустройство парка отдыха и культуры» в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Старобедеевском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сельском поселении- стоимость проекта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1 000,0 тыс.рублей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7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                                             (в процентах)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115</a:t>
            </a:fld>
            <a:endParaRPr lang="ru-RU"/>
          </a:p>
        </p:txBody>
      </p:sp>
      <p:pic>
        <p:nvPicPr>
          <p:cNvPr id="6" name="Рисунок 5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209862"/>
            <a:ext cx="9144000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Контактная информация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2298696"/>
            <a:ext cx="8858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муниципального района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</a:t>
            </a: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452440, Республика Башкортостан, с.Красная Горка, ул.Советская, 62.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Тел.: (34776) 2-25-79. Факс (34776) 2-23-11.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nuriman_tfu@ufamts.ru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управления: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Багаутдинова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Римма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Ахматовна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Тел.: (34776) 2-25-84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приема граждан:</a:t>
            </a: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начальника финансового управления – начальник инспекции по бюджету: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Ардаширова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Анфиса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Гайнисламовна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Тел.: (34776) 2-24-22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18"/>
          <p:cNvSpPr>
            <a:spLocks noChangeArrowheads="1"/>
          </p:cNvSpPr>
          <p:nvPr/>
        </p:nvSpPr>
        <p:spPr bwMode="auto">
          <a:xfrm>
            <a:off x="251520" y="2276872"/>
            <a:ext cx="8642350" cy="352742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Спасибо, что посетили информационный ресурс «Бюджет для граждан»!</a:t>
            </a:r>
            <a:endParaRPr lang="ru-RU" sz="3600" b="1" i="1" dirty="0">
              <a:solidFill>
                <a:srgbClr val="9A3130"/>
              </a:solidFill>
              <a:latin typeface="Constantia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116</a:t>
            </a:fld>
            <a:endParaRPr lang="ru-RU"/>
          </a:p>
        </p:txBody>
      </p:sp>
      <p:pic>
        <p:nvPicPr>
          <p:cNvPr id="6" name="Рисунок 5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sk.doski.ru/i/51/49/514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10"/>
          <p:cNvGraphicFramePr>
            <a:graphicFrameLocks noGrp="1"/>
          </p:cNvGraphicFramePr>
          <p:nvPr>
            <p:ph idx="4294967295"/>
          </p:nvPr>
        </p:nvGraphicFramePr>
        <p:xfrm>
          <a:off x="0" y="3284984"/>
          <a:ext cx="9144000" cy="321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107504" y="1340768"/>
            <a:ext cx="8912796" cy="176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en-US" altLang="zh-CN" sz="2200" b="1" dirty="0" err="1">
                <a:solidFill>
                  <a:srgbClr val="FFFF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Из</a:t>
            </a:r>
            <a:r>
              <a:rPr lang="en-US" altLang="zh-CN" sz="2200" dirty="0">
                <a:solidFill>
                  <a:srgbClr val="FFFF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FFFF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каких</a:t>
            </a:r>
            <a:r>
              <a:rPr lang="en-US" altLang="zh-CN" sz="2200" dirty="0">
                <a:solidFill>
                  <a:srgbClr val="FFFF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FFFF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поступлений</a:t>
            </a:r>
            <a:r>
              <a:rPr lang="en-US" altLang="zh-CN" sz="2200" dirty="0">
                <a:solidFill>
                  <a:srgbClr val="FFFF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solidFill>
                  <a:srgbClr val="FFFF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формируется</a:t>
            </a:r>
            <a:r>
              <a:rPr lang="en-US" altLang="zh-CN" sz="2200" dirty="0" smtClean="0">
                <a:solidFill>
                  <a:srgbClr val="FFFF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FFFF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доходная</a:t>
            </a:r>
            <a:endParaRPr lang="en-US" altLang="zh-CN" sz="2200" b="1" dirty="0">
              <a:solidFill>
                <a:srgbClr val="FFFF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>
              <a:lnSpc>
                <a:spcPts val="2000"/>
              </a:lnSpc>
              <a:tabLst>
                <a:tab pos="977900" algn="l"/>
                <a:tab pos="3441700" algn="l"/>
              </a:tabLst>
            </a:pPr>
            <a:r>
              <a:rPr lang="en-US" altLang="zh-CN" sz="2200" b="1" dirty="0" err="1">
                <a:solidFill>
                  <a:srgbClr val="FFFF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часть</a:t>
            </a:r>
            <a:r>
              <a:rPr lang="en-US" altLang="zh-CN" sz="2200" dirty="0">
                <a:solidFill>
                  <a:srgbClr val="FFFF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b="1" dirty="0" err="1">
                <a:solidFill>
                  <a:srgbClr val="FFFF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бюджета</a:t>
            </a:r>
            <a:r>
              <a:rPr lang="en-US" altLang="zh-CN" sz="2200" b="1" dirty="0">
                <a:solidFill>
                  <a:srgbClr val="FFFF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?</a:t>
            </a:r>
          </a:p>
          <a:p>
            <a:pPr algn="ctr">
              <a:lnSpc>
                <a:spcPts val="3000"/>
              </a:lnSpc>
              <a:tabLst>
                <a:tab pos="977900" algn="l"/>
                <a:tab pos="3441700" algn="l"/>
              </a:tabLst>
            </a:pPr>
            <a:r>
              <a:rPr lang="en-US" altLang="zh-CN" dirty="0">
                <a:ea typeface="宋体"/>
                <a:cs typeface="Times New Roman" pitchFamily="18" charset="0"/>
              </a:rPr>
              <a:t>	</a:t>
            </a:r>
          </a:p>
          <a:p>
            <a:pPr algn="ctr">
              <a:lnSpc>
                <a:spcPts val="3000"/>
              </a:lnSpc>
              <a:tabLst>
                <a:tab pos="977900" algn="l"/>
                <a:tab pos="3441700" algn="l"/>
              </a:tabLst>
            </a:pPr>
            <a:r>
              <a:rPr lang="en-US" altLang="zh-CN" sz="2200" dirty="0" err="1">
                <a:solidFill>
                  <a:srgbClr val="7030A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Доходы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7030A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бюджета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595959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-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безвозмездные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и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безвозвратные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поступления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денежных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средств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в</a:t>
            </a:r>
            <a:r>
              <a:rPr lang="en-US" altLang="zh-CN" sz="22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бюджет</a:t>
            </a:r>
            <a:r>
              <a:rPr lang="ru-RU" altLang="zh-CN" sz="2200" dirty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.</a:t>
            </a:r>
            <a:endParaRPr lang="en-US" altLang="zh-CN" sz="2200" dirty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8" name="Рисунок 7" descr="header_ger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kursk.bezformata.ru/content/image61259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1322"/>
            <a:ext cx="3895030" cy="2926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196752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u="sng" kern="12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2800" b="1" kern="120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357554" y="2492896"/>
            <a:ext cx="5643562" cy="3500438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госпошлина; налоги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8" name="Рисунок 7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://www.pro-goroda.ru/sites/default/files/styles/news-fullnode-main-pic/public/field/image/800x600_1307023870_dengi-novostivl-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500570"/>
            <a:ext cx="2411760" cy="1929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2" descr="http://download.taxifm.ru/pub/13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0335" y="2564904"/>
            <a:ext cx="3833665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12776"/>
            <a:ext cx="9144000" cy="1143000"/>
          </a:xfrm>
          <a:noFill/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u="sng" kern="1200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2800" b="1" kern="1200" cap="all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0027" y="2752725"/>
            <a:ext cx="4932039" cy="4105275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	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Платежи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которые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включают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</a:t>
            </a:r>
            <a:r>
              <a:rPr lang="ru-RU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себя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возмездные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операции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ru-RU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прямого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предоставления</a:t>
            </a:r>
            <a:r>
              <a:rPr lang="ru-RU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муниципальным образованием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 в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пользование</a:t>
            </a:r>
            <a:r>
              <a:rPr lang="ru-RU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имущества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</a:t>
            </a:r>
            <a:r>
              <a:rPr lang="ru-RU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земельных участков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,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от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различного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вида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услуг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, а </a:t>
            </a:r>
            <a:r>
              <a:rPr lang="ru-RU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кже</a:t>
            </a:r>
            <a:r>
              <a:rPr lang="ru-RU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платежи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виде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штрафов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или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иных</a:t>
            </a:r>
            <a:r>
              <a:rPr lang="ru-RU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с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анкций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арушение</a:t>
            </a:r>
            <a:r>
              <a:rPr lang="ru-RU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законодательства</a:t>
            </a:r>
            <a:r>
              <a:rPr lang="ru-RU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 и другие</a:t>
            </a:r>
            <a:r>
              <a:rPr lang="ru-RU" altLang="zh-CN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9" name="Рисунок 8" descr="header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www.oreninform.ru/upload/iblock/e86/b225f2572bb505a10ff7d0636b3f5bbc0738c67e_1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9234"/>
            <a:ext cx="4211960" cy="2558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340768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u="sng" kern="1200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БЕЗВОЗМЕЗДНЫЕ ПОСТУПЛЕНИЯ</a:t>
            </a:r>
            <a:endParaRPr lang="ru-RU" sz="2800" b="1" kern="1200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357554" y="1916832"/>
            <a:ext cx="5643562" cy="3500437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Поступления в бюджет на безвозмездной и безвозвратной основе из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бюджета Республики Башкортостан(субсидии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, субвенции), а также перечисления от физических и юридических лиц (кроме налоговых и неналоговых доходов).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76518" cy="365125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9" name="Рисунок 8" descr="header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>
            <a:spLocks/>
          </p:cNvSpPr>
          <p:nvPr/>
        </p:nvSpPr>
        <p:spPr bwMode="auto">
          <a:xfrm>
            <a:off x="0" y="2204864"/>
            <a:ext cx="9144000" cy="288032"/>
          </a:xfrm>
          <a:custGeom>
            <a:avLst/>
            <a:gdLst>
              <a:gd name="T0" fmla="*/ 0 w 4443984"/>
              <a:gd name="T1" fmla="*/ 653510 h 646544"/>
              <a:gd name="T2" fmla="*/ 4440552 w 4443984"/>
              <a:gd name="T3" fmla="*/ 653510 h 646544"/>
              <a:gd name="T4" fmla="*/ 4440552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8"/>
          <p:cNvSpPr>
            <a:spLocks noChangeArrowheads="1"/>
          </p:cNvSpPr>
          <p:nvPr/>
        </p:nvSpPr>
        <p:spPr bwMode="auto">
          <a:xfrm>
            <a:off x="0" y="2924175"/>
            <a:ext cx="9144000" cy="1130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0"/>
          <p:cNvSpPr>
            <a:spLocks noChangeArrowheads="1"/>
          </p:cNvSpPr>
          <p:nvPr/>
        </p:nvSpPr>
        <p:spPr bwMode="auto">
          <a:xfrm>
            <a:off x="0" y="4054475"/>
            <a:ext cx="9144000" cy="1343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12"/>
          <p:cNvSpPr>
            <a:spLocks noChangeArrowheads="1"/>
          </p:cNvSpPr>
          <p:nvPr/>
        </p:nvSpPr>
        <p:spPr bwMode="auto">
          <a:xfrm>
            <a:off x="0" y="5397500"/>
            <a:ext cx="9144000" cy="13446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15"/>
          <p:cNvSpPr txBox="1">
            <a:spLocks noChangeArrowheads="1"/>
          </p:cNvSpPr>
          <p:nvPr/>
        </p:nvSpPr>
        <p:spPr bwMode="auto">
          <a:xfrm>
            <a:off x="0" y="2564904"/>
            <a:ext cx="890371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Виды межбюджетных трансфертов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«переданных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другим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правовым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условиях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долевого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96752"/>
            <a:ext cx="9144000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2" name="Рисунок 11" descr="header_ge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C21DD-5FCB-4DA0-811C-B34575DEFAF0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285750"/>
            <a:ext cx="9159875" cy="900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31" name="Заголовок 1"/>
          <p:cNvSpPr txBox="1">
            <a:spLocks/>
          </p:cNvSpPr>
          <p:nvPr/>
        </p:nvSpPr>
        <p:spPr bwMode="auto">
          <a:xfrm>
            <a:off x="0" y="28575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>
                <a:solidFill>
                  <a:srgbClr val="7030A0"/>
                </a:solidFill>
              </a:rPr>
              <a:t>Показатели социально-экономического развития  Нуримановского района</a:t>
            </a:r>
            <a:endParaRPr lang="ru-RU" sz="1600">
              <a:solidFill>
                <a:srgbClr val="7030A0"/>
              </a:solidFill>
            </a:endParaRPr>
          </a:p>
        </p:txBody>
      </p:sp>
      <p:graphicFrame>
        <p:nvGraphicFramePr>
          <p:cNvPr id="1026" name="Диаграмма 6"/>
          <p:cNvGraphicFramePr>
            <a:graphicFrameLocks/>
          </p:cNvGraphicFramePr>
          <p:nvPr/>
        </p:nvGraphicFramePr>
        <p:xfrm>
          <a:off x="142844" y="1928802"/>
          <a:ext cx="4997452" cy="4530725"/>
        </p:xfrm>
        <a:graphic>
          <a:graphicData uri="http://schemas.openxmlformats.org/presentationml/2006/ole">
            <p:oleObj spid="_x0000_s93186" r:id="rId3" imgW="4712616" imgH="4529721" progId="Excel.Sheet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950" y="1285875"/>
            <a:ext cx="4824413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Объем отгруженных товаров собственного производства, выполненных работ  и услуг собственными силами</a:t>
            </a:r>
            <a:r>
              <a:rPr lang="ru-RU" sz="14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825" y="1285875"/>
            <a:ext cx="3963988" cy="3079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Оборот розничной  торговли</a:t>
            </a:r>
            <a:endParaRPr lang="ru-RU" sz="1400" dirty="0">
              <a:solidFill>
                <a:srgbClr val="FFFF00"/>
              </a:solidFill>
            </a:endParaRPr>
          </a:p>
        </p:txBody>
      </p:sp>
      <p:graphicFrame>
        <p:nvGraphicFramePr>
          <p:cNvPr id="1027" name="Диаграмма 9"/>
          <p:cNvGraphicFramePr>
            <a:graphicFrameLocks/>
          </p:cNvGraphicFramePr>
          <p:nvPr/>
        </p:nvGraphicFramePr>
        <p:xfrm>
          <a:off x="4949825" y="1806575"/>
          <a:ext cx="4260850" cy="1958975"/>
        </p:xfrm>
        <a:graphic>
          <a:graphicData uri="http://schemas.openxmlformats.org/presentationml/2006/ole">
            <p:oleObj spid="_x0000_s93187" r:id="rId4" imgW="4261473" imgH="1963082" progId="Excel.Sheet.8">
              <p:embed/>
            </p:oleObj>
          </a:graphicData>
        </a:graphic>
      </p:graphicFrame>
      <p:graphicFrame>
        <p:nvGraphicFramePr>
          <p:cNvPr id="1028" name="Диаграмма 10"/>
          <p:cNvGraphicFramePr>
            <a:graphicFrameLocks/>
          </p:cNvGraphicFramePr>
          <p:nvPr/>
        </p:nvGraphicFramePr>
        <p:xfrm>
          <a:off x="4806950" y="4164013"/>
          <a:ext cx="4387850" cy="2459037"/>
        </p:xfrm>
        <a:graphic>
          <a:graphicData uri="http://schemas.openxmlformats.org/presentationml/2006/ole">
            <p:oleObj spid="_x0000_s93188" r:id="rId5" imgW="4383404" imgH="2456901" progId="Excel.Sheet.8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V="1">
            <a:off x="5175250" y="3789363"/>
            <a:ext cx="3968750" cy="3079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Оборот  общественного  питания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8F2C9-D78D-4B1C-9E11-96E2BB97DE3F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214313"/>
            <a:ext cx="9144000" cy="8286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Показатели социально-экономического развития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Нуримановского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района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50" name="Диаграмма 5"/>
          <p:cNvGraphicFramePr>
            <a:graphicFrameLocks/>
          </p:cNvGraphicFramePr>
          <p:nvPr/>
        </p:nvGraphicFramePr>
        <p:xfrm>
          <a:off x="5097463" y="1306513"/>
          <a:ext cx="4097337" cy="2701925"/>
        </p:xfrm>
        <a:graphic>
          <a:graphicData uri="http://schemas.openxmlformats.org/presentationml/2006/ole">
            <p:oleObj spid="_x0000_s95234" r:id="rId3" imgW="4096867" imgH="2706859" progId="Excel.Sheet.8">
              <p:embed/>
            </p:oleObj>
          </a:graphicData>
        </a:graphic>
      </p:graphicFrame>
      <p:graphicFrame>
        <p:nvGraphicFramePr>
          <p:cNvPr id="2051" name="Диаграмма 6"/>
          <p:cNvGraphicFramePr>
            <a:graphicFrameLocks/>
          </p:cNvGraphicFramePr>
          <p:nvPr/>
        </p:nvGraphicFramePr>
        <p:xfrm>
          <a:off x="4665663" y="4359275"/>
          <a:ext cx="4529137" cy="2549525"/>
        </p:xfrm>
        <a:graphic>
          <a:graphicData uri="http://schemas.openxmlformats.org/presentationml/2006/ole">
            <p:oleObj spid="_x0000_s95235" r:id="rId4" imgW="4529721" imgH="2548349" progId="Excel.Sheet.8">
              <p:embed/>
            </p:oleObj>
          </a:graphicData>
        </a:graphic>
      </p:graphicFrame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4692650" y="3860800"/>
            <a:ext cx="44513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/>
              <a:t>Среднемесячная</a:t>
            </a:r>
            <a:r>
              <a:rPr lang="ru-RU" sz="1600" b="1" i="1"/>
              <a:t> заработная плата  одного работающего в районе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5357813" y="981075"/>
            <a:ext cx="3786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/>
              <a:t>Численность работающих, тыс. чел.</a:t>
            </a:r>
          </a:p>
        </p:txBody>
      </p:sp>
      <p:pic>
        <p:nvPicPr>
          <p:cNvPr id="2057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4814888"/>
            <a:ext cx="24638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ая прямоугольная выноска 10"/>
          <p:cNvSpPr/>
          <p:nvPr/>
        </p:nvSpPr>
        <p:spPr bwMode="auto">
          <a:xfrm>
            <a:off x="251520" y="4869160"/>
            <a:ext cx="1934012" cy="1800200"/>
          </a:xfrm>
          <a:prstGeom prst="wedgeRoundRectCallout">
            <a:avLst>
              <a:gd name="adj1" fmla="val 71508"/>
              <a:gd name="adj2" fmla="val 1572"/>
              <a:gd name="adj3" fmla="val 16667"/>
            </a:avLst>
          </a:prstGeom>
          <a:solidFill>
            <a:srgbClr val="F5E409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При уровне прожиточного минимума на 2016 год </a:t>
            </a:r>
            <a:endParaRPr lang="ru-RU" sz="1600" b="1" u="sng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sz="1600" b="1" u="sng" dirty="0">
                <a:solidFill>
                  <a:schemeClr val="tx1"/>
                </a:solidFill>
                <a:latin typeface="Verdana" pitchFamily="34" charset="0"/>
              </a:rPr>
              <a:t>8 839 руб.</a:t>
            </a:r>
            <a:endParaRPr lang="ru-RU" sz="1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2052" name="Диаграмма 16"/>
          <p:cNvGraphicFramePr>
            <a:graphicFrameLocks/>
          </p:cNvGraphicFramePr>
          <p:nvPr/>
        </p:nvGraphicFramePr>
        <p:xfrm>
          <a:off x="200025" y="1290638"/>
          <a:ext cx="4710113" cy="2981325"/>
        </p:xfrm>
        <a:graphic>
          <a:graphicData uri="http://schemas.openxmlformats.org/presentationml/2006/ole">
            <p:oleObj spid="_x0000_s95236" r:id="rId6" imgW="4712616" imgH="2981202" progId="Excel.Sheet.8">
              <p:embed/>
            </p:oleObj>
          </a:graphicData>
        </a:graphic>
      </p:graphicFrame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-107950" y="1125538"/>
            <a:ext cx="3786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/>
              <a:t>Фонд оплаты труда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1124744"/>
            <a:ext cx="813690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политики района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2017 – 2019 годы</a:t>
            </a:r>
          </a:p>
          <a:p>
            <a:pPr algn="ctr"/>
            <a:endParaRPr lang="ru-RU" sz="2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16" name="Рисунок 15" descr="header_ge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pic>
        <p:nvPicPr>
          <p:cNvPr id="13" name="Picture 4" descr="C:\Documents and Settings\User\Мои документы\Мои рисунки\3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16832"/>
            <a:ext cx="2422622" cy="16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07504" y="3573016"/>
            <a:ext cx="4500594" cy="107157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бюджета  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5000636"/>
            <a:ext cx="4429156" cy="150019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собственных доходов бюджета </a:t>
            </a:r>
            <a:r>
              <a:rPr lang="ru-RU" altLang="ko-KR" sz="1600" dirty="0" smtClean="0">
                <a:solidFill>
                  <a:srgbClr val="7030A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Выявление резервов и перераспределение </a:t>
            </a:r>
          </a:p>
          <a:p>
            <a:pPr algn="ctr"/>
            <a:r>
              <a:rPr lang="ru-RU" altLang="ko-KR" sz="1600" dirty="0" smtClean="0">
                <a:solidFill>
                  <a:srgbClr val="7030A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их в пользу приоритетных направлений, </a:t>
            </a:r>
          </a:p>
          <a:p>
            <a:pPr algn="ctr"/>
            <a:r>
              <a:rPr lang="ru-RU" altLang="ko-KR" sz="1600" dirty="0" smtClean="0">
                <a:solidFill>
                  <a:srgbClr val="7030A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создающих условия для экономического роста</a:t>
            </a:r>
            <a:endParaRPr lang="en-US" altLang="ko-KR" dirty="0" smtClean="0">
              <a:solidFill>
                <a:srgbClr val="7030A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32040" y="3573016"/>
            <a:ext cx="4071966" cy="108012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Оптимизация расходов бюджета   </a:t>
            </a:r>
            <a:r>
              <a:rPr lang="ru-RU" altLang="ko-KR" sz="1600" dirty="0" smtClean="0">
                <a:solidFill>
                  <a:srgbClr val="7030A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Принятие новых видов расходов только </a:t>
            </a:r>
          </a:p>
          <a:p>
            <a:pPr algn="ctr"/>
            <a:r>
              <a:rPr lang="ru-RU" altLang="ko-KR" sz="1600" dirty="0" smtClean="0">
                <a:solidFill>
                  <a:srgbClr val="7030A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после соответствующей оценки их </a:t>
            </a:r>
          </a:p>
          <a:p>
            <a:pPr algn="ctr"/>
            <a:r>
              <a:rPr lang="ru-RU" altLang="ko-KR" sz="1600" dirty="0" smtClean="0">
                <a:solidFill>
                  <a:srgbClr val="7030A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эффективности</a:t>
            </a:r>
            <a:endParaRPr lang="en-US" altLang="ko-KR" sz="1600" dirty="0" smtClean="0">
              <a:solidFill>
                <a:srgbClr val="7030A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32040" y="4786322"/>
            <a:ext cx="4071966" cy="78581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Сокращение муниципального долга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32040" y="5714992"/>
            <a:ext cx="4071966" cy="78584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Сокращение объема дефицита бюджета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24" y="1268760"/>
            <a:ext cx="421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1418144"/>
            <a:ext cx="4143404" cy="49398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район образован в 1930 году.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составе района – 5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населенных пунктов, 12 сельских поселений. Районный центр – с. Красная Горка, находящееся в 100 км. от г. Уфа.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Район находится на левобережье нижнего течения реки Уфы, к северо-востоку от г. Уфы, граничит с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Иглинским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Благовещенским и Караидельским районами Республики Башкортостан, на юго-востоке граничит с Челябинской областью. Площадь района составляет 2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511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км².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Численность населения 20,6 тыс.человек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Северная часть территории района расположена на Уфимском плато, южная часть — на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Прибельской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увалисто-волнистой равнине. Леса занимают 78 % площади района (195,9 тыс. га). Район богат лесами из пихты, сосны, березы,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липы, дуба и осины. Гидрографическую сеть образует река Уфа с притоками.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map_r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10" y="1263719"/>
            <a:ext cx="4960000" cy="54514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14" name="Рисунок 13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32040" y="3933056"/>
            <a:ext cx="4071966" cy="79208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Легализация налоговой базы, включая легализацию «теневой» заработной платы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4786322"/>
            <a:ext cx="4071966" cy="78581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Содействие инвестиционным процессам в экономике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4005064"/>
            <a:ext cx="4500594" cy="79208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Сохранение,  укрепление и 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развитие налогового потенциала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5085184"/>
            <a:ext cx="4429156" cy="122413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Качественное администрирование доходных источников и повышение  уровня собираемости налогов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5714992"/>
            <a:ext cx="4071966" cy="78584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Анализ эффективности предоставления налоговых льгот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124745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 налоговой политики района 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2017 – 2019 годы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16" name="Рисунок 15" descr="header_ge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pic>
        <p:nvPicPr>
          <p:cNvPr id="11" name="Picture 26" descr="C:\Users\ker\Desktop\МОЁ\прочее\- animashka\тематика\расчёт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72816"/>
            <a:ext cx="26431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79512" y="1124744"/>
            <a:ext cx="8643966" cy="4992691"/>
            <a:chOff x="214282" y="1142987"/>
            <a:chExt cx="8643966" cy="4992691"/>
          </a:xfrm>
        </p:grpSpPr>
        <p:sp>
          <p:nvSpPr>
            <p:cNvPr id="1039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2085992" y="1142987"/>
              <a:ext cx="4914900" cy="428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8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Основные параметры проекта </a:t>
              </a:r>
              <a:r>
                <a:rPr lang="ru-RU" sz="28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бюджета района</a:t>
              </a:r>
              <a:endParaRPr lang="ru-RU" sz="2800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endParaRPr>
            </a:p>
          </p:txBody>
        </p:sp>
        <p:graphicFrame>
          <p:nvGraphicFramePr>
            <p:cNvPr id="36" name="Диаграмма 35"/>
            <p:cNvGraphicFramePr/>
            <p:nvPr/>
          </p:nvGraphicFramePr>
          <p:xfrm>
            <a:off x="214282" y="2071678"/>
            <a:ext cx="8643966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553200" y="6143644"/>
            <a:ext cx="2233642" cy="577831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8" name="Рисунок 7" descr="header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0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2" name="WordArt 17"/>
          <p:cNvSpPr>
            <a:spLocks noChangeArrowheads="1" noChangeShapeType="1" noTextEdit="1"/>
          </p:cNvSpPr>
          <p:nvPr/>
        </p:nvSpPr>
        <p:spPr bwMode="auto">
          <a:xfrm>
            <a:off x="1331640" y="1196752"/>
            <a:ext cx="6515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23" name="Диаграмма 12"/>
          <p:cNvGraphicFramePr>
            <a:graphicFrameLocks/>
          </p:cNvGraphicFramePr>
          <p:nvPr/>
        </p:nvGraphicFramePr>
        <p:xfrm>
          <a:off x="571472" y="1928802"/>
          <a:ext cx="8286780" cy="4214842"/>
        </p:xfrm>
        <a:graphic>
          <a:graphicData uri="http://schemas.openxmlformats.org/presentationml/2006/ole">
            <p:oleObj spid="_x0000_s34826" name="Worksheet" r:id="rId3" imgW="9153525" imgH="3295650" progId="Excel.Sheet.8">
              <p:embed/>
            </p:oleObj>
          </a:graphicData>
        </a:graphic>
      </p:graphicFrame>
      <p:sp>
        <p:nvSpPr>
          <p:cNvPr id="34827" name="TextBox 11"/>
          <p:cNvSpPr txBox="1">
            <a:spLocks noChangeArrowheads="1"/>
          </p:cNvSpPr>
          <p:nvPr/>
        </p:nvSpPr>
        <p:spPr bwMode="auto">
          <a:xfrm>
            <a:off x="7500969" y="1643050"/>
            <a:ext cx="1500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/>
              <a:t>Тыс. руб.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348" y="25003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17" name="Рисунок 16" descr="header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0" y="285728"/>
            <a:ext cx="9144000" cy="59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>
            <a:graphicFrameLocks noChangeAspect="1"/>
          </p:cNvGraphicFramePr>
          <p:nvPr/>
        </p:nvGraphicFramePr>
        <p:xfrm>
          <a:off x="0" y="1872000"/>
          <a:ext cx="3899048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 noChangeAspect="1"/>
          </p:cNvGraphicFramePr>
          <p:nvPr/>
        </p:nvGraphicFramePr>
        <p:xfrm>
          <a:off x="4572010" y="1872000"/>
          <a:ext cx="383997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14348" y="5857892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125</a:t>
            </a:r>
            <a:r>
              <a:rPr lang="ru-RU" sz="1600" dirty="0" smtClean="0">
                <a:solidFill>
                  <a:srgbClr val="0070C0"/>
                </a:solidFill>
              </a:rPr>
              <a:t>,6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728" y="584575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130,7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3108" y="584575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188,6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488" y="584575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190,7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71470" y="5857892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rgbClr val="0070C0"/>
                </a:solidFill>
              </a:rPr>
              <a:t>млн.руб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57818" y="5833608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312,9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2198" y="584575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302,5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15140" y="584575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290,4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58082" y="5857892"/>
            <a:ext cx="697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293,8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00562" y="5845750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rgbClr val="C00000"/>
                </a:solidFill>
              </a:rPr>
              <a:t>млн.руб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-1500000">
            <a:off x="1155715" y="3177484"/>
            <a:ext cx="540000" cy="180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21065135">
            <a:off x="2793790" y="2598682"/>
            <a:ext cx="540000" cy="180000"/>
          </a:xfrm>
          <a:prstGeom prst="rightArrow">
            <a:avLst/>
          </a:prstGeom>
          <a:scene3d>
            <a:camera prst="orthographicFront">
              <a:rot lat="0" lon="0" rev="120000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-1500000">
            <a:off x="1798656" y="3106046"/>
            <a:ext cx="540000" cy="180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071538" y="2786058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+5,</a:t>
            </a:r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29" name="Стрелка вправо 28"/>
          <p:cNvSpPr/>
          <p:nvPr/>
        </p:nvSpPr>
        <p:spPr>
          <a:xfrm rot="3121215">
            <a:off x="5869411" y="3045890"/>
            <a:ext cx="540000" cy="180000"/>
          </a:xfrm>
          <a:prstGeom prst="rightArrow">
            <a:avLst/>
          </a:prstGeom>
          <a:scene3d>
            <a:camera prst="orthographicFront">
              <a:rot lat="0" lon="0" rev="180000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20741087">
            <a:off x="7370945" y="3360043"/>
            <a:ext cx="620770" cy="18199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600000">
            <a:off x="6583790" y="3331641"/>
            <a:ext cx="540000" cy="180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000760" y="2714620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</a:t>
            </a:r>
            <a:r>
              <a:rPr lang="ru-RU" sz="1400" dirty="0" smtClean="0"/>
              <a:t>10,4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715140" y="285749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ru-RU" sz="1400" dirty="0" smtClean="0"/>
              <a:t>12,1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643834" y="3000372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+3,4</a:t>
            </a:r>
            <a:endParaRPr lang="ru-RU" sz="1400" dirty="0"/>
          </a:p>
        </p:txBody>
      </p:sp>
      <p:pic>
        <p:nvPicPr>
          <p:cNvPr id="35" name="Рисунок 34" descr="header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sp>
        <p:nvSpPr>
          <p:cNvPr id="36" name="WordArt 17"/>
          <p:cNvSpPr>
            <a:spLocks noChangeArrowheads="1" noChangeShapeType="1" noTextEdit="1"/>
          </p:cNvSpPr>
          <p:nvPr/>
        </p:nvSpPr>
        <p:spPr bwMode="auto">
          <a:xfrm>
            <a:off x="1331640" y="1196752"/>
            <a:ext cx="6515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бюджета муниципального района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7500969" y="1643050"/>
            <a:ext cx="1500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/>
              <a:t>Млн. </a:t>
            </a:r>
            <a:r>
              <a:rPr lang="ru-RU" sz="1200" b="1" dirty="0"/>
              <a:t>руб.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12" name="Рисунок 11" descr="header_ge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/>
        </p:nvGraphicFramePr>
        <p:xfrm>
          <a:off x="-1428792" y="1928802"/>
          <a:ext cx="6898154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786182" y="3642674"/>
          <a:ext cx="5214973" cy="29410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3047"/>
                <a:gridCol w="1785801"/>
                <a:gridCol w="775226"/>
                <a:gridCol w="839761"/>
                <a:gridCol w="734085"/>
                <a:gridCol w="737053"/>
              </a:tblGrid>
              <a:tr h="34457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</a:tr>
              <a:tr h="34457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47,8</a:t>
                      </a:r>
                      <a:endParaRPr lang="ru-RU" dirty="0"/>
                    </a:p>
                  </a:txBody>
                  <a:tcPr/>
                </a:tc>
              </a:tr>
              <a:tr h="34457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17,7</a:t>
                      </a:r>
                      <a:endParaRPr lang="ru-RU" dirty="0"/>
                    </a:p>
                  </a:txBody>
                  <a:tcPr/>
                </a:tc>
              </a:tr>
              <a:tr h="38543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212,3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221,7</a:t>
                      </a:r>
                      <a:endParaRPr lang="ru-RU" dirty="0"/>
                    </a:p>
                  </a:txBody>
                  <a:tcPr/>
                </a:tc>
              </a:tr>
              <a:tr h="861424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межбюджетные 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6,6</a:t>
                      </a:r>
                      <a:endParaRPr lang="ru-RU" dirty="0"/>
                    </a:p>
                  </a:txBody>
                  <a:tcPr/>
                </a:tc>
              </a:tr>
              <a:tr h="5438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293,8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970313" y="3214686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млн. руб.</a:t>
            </a:r>
            <a:endParaRPr lang="ru-RU" dirty="0"/>
          </a:p>
        </p:txBody>
      </p:sp>
      <p:pic>
        <p:nvPicPr>
          <p:cNvPr id="16" name="Рисунок 15" descr="mon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025203"/>
            <a:ext cx="2538989" cy="14752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5852" y="3857628"/>
            <a:ext cx="1579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ru-RU" sz="1600" dirty="0" smtClean="0"/>
              <a:t>02,5 млн.руб.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142984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по безвозмездным поступлениям  муниципальный бюджет из бюджета Республики Башкортостан в 2017-2019 годах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/>
          </p:cNvGraphicFramePr>
          <p:nvPr/>
        </p:nvGraphicFramePr>
        <p:xfrm>
          <a:off x="5932488" y="1328738"/>
          <a:ext cx="2095500" cy="1638300"/>
        </p:xfrm>
        <a:graphic>
          <a:graphicData uri="http://schemas.openxmlformats.org/presentationml/2006/ole">
            <p:oleObj spid="_x0000_s4108" name="Worksheet" r:id="rId4" imgW="3409850" imgH="2667044" progId="Excel.Sheet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16216" y="5157192"/>
            <a:ext cx="360040" cy="288032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3861048"/>
            <a:ext cx="360039" cy="288032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4109" name="Группа 50"/>
          <p:cNvGrpSpPr>
            <a:grpSpLocks/>
          </p:cNvGrpSpPr>
          <p:nvPr/>
        </p:nvGrpSpPr>
        <p:grpSpPr bwMode="auto">
          <a:xfrm>
            <a:off x="6156176" y="2852936"/>
            <a:ext cx="786060" cy="432221"/>
            <a:chOff x="3273527" y="2248510"/>
            <a:chExt cx="786839" cy="432048"/>
          </a:xfrm>
        </p:grpSpPr>
        <p:sp>
          <p:nvSpPr>
            <p:cNvPr id="12" name="Овал 11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8" name="TextBox 52"/>
            <p:cNvSpPr txBox="1">
              <a:spLocks noChangeArrowheads="1"/>
            </p:cNvSpPr>
            <p:nvPr/>
          </p:nvSpPr>
          <p:spPr bwMode="auto">
            <a:xfrm>
              <a:off x="3273527" y="2320218"/>
              <a:ext cx="786839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64,3%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4110" name="Группа 50"/>
          <p:cNvGrpSpPr>
            <a:grpSpLocks/>
          </p:cNvGrpSpPr>
          <p:nvPr/>
        </p:nvGrpSpPr>
        <p:grpSpPr bwMode="auto">
          <a:xfrm>
            <a:off x="4714876" y="4498148"/>
            <a:ext cx="785109" cy="431050"/>
            <a:chOff x="3273524" y="2248510"/>
            <a:chExt cx="786990" cy="432048"/>
          </a:xfrm>
        </p:grpSpPr>
        <p:sp>
          <p:nvSpPr>
            <p:cNvPr id="18" name="Овал 1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4" name="TextBox 52"/>
            <p:cNvSpPr txBox="1">
              <a:spLocks noChangeArrowheads="1"/>
            </p:cNvSpPr>
            <p:nvPr/>
          </p:nvSpPr>
          <p:spPr bwMode="auto">
            <a:xfrm>
              <a:off x="3273524" y="2320194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63,8%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4111" name="Группа 50"/>
          <p:cNvGrpSpPr>
            <a:grpSpLocks/>
          </p:cNvGrpSpPr>
          <p:nvPr/>
        </p:nvGrpSpPr>
        <p:grpSpPr bwMode="auto">
          <a:xfrm>
            <a:off x="7429520" y="1197336"/>
            <a:ext cx="785196" cy="431050"/>
            <a:chOff x="3273525" y="2248510"/>
            <a:chExt cx="787007" cy="432048"/>
          </a:xfrm>
        </p:grpSpPr>
        <p:sp>
          <p:nvSpPr>
            <p:cNvPr id="21" name="Овал 20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0" name="TextBox 52"/>
            <p:cNvSpPr txBox="1">
              <a:spLocks noChangeArrowheads="1"/>
            </p:cNvSpPr>
            <p:nvPr/>
          </p:nvSpPr>
          <p:spPr bwMode="auto">
            <a:xfrm>
              <a:off x="3273525" y="2320098"/>
              <a:ext cx="787007" cy="26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35,7%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4112" name="Группа 50"/>
          <p:cNvGrpSpPr>
            <a:grpSpLocks/>
          </p:cNvGrpSpPr>
          <p:nvPr/>
        </p:nvGrpSpPr>
        <p:grpSpPr bwMode="auto">
          <a:xfrm>
            <a:off x="5076056" y="2132856"/>
            <a:ext cx="785468" cy="432221"/>
            <a:chOff x="3273527" y="2248510"/>
            <a:chExt cx="786935" cy="432048"/>
          </a:xfrm>
        </p:grpSpPr>
        <p:sp>
          <p:nvSpPr>
            <p:cNvPr id="24" name="Овал 23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6" name="TextBox 52"/>
            <p:cNvSpPr txBox="1">
              <a:spLocks noChangeArrowheads="1"/>
            </p:cNvSpPr>
            <p:nvPr/>
          </p:nvSpPr>
          <p:spPr bwMode="auto">
            <a:xfrm>
              <a:off x="3273527" y="2320277"/>
              <a:ext cx="786935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36,2%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4113" name="Группа 50"/>
          <p:cNvGrpSpPr>
            <a:grpSpLocks/>
          </p:cNvGrpSpPr>
          <p:nvPr/>
        </p:nvGrpSpPr>
        <p:grpSpPr bwMode="auto">
          <a:xfrm>
            <a:off x="1259632" y="5877272"/>
            <a:ext cx="857054" cy="431050"/>
            <a:chOff x="3273530" y="2248510"/>
            <a:chExt cx="858428" cy="432048"/>
          </a:xfrm>
        </p:grpSpPr>
        <p:sp>
          <p:nvSpPr>
            <p:cNvPr id="27" name="Овал 26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2" name="TextBox 52"/>
            <p:cNvSpPr txBox="1">
              <a:spLocks noChangeArrowheads="1"/>
            </p:cNvSpPr>
            <p:nvPr/>
          </p:nvSpPr>
          <p:spPr bwMode="auto">
            <a:xfrm>
              <a:off x="3273530" y="2319826"/>
              <a:ext cx="858428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90,2%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4114" name="Группа 50"/>
          <p:cNvGrpSpPr>
            <a:grpSpLocks/>
          </p:cNvGrpSpPr>
          <p:nvPr/>
        </p:nvGrpSpPr>
        <p:grpSpPr bwMode="auto">
          <a:xfrm>
            <a:off x="2571736" y="3429000"/>
            <a:ext cx="913695" cy="432037"/>
            <a:chOff x="3289501" y="2248510"/>
            <a:chExt cx="914358" cy="432048"/>
          </a:xfrm>
        </p:grpSpPr>
        <p:sp>
          <p:nvSpPr>
            <p:cNvPr id="30" name="Овал 29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28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9,8%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sp>
        <p:nvSpPr>
          <p:cNvPr id="4115" name="TextBox 31"/>
          <p:cNvSpPr txBox="1">
            <a:spLocks noChangeArrowheads="1"/>
          </p:cNvSpPr>
          <p:nvPr/>
        </p:nvSpPr>
        <p:spPr bwMode="auto">
          <a:xfrm>
            <a:off x="6948264" y="5157192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Неналоговые доходы</a:t>
            </a:r>
          </a:p>
        </p:txBody>
      </p:sp>
      <p:sp>
        <p:nvSpPr>
          <p:cNvPr id="4116" name="TextBox 32"/>
          <p:cNvSpPr txBox="1">
            <a:spLocks noChangeArrowheads="1"/>
          </p:cNvSpPr>
          <p:nvPr/>
        </p:nvSpPr>
        <p:spPr bwMode="auto">
          <a:xfrm>
            <a:off x="6948264" y="3861048"/>
            <a:ext cx="1774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/>
              <a:t>Налоговые доходы</a:t>
            </a:r>
          </a:p>
        </p:txBody>
      </p:sp>
      <p:sp>
        <p:nvSpPr>
          <p:cNvPr id="4117" name="Rectangle 37"/>
          <p:cNvSpPr>
            <a:spLocks noChangeArrowheads="1"/>
          </p:cNvSpPr>
          <p:nvPr/>
        </p:nvSpPr>
        <p:spPr bwMode="auto">
          <a:xfrm>
            <a:off x="0" y="2133600"/>
            <a:ext cx="3000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2"/>
                </a:solidFill>
              </a:rPr>
              <a:t>ДОХОДЫ всего: 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2017 </a:t>
            </a:r>
            <a:r>
              <a:rPr lang="ru-RU" sz="1600" b="1" dirty="0">
                <a:solidFill>
                  <a:schemeClr val="tx2"/>
                </a:solidFill>
              </a:rPr>
              <a:t>– </a:t>
            </a:r>
            <a:r>
              <a:rPr lang="en-US" sz="1600" b="1" dirty="0" smtClean="0">
                <a:solidFill>
                  <a:schemeClr val="tx2"/>
                </a:solidFill>
              </a:rPr>
              <a:t>1</a:t>
            </a:r>
            <a:r>
              <a:rPr lang="ru-RU" sz="1600" b="1" dirty="0" smtClean="0">
                <a:solidFill>
                  <a:schemeClr val="tx2"/>
                </a:solidFill>
              </a:rPr>
              <a:t>30 702,5 </a:t>
            </a:r>
            <a:r>
              <a:rPr lang="ru-RU" sz="1000" b="1" dirty="0" smtClean="0">
                <a:solidFill>
                  <a:schemeClr val="tx2"/>
                </a:solidFill>
              </a:rPr>
              <a:t>тыс.рублей</a:t>
            </a:r>
            <a:r>
              <a:rPr lang="ru-RU" sz="900" b="1" dirty="0" smtClean="0">
                <a:solidFill>
                  <a:schemeClr val="tx2"/>
                </a:solidFill>
              </a:rPr>
              <a:t>     </a:t>
            </a:r>
            <a:endParaRPr lang="ru-RU" sz="9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/>
                </a:solidFill>
              </a:rPr>
              <a:t>2018 </a:t>
            </a:r>
            <a:r>
              <a:rPr lang="ru-RU" sz="1600" b="1" dirty="0">
                <a:solidFill>
                  <a:schemeClr val="tx2"/>
                </a:solidFill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</a:rPr>
              <a:t>188 591,8 </a:t>
            </a:r>
            <a:r>
              <a:rPr lang="ru-RU" sz="1000" b="1" dirty="0" smtClean="0">
                <a:solidFill>
                  <a:schemeClr val="tx2"/>
                </a:solidFill>
              </a:rPr>
              <a:t>тыс.рублей</a:t>
            </a:r>
            <a:endParaRPr lang="ru-RU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/>
                </a:solidFill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</a:rPr>
              <a:t>019 </a:t>
            </a:r>
            <a:r>
              <a:rPr lang="ru-RU" sz="1600" b="1" dirty="0">
                <a:solidFill>
                  <a:schemeClr val="tx2"/>
                </a:solidFill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</a:rPr>
              <a:t>190 675,4 </a:t>
            </a:r>
            <a:r>
              <a:rPr lang="ru-RU" sz="1000" b="1" dirty="0" smtClean="0">
                <a:solidFill>
                  <a:schemeClr val="tx2"/>
                </a:solidFill>
              </a:rPr>
              <a:t>тыс.рублей</a:t>
            </a:r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4118" name="TextBox 40"/>
          <p:cNvSpPr txBox="1">
            <a:spLocks noChangeArrowheads="1"/>
          </p:cNvSpPr>
          <p:nvPr/>
        </p:nvSpPr>
        <p:spPr bwMode="auto">
          <a:xfrm>
            <a:off x="6372200" y="4221088"/>
            <a:ext cx="26600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/>
              <a:t>2017 </a:t>
            </a:r>
            <a:r>
              <a:rPr lang="ru-RU" sz="1400" dirty="0"/>
              <a:t>– </a:t>
            </a:r>
            <a:r>
              <a:rPr lang="en-US" sz="1400" dirty="0" smtClean="0"/>
              <a:t>117</a:t>
            </a:r>
            <a:r>
              <a:rPr lang="ru-RU" sz="1400" dirty="0" smtClean="0"/>
              <a:t> 888,0 </a:t>
            </a:r>
            <a:r>
              <a:rPr lang="ru-RU" sz="1400" b="1" dirty="0" smtClean="0">
                <a:solidFill>
                  <a:schemeClr val="tx2"/>
                </a:solidFill>
              </a:rPr>
              <a:t>тыс.рублей</a:t>
            </a:r>
            <a:endParaRPr lang="ru-RU" sz="1400" dirty="0"/>
          </a:p>
          <a:p>
            <a:r>
              <a:rPr lang="ru-RU" sz="1400" dirty="0" smtClean="0"/>
              <a:t>2018 </a:t>
            </a:r>
            <a:r>
              <a:rPr lang="ru-RU" sz="1400" dirty="0"/>
              <a:t>– </a:t>
            </a:r>
            <a:r>
              <a:rPr lang="ru-RU" sz="1400" dirty="0" smtClean="0"/>
              <a:t>120 276,2 </a:t>
            </a:r>
            <a:r>
              <a:rPr lang="ru-RU" sz="1400" b="1" dirty="0" smtClean="0">
                <a:solidFill>
                  <a:schemeClr val="tx2"/>
                </a:solidFill>
              </a:rPr>
              <a:t>тыс.рублей</a:t>
            </a:r>
            <a:endParaRPr lang="ru-RU" sz="1400" dirty="0"/>
          </a:p>
          <a:p>
            <a:r>
              <a:rPr lang="ru-RU" sz="1400" dirty="0" smtClean="0"/>
              <a:t>2019  </a:t>
            </a:r>
            <a:r>
              <a:rPr lang="ru-RU" sz="1400" dirty="0"/>
              <a:t>- </a:t>
            </a:r>
            <a:r>
              <a:rPr lang="ru-RU" sz="1400" dirty="0" smtClean="0"/>
              <a:t>122 660,4 </a:t>
            </a:r>
            <a:r>
              <a:rPr lang="ru-RU" sz="1400" b="1" dirty="0" smtClean="0">
                <a:solidFill>
                  <a:schemeClr val="tx2"/>
                </a:solidFill>
              </a:rPr>
              <a:t>тыс.рублей</a:t>
            </a:r>
            <a:endParaRPr lang="ru-RU" sz="1400" dirty="0"/>
          </a:p>
        </p:txBody>
      </p:sp>
      <p:sp>
        <p:nvSpPr>
          <p:cNvPr id="4119" name="TextBox 41"/>
          <p:cNvSpPr txBox="1">
            <a:spLocks noChangeArrowheads="1"/>
          </p:cNvSpPr>
          <p:nvPr/>
        </p:nvSpPr>
        <p:spPr bwMode="auto">
          <a:xfrm>
            <a:off x="6372200" y="5589240"/>
            <a:ext cx="26007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/>
              <a:t>2017 </a:t>
            </a:r>
            <a:r>
              <a:rPr lang="ru-RU" sz="1400" dirty="0"/>
              <a:t>–  </a:t>
            </a:r>
            <a:r>
              <a:rPr lang="ru-RU" sz="1400" dirty="0" smtClean="0"/>
              <a:t>12 814,5 </a:t>
            </a:r>
            <a:r>
              <a:rPr lang="ru-RU" sz="1400" b="1" dirty="0" smtClean="0">
                <a:solidFill>
                  <a:schemeClr val="tx2"/>
                </a:solidFill>
              </a:rPr>
              <a:t>тыс.рублей</a:t>
            </a:r>
            <a:endParaRPr lang="ru-RU" sz="1400" dirty="0"/>
          </a:p>
          <a:p>
            <a:r>
              <a:rPr lang="ru-RU" sz="1400" dirty="0" smtClean="0"/>
              <a:t>2018 </a:t>
            </a:r>
            <a:r>
              <a:rPr lang="ru-RU" sz="1400" dirty="0"/>
              <a:t>– </a:t>
            </a:r>
            <a:r>
              <a:rPr lang="ru-RU" sz="1400" dirty="0" smtClean="0"/>
              <a:t> 68 315,6 </a:t>
            </a:r>
            <a:r>
              <a:rPr lang="ru-RU" sz="1400" b="1" dirty="0" smtClean="0">
                <a:solidFill>
                  <a:schemeClr val="tx2"/>
                </a:solidFill>
              </a:rPr>
              <a:t>тыс.рублей</a:t>
            </a:r>
            <a:endParaRPr lang="ru-RU" sz="1400" dirty="0"/>
          </a:p>
          <a:p>
            <a:r>
              <a:rPr lang="ru-RU" sz="1400" dirty="0" smtClean="0"/>
              <a:t>2019  </a:t>
            </a:r>
            <a:r>
              <a:rPr lang="ru-RU" sz="1400" dirty="0"/>
              <a:t>- </a:t>
            </a:r>
            <a:r>
              <a:rPr lang="ru-RU" sz="1400" dirty="0" smtClean="0"/>
              <a:t> 68 015,0 </a:t>
            </a:r>
            <a:r>
              <a:rPr lang="ru-RU" sz="1400" b="1" dirty="0" smtClean="0">
                <a:solidFill>
                  <a:schemeClr val="tx2"/>
                </a:solidFill>
              </a:rPr>
              <a:t>тыс.рублей</a:t>
            </a:r>
            <a:endParaRPr lang="ru-RU" sz="1400" dirty="0"/>
          </a:p>
        </p:txBody>
      </p:sp>
      <p:sp>
        <p:nvSpPr>
          <p:cNvPr id="4120" name="TextBox 42"/>
          <p:cNvSpPr txBox="1">
            <a:spLocks noChangeArrowheads="1"/>
          </p:cNvSpPr>
          <p:nvPr/>
        </p:nvSpPr>
        <p:spPr bwMode="auto">
          <a:xfrm>
            <a:off x="2771800" y="6021288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4121" name="TextBox 43"/>
          <p:cNvSpPr txBox="1">
            <a:spLocks noChangeArrowheads="1"/>
          </p:cNvSpPr>
          <p:nvPr/>
        </p:nvSpPr>
        <p:spPr bwMode="auto">
          <a:xfrm>
            <a:off x="7380312" y="2852936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4122" name="TextBox 44"/>
          <p:cNvSpPr txBox="1">
            <a:spLocks noChangeArrowheads="1"/>
          </p:cNvSpPr>
          <p:nvPr/>
        </p:nvSpPr>
        <p:spPr bwMode="auto">
          <a:xfrm>
            <a:off x="5364088" y="4149080"/>
            <a:ext cx="696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-180528" y="1052736"/>
            <a:ext cx="5562606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Структура налоговых и неналоговых</a:t>
            </a:r>
          </a:p>
          <a:p>
            <a:pPr algn="ctr">
              <a:defRPr/>
            </a:pP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доходов бюджета </a:t>
            </a:r>
            <a:r>
              <a:rPr lang="ru-RU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муниципального района </a:t>
            </a: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в </a:t>
            </a:r>
            <a:r>
              <a:rPr lang="ru-RU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2017-2019 </a:t>
            </a:r>
            <a:r>
              <a:rPr lang="ru-RU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гг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+mn-cs"/>
              </a:rPr>
              <a:t>.</a:t>
            </a:r>
          </a:p>
        </p:txBody>
      </p:sp>
      <p:graphicFrame>
        <p:nvGraphicFramePr>
          <p:cNvPr id="36" name="Object 4"/>
          <p:cNvGraphicFramePr>
            <a:graphicFrameLocks/>
          </p:cNvGraphicFramePr>
          <p:nvPr/>
        </p:nvGraphicFramePr>
        <p:xfrm>
          <a:off x="966788" y="3859213"/>
          <a:ext cx="2679700" cy="2052637"/>
        </p:xfrm>
        <a:graphic>
          <a:graphicData uri="http://schemas.openxmlformats.org/presentationml/2006/ole">
            <p:oleObj spid="_x0000_s4110" name="Worksheet" r:id="rId5" imgW="3429000" imgH="2628767" progId="Excel.Sheet.8">
              <p:embed/>
            </p:oleObj>
          </a:graphicData>
        </a:graphic>
      </p:graphicFrame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41" name="Рисунок 40" descr="header_ger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graphicFrame>
        <p:nvGraphicFramePr>
          <p:cNvPr id="2" name="Object 15"/>
          <p:cNvGraphicFramePr>
            <a:graphicFrameLocks/>
          </p:cNvGraphicFramePr>
          <p:nvPr/>
        </p:nvGraphicFramePr>
        <p:xfrm>
          <a:off x="3357554" y="2357430"/>
          <a:ext cx="2679700" cy="2052637"/>
        </p:xfrm>
        <a:graphic>
          <a:graphicData uri="http://schemas.openxmlformats.org/presentationml/2006/ole">
            <p:oleObj spid="_x0000_s4111" name="Worksheet" r:id="rId7" imgW="3429000" imgH="2628767" progId="Excel.Sheet.8">
              <p:embed/>
            </p:oleObj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ext Box 2"/>
          <p:cNvGrpSpPr>
            <a:grpSpLocks/>
          </p:cNvGrpSpPr>
          <p:nvPr/>
        </p:nvGrpSpPr>
        <p:grpSpPr bwMode="auto">
          <a:xfrm>
            <a:off x="0" y="0"/>
            <a:ext cx="9144000" cy="6169025"/>
            <a:chOff x="-4" y="-4"/>
            <a:chExt cx="5768" cy="3886"/>
          </a:xfrm>
        </p:grpSpPr>
        <p:pic>
          <p:nvPicPr>
            <p:cNvPr id="5135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6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513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1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4" name="Группа 16"/>
          <p:cNvGrpSpPr/>
          <p:nvPr/>
        </p:nvGrpSpPr>
        <p:grpSpPr>
          <a:xfrm>
            <a:off x="539552" y="1000125"/>
            <a:ext cx="8461573" cy="4992688"/>
            <a:chOff x="357188" y="1000125"/>
            <a:chExt cx="8643937" cy="4992688"/>
          </a:xfrm>
        </p:grpSpPr>
        <p:sp>
          <p:nvSpPr>
            <p:cNvPr id="5132" name="Rectangle 22"/>
            <p:cNvSpPr>
              <a:spLocks noChangeArrowheads="1"/>
            </p:cNvSpPr>
            <p:nvPr/>
          </p:nvSpPr>
          <p:spPr bwMode="auto">
            <a:xfrm>
              <a:off x="571500" y="1000125"/>
              <a:ext cx="8229600" cy="93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>
                  <a:solidFill>
                    <a:srgbClr val="FFFF00"/>
                  </a:solidFill>
                </a:rPr>
                <a:t>Структура налоговых доходов </a:t>
              </a:r>
              <a:endParaRPr lang="en-US" sz="2000" b="1" dirty="0">
                <a:solidFill>
                  <a:srgbClr val="FFFF00"/>
                </a:solidFill>
              </a:endParaRPr>
            </a:p>
            <a:p>
              <a:pPr algn="ctr"/>
              <a:r>
                <a:rPr lang="ru-RU" sz="2000" b="1" dirty="0">
                  <a:solidFill>
                    <a:srgbClr val="FFFF00"/>
                  </a:solidFill>
                </a:rPr>
                <a:t>бюджета </a:t>
              </a:r>
              <a:r>
                <a:rPr lang="ru-RU" sz="2000" b="1" dirty="0" smtClean="0">
                  <a:solidFill>
                    <a:srgbClr val="FFFF00"/>
                  </a:solidFill>
                </a:rPr>
                <a:t>муниципального района в </a:t>
              </a:r>
              <a:r>
                <a:rPr lang="en-US" sz="2000" b="1" dirty="0" smtClean="0">
                  <a:solidFill>
                    <a:srgbClr val="FFFF00"/>
                  </a:solidFill>
                </a:rPr>
                <a:t>201</a:t>
              </a:r>
              <a:r>
                <a:rPr lang="ru-RU" sz="2000" b="1" dirty="0" smtClean="0">
                  <a:solidFill>
                    <a:srgbClr val="FFFF00"/>
                  </a:solidFill>
                </a:rPr>
                <a:t>7</a:t>
              </a:r>
              <a:r>
                <a:rPr lang="en-US" sz="2000" b="1" dirty="0" smtClean="0">
                  <a:solidFill>
                    <a:srgbClr val="FFFF00"/>
                  </a:solidFill>
                </a:rPr>
                <a:t>-201</a:t>
              </a:r>
              <a:r>
                <a:rPr lang="ru-RU" sz="2000" b="1" dirty="0" smtClean="0">
                  <a:solidFill>
                    <a:srgbClr val="FFFF00"/>
                  </a:solidFill>
                </a:rPr>
                <a:t>9 </a:t>
              </a:r>
              <a:r>
                <a:rPr lang="ru-RU" sz="2000" b="1" dirty="0">
                  <a:solidFill>
                    <a:srgbClr val="FFFF00"/>
                  </a:solidFill>
                </a:rPr>
                <a:t>гг.</a:t>
              </a:r>
            </a:p>
          </p:txBody>
        </p:sp>
        <p:graphicFrame>
          <p:nvGraphicFramePr>
            <p:cNvPr id="16" name="Диаграмма 21"/>
            <p:cNvGraphicFramePr>
              <a:graphicFrameLocks/>
            </p:cNvGraphicFramePr>
            <p:nvPr/>
          </p:nvGraphicFramePr>
          <p:xfrm>
            <a:off x="357188" y="1928813"/>
            <a:ext cx="8643937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553200" y="5572140"/>
            <a:ext cx="2590800" cy="1149335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589240"/>
            <a:ext cx="827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Норматив зачисления в доход бюджета района: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688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71600" y="597874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98%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066540" y="59787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100%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138110" y="59787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100%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500562" y="59787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100%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858016" y="59787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70%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8001024" y="59787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100%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5357818" y="5978743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0</a:t>
            </a:r>
            <a:r>
              <a:rPr lang="ru-RU" sz="1400" dirty="0" smtClean="0"/>
              <a:t>,</a:t>
            </a:r>
            <a:r>
              <a:rPr lang="en-US" sz="1400" dirty="0" smtClean="0"/>
              <a:t>845</a:t>
            </a:r>
            <a:r>
              <a:rPr lang="ru-RU" sz="1400" dirty="0" smtClean="0"/>
              <a:t> %</a:t>
            </a:r>
            <a:endParaRPr lang="ru-RU" sz="1400" dirty="0"/>
          </a:p>
        </p:txBody>
      </p:sp>
      <p:pic>
        <p:nvPicPr>
          <p:cNvPr id="31" name="Рисунок 30" descr="header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ext Box 2"/>
          <p:cNvGrpSpPr>
            <a:grpSpLocks/>
          </p:cNvGrpSpPr>
          <p:nvPr/>
        </p:nvGrpSpPr>
        <p:grpSpPr bwMode="auto">
          <a:xfrm>
            <a:off x="0" y="0"/>
            <a:ext cx="9144000" cy="6169025"/>
            <a:chOff x="-4" y="-4"/>
            <a:chExt cx="5768" cy="3886"/>
          </a:xfrm>
        </p:grpSpPr>
        <p:pic>
          <p:nvPicPr>
            <p:cNvPr id="6159" name="Text Box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0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ru-RU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4" name="Группа 16"/>
          <p:cNvGrpSpPr/>
          <p:nvPr/>
        </p:nvGrpSpPr>
        <p:grpSpPr>
          <a:xfrm>
            <a:off x="642910" y="1000125"/>
            <a:ext cx="8286808" cy="5357833"/>
            <a:chOff x="142844" y="1000125"/>
            <a:chExt cx="8786874" cy="5357833"/>
          </a:xfrm>
        </p:grpSpPr>
        <p:sp>
          <p:nvSpPr>
            <p:cNvPr id="6156" name="Rectangle 22"/>
            <p:cNvSpPr>
              <a:spLocks noChangeArrowheads="1"/>
            </p:cNvSpPr>
            <p:nvPr/>
          </p:nvSpPr>
          <p:spPr bwMode="auto">
            <a:xfrm>
              <a:off x="571500" y="1000125"/>
              <a:ext cx="8229600" cy="93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>
                  <a:solidFill>
                    <a:srgbClr val="FFFF00"/>
                  </a:solidFill>
                </a:rPr>
                <a:t>Структура неналоговых доходов </a:t>
              </a:r>
              <a:endParaRPr lang="en-US" sz="2000" b="1" dirty="0">
                <a:solidFill>
                  <a:srgbClr val="FFFF00"/>
                </a:solidFill>
              </a:endParaRPr>
            </a:p>
            <a:p>
              <a:pPr algn="ctr"/>
              <a:r>
                <a:rPr lang="ru-RU" sz="2000" b="1" dirty="0">
                  <a:solidFill>
                    <a:srgbClr val="FFFF00"/>
                  </a:solidFill>
                </a:rPr>
                <a:t>бюджета </a:t>
              </a:r>
              <a:r>
                <a:rPr lang="ru-RU" sz="2000" b="1" dirty="0" smtClean="0">
                  <a:solidFill>
                    <a:srgbClr val="FFFF00"/>
                  </a:solidFill>
                </a:rPr>
                <a:t>муниципального района в </a:t>
              </a:r>
              <a:r>
                <a:rPr lang="en-US" sz="2000" b="1" dirty="0" smtClean="0">
                  <a:solidFill>
                    <a:srgbClr val="FFFF00"/>
                  </a:solidFill>
                </a:rPr>
                <a:t>201</a:t>
              </a:r>
              <a:r>
                <a:rPr lang="ru-RU" sz="2000" b="1" dirty="0" smtClean="0">
                  <a:solidFill>
                    <a:srgbClr val="FFFF00"/>
                  </a:solidFill>
                </a:rPr>
                <a:t>7</a:t>
              </a:r>
              <a:r>
                <a:rPr lang="en-US" sz="2000" b="1" dirty="0" smtClean="0">
                  <a:solidFill>
                    <a:srgbClr val="FFFF00"/>
                  </a:solidFill>
                </a:rPr>
                <a:t>-201</a:t>
              </a:r>
              <a:r>
                <a:rPr lang="ru-RU" sz="2000" b="1" dirty="0" smtClean="0">
                  <a:solidFill>
                    <a:srgbClr val="FFFF00"/>
                  </a:solidFill>
                </a:rPr>
                <a:t>9 </a:t>
              </a:r>
              <a:r>
                <a:rPr lang="ru-RU" sz="2000" b="1" dirty="0">
                  <a:solidFill>
                    <a:srgbClr val="FFFF00"/>
                  </a:solidFill>
                </a:rPr>
                <a:t>гг.</a:t>
              </a:r>
            </a:p>
          </p:txBody>
        </p:sp>
        <p:graphicFrame>
          <p:nvGraphicFramePr>
            <p:cNvPr id="16" name="Диаграмма 21"/>
            <p:cNvGraphicFramePr>
              <a:graphicFrameLocks/>
            </p:cNvGraphicFramePr>
            <p:nvPr/>
          </p:nvGraphicFramePr>
          <p:xfrm>
            <a:off x="142844" y="1928802"/>
            <a:ext cx="8786874" cy="44291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14" name="Рисунок 13" descr="header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996250"/>
            <a:ext cx="827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Норматив зачисления в доход бюджета района: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5852" y="6335933"/>
            <a:ext cx="69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100%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357554" y="633593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100%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424126" y="633593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</a:t>
            </a:r>
            <a:r>
              <a:rPr lang="ru-RU" sz="1400" dirty="0" smtClean="0"/>
              <a:t>%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358082" y="6335933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55</a:t>
            </a:r>
            <a:r>
              <a:rPr lang="ru-RU" sz="1400" dirty="0" smtClean="0"/>
              <a:t> %</a:t>
            </a:r>
            <a:endParaRPr lang="ru-RU" sz="1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036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039" name="Диаграмма 12"/>
          <p:cNvGraphicFramePr>
            <a:graphicFrameLocks/>
          </p:cNvGraphicFramePr>
          <p:nvPr/>
        </p:nvGraphicFramePr>
        <p:xfrm>
          <a:off x="357158" y="1928802"/>
          <a:ext cx="8501122" cy="3857652"/>
        </p:xfrm>
        <a:graphic>
          <a:graphicData uri="http://schemas.openxmlformats.org/presentationml/2006/ole">
            <p:oleObj spid="_x0000_s44042" name="Worksheet" r:id="rId3" imgW="9534525" imgH="3476625" progId="Excel.Sheet.8">
              <p:embed/>
            </p:oleObj>
          </a:graphicData>
        </a:graphic>
      </p:graphicFrame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7715283" y="2071678"/>
            <a:ext cx="1500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126876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муниципального района</a:t>
            </a:r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10" name="Рисунок 9" descr="header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28" name="Group 52"/>
          <p:cNvGraphicFramePr>
            <a:graphicFrameLocks noGrp="1"/>
          </p:cNvGraphicFramePr>
          <p:nvPr/>
        </p:nvGraphicFramePr>
        <p:xfrm>
          <a:off x="71406" y="737830"/>
          <a:ext cx="8929748" cy="5736869"/>
        </p:xfrm>
        <a:graphic>
          <a:graphicData uri="http://schemas.openxmlformats.org/drawingml/2006/table">
            <a:tbl>
              <a:tblPr/>
              <a:tblGrid>
                <a:gridCol w="5270744"/>
                <a:gridCol w="878161"/>
                <a:gridCol w="878161"/>
                <a:gridCol w="1024522"/>
                <a:gridCol w="878160"/>
              </a:tblGrid>
              <a:tr h="341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Наименование межбюджетных трансфертов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2016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2017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2018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2019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7062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Субвенции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бюджетам на осуществление первичного воинского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учета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400,7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1 398,7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latin typeface="Times New Roman"/>
                        </a:rPr>
                        <a:t>1 398,7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1 398,7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3304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latin typeface="Times New Roman"/>
                        </a:rPr>
                        <a:t>Субвенции бюджетам муниципальных районов на выплату единовременного пособия при всех формах устройства детей, лишенных родительского попечения, в семью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416,8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589,6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589,6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589,6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284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выплату дотаций бюджетам поселений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1 950,6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1 949,6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949,6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949,6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330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5 002,9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4 062,2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4 062,2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4 062,2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7076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на социальную поддержку учащихся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общеобразовательных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697,6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665,4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latin typeface="Times New Roman"/>
                        </a:rPr>
                        <a:t>665,4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665,4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583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511,6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511,6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583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на создание и обеспечение деятельности административных комиссий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127,9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127,9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127,9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583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Субвенции на организацию и осуществление деятельности по опеке и попечительству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1 255,6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1 239,6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latin typeface="Times New Roman"/>
                        </a:rPr>
                        <a:t>1 239,6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1 239,6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330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на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оплату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25 489,8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30 039,4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32 052,8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32 052,8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633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367,5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520,0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latin typeface="Times New Roman"/>
                        </a:rPr>
                        <a:t>367,5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367,5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583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на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оплату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труда педагогических работников муниципальных общеобразовательных организаций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114 780,3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110 306,2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118 548,8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118 548,8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039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 Субвенции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приобретение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учебников и учебных пособий, средств обучения, игр, игрушек муниципальных общеобразовательных организаций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1 472,3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2 567,0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1 472,3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1 472,3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45092" name="TextBox 13"/>
          <p:cNvSpPr txBox="1">
            <a:spLocks noChangeArrowheads="1"/>
          </p:cNvSpPr>
          <p:nvPr/>
        </p:nvSpPr>
        <p:spPr bwMode="auto">
          <a:xfrm>
            <a:off x="142844" y="0"/>
            <a:ext cx="8786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Финансовая помощь из </a:t>
            </a:r>
            <a:r>
              <a:rPr lang="ru-RU" dirty="0" smtClean="0">
                <a:solidFill>
                  <a:schemeClr val="bg1"/>
                </a:solidFill>
              </a:rPr>
              <a:t>бюджета Республики Башкортостан в 2016-2019  годах: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5093" name="TextBox 14"/>
          <p:cNvSpPr txBox="1">
            <a:spLocks noChangeArrowheads="1"/>
          </p:cNvSpPr>
          <p:nvPr/>
        </p:nvSpPr>
        <p:spPr bwMode="auto">
          <a:xfrm>
            <a:off x="7858148" y="428604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Тыс.руб.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1403648" y="1268760"/>
            <a:ext cx="5976664" cy="655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34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 Уважаемые </a:t>
            </a:r>
            <a:r>
              <a:rPr lang="ru-RU" sz="3600" b="1" kern="10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жители </a:t>
            </a:r>
            <a:r>
              <a:rPr lang="ru-RU" sz="3600" b="1" kern="10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Нуримановского</a:t>
            </a:r>
            <a:r>
              <a:rPr lang="ru-RU" sz="3600" b="1" kern="10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 района!</a:t>
            </a:r>
            <a:endParaRPr lang="ru-RU" sz="3600" b="1" kern="10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916832"/>
            <a:ext cx="8640960" cy="4801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effectLst/>
                <a:latin typeface="+mj-lt"/>
              </a:rPr>
              <a:t>	</a:t>
            </a:r>
            <a:r>
              <a:rPr lang="ru-RU" sz="17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 районе проводится большая </a:t>
            </a:r>
            <a:r>
              <a:rPr lang="ru-RU" sz="17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по совершенствованию открытости бюджета. Современные информационные </a:t>
            </a:r>
            <a:r>
              <a:rPr lang="ru-RU" sz="17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технологии  </a:t>
            </a:r>
            <a:r>
              <a:rPr lang="ru-RU" sz="17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во многом обеспечивают доступность к информации о </a:t>
            </a:r>
            <a:r>
              <a:rPr lang="ru-RU" sz="17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составлении и исполнении бюджета. </a:t>
            </a:r>
            <a:endParaRPr lang="ru-RU" sz="1700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Финансовый орган Администрации муниципального района регулярно составляет  </a:t>
            </a:r>
            <a:r>
              <a:rPr lang="ru-RU" sz="17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аналитический документ «Бюджет для граждан», который </a:t>
            </a:r>
            <a:r>
              <a:rPr lang="ru-RU" sz="17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содержит основные </a:t>
            </a:r>
            <a:r>
              <a:rPr lang="ru-RU" sz="17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положения проекта </a:t>
            </a:r>
            <a:r>
              <a:rPr lang="ru-RU" sz="17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решения о </a:t>
            </a:r>
            <a:r>
              <a:rPr lang="ru-RU" sz="17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бюджете и отчета о его исполнении в доступной и понятной форме.</a:t>
            </a:r>
          </a:p>
          <a:p>
            <a:pPr algn="just"/>
            <a:r>
              <a:rPr lang="ru-RU" sz="17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sz="17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своей сути бюджет для граждан - это упрощенная версия бюджетного документа, которая </a:t>
            </a:r>
            <a:r>
              <a:rPr lang="ru-RU" sz="17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использует доступные </a:t>
            </a:r>
            <a:r>
              <a:rPr lang="ru-RU" sz="17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форматы, чтобы облегчить для граждан понимание бюджета, объяснить им планы и действия </a:t>
            </a:r>
            <a:r>
              <a:rPr lang="ru-RU" sz="17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Администрации района во </a:t>
            </a:r>
            <a:r>
              <a:rPr lang="ru-RU" sz="17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время бюджетного года и показать формы их возможного взаимодействия с </a:t>
            </a:r>
            <a:r>
              <a:rPr lang="ru-RU" sz="17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каждым гражданином района </a:t>
            </a:r>
            <a:r>
              <a:rPr lang="ru-RU" sz="17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 вопросам расходования общественных финансов. </a:t>
            </a:r>
            <a:endParaRPr lang="ru-RU" sz="1700" i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Информацию о бюджетном процессе муниципального района и аналитический материал доступен на сайте </a:t>
            </a:r>
            <a:endParaRPr lang="ru-RU" sz="1700" i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надеемся, что «Бюджет </a:t>
            </a:r>
            <a:r>
              <a:rPr lang="ru-RU" sz="17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7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граждан», </a:t>
            </a:r>
            <a:r>
              <a:rPr lang="ru-RU" sz="17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разработанный </a:t>
            </a:r>
            <a:r>
              <a:rPr lang="ru-RU" sz="17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финансовым управлением Администрации муниципального района, станет </a:t>
            </a:r>
            <a:r>
              <a:rPr lang="ru-RU" sz="17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доступным источником для повышения финансовой </a:t>
            </a:r>
            <a:r>
              <a:rPr lang="ru-RU" sz="17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грамотности </a:t>
            </a:r>
            <a:r>
              <a:rPr lang="ru-RU" sz="17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жителей </a:t>
            </a:r>
            <a:r>
              <a:rPr lang="ru-RU" sz="1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нашего </a:t>
            </a:r>
            <a:r>
              <a:rPr lang="ru-RU" sz="17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7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активизации общественного контроля за </a:t>
            </a:r>
            <a:r>
              <a:rPr lang="ru-RU" sz="17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муниципальными расходами.</a:t>
            </a:r>
            <a:endParaRPr lang="ru-RU" sz="17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3" name="Рисунок 12" descr="header_ge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2" y="-932"/>
          <a:ext cx="9001158" cy="6771073"/>
        </p:xfrm>
        <a:graphic>
          <a:graphicData uri="http://schemas.openxmlformats.org/drawingml/2006/table">
            <a:tbl>
              <a:tblPr/>
              <a:tblGrid>
                <a:gridCol w="5299068"/>
                <a:gridCol w="1016260"/>
                <a:gridCol w="871080"/>
                <a:gridCol w="1016260"/>
                <a:gridCol w="798490"/>
              </a:tblGrid>
              <a:tr h="5824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на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оплату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труда административно управленческого и вспомогательного персонала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муниципальных 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дошкольных образовательных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организаций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7 876,3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9 515,7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9 750,8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9 750,8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824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на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оплату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труда административно управленческого и вспомогательного персонала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муниципальных 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общеобразовательных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организаций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12 970,2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13 019,0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13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227,5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13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227,5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9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304,7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4 149,2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latin typeface="Times New Roman"/>
                        </a:rPr>
                        <a:t>4 149,2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4 149,2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9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latin typeface="Times New Roman"/>
                        </a:rPr>
                        <a:t>Субвенции на организацию отдыха и оздоровление детей-сирот и детеей, оставшихся без попечения родителей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1 286,3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latin typeface="Times New Roman"/>
                        </a:rPr>
                        <a:t>1 286,3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1 286,3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824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на осуществление государственных полномочий по предоставлению бесплатного проезда детям-сиротам и детям, оставшимся без попечения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родителей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24,0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33,6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28,8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9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на проведение мероприятий по отлову и содержанию безнадзорных животных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140,9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471,3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471,3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471,3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20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на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обустройство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и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содержание скотомогильников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3 260,1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432,3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432,3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432,3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00205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Субвенция на осуществление государственных полномочий по социальной поддержке детей-сирот и детей, оставшихся без попечения родителей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13 852,3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13 482,1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latin typeface="Times New Roman"/>
                        </a:rPr>
                        <a:t>13 482,1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13 482,1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5178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 Субвенция на выплату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компенсации части родительской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платы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в ДДУ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3 520,3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3 408,8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389,0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351,0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9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бюджетам МР на предоставление жилых помещений детям-сиротам и детям, оставшимся без попечения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родителей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12 468,0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12 442,1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latin typeface="Times New Roman"/>
                        </a:rPr>
                        <a:t>12 442,1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12 442,1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96408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 на 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роведение ремонта жилых помещений, нанимателями или членами семей нанимателей по договорам социального найма либо собственниками которых являются дети-сироты и дети, оставшиеся без попечения родителей, лица из числа детей-сирот и детей, оставшихся без попечения родителей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50,0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50,0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50,0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5" y="571480"/>
          <a:ext cx="8858311" cy="5500724"/>
        </p:xfrm>
        <a:graphic>
          <a:graphicData uri="http://schemas.openxmlformats.org/drawingml/2006/table">
            <a:tbl>
              <a:tblPr/>
              <a:tblGrid>
                <a:gridCol w="5185353"/>
                <a:gridCol w="1008263"/>
                <a:gridCol w="864225"/>
                <a:gridCol w="1008263"/>
                <a:gridCol w="792207"/>
              </a:tblGrid>
              <a:tr h="35719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latin typeface="Times New Roman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вопросов местного значения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400,0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441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Субсидии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 err="1" smtClean="0">
                          <a:latin typeface="Times New Roman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расходов по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содержанию автомобильных дорог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7 793,0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12 469,0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12 671,0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12 963,0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441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latin typeface="Times New Roman"/>
                        </a:rPr>
                        <a:t>Субсидии на обеспечение мероприятий по переселению граждан из аварийного жилищного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фонда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34 821,4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441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улучшение жилищных условий граждан, проживающих в сельской местности, за счет средств бюджета Республики Башкортостан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846,1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846,1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846,1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605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лучшение жилищных условий молодых семей и молодых специалистов, проживающих в сельской местности, за счет средств бюджета Республики Башкортостан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2 561,6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2 561,6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2 561,6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441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редоставление социальных выплат молодым семьям на приобретение (строительство) жилья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695,5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695,5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695,5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441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редоставление социальных выплат молодым семьям при рождении (усыновлении) ребенка (детей)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595,2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441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мероприятий по модернизации систем коммунальной инфраструктуры за счет средств бюджета Республики Башкортостан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13 000,0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441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Иные межбюджетные трансферты на финансирование мероприятий по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благоустройству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6 200,0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6 200,0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876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Межбюджетные трансферты,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474,8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444,9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444,9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444,9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8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Дотации бюджету муниципального района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48 535,4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54 058,6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45 287,5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858,8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85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Общий</a:t>
                      </a:r>
                      <a:r>
                        <a:rPr lang="ru-RU" sz="1200" b="1" i="0" u="none" strike="noStrike" baseline="0" dirty="0" smtClean="0">
                          <a:latin typeface="Times New Roman"/>
                        </a:rPr>
                        <a:t> объем финансовой помощи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311 698,1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302 533,7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290 406,8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293 822,5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7170" name="Диаграмма 1"/>
          <p:cNvGraphicFramePr>
            <a:graphicFrameLocks/>
          </p:cNvGraphicFramePr>
          <p:nvPr/>
        </p:nvGraphicFramePr>
        <p:xfrm>
          <a:off x="428625" y="1860550"/>
          <a:ext cx="8226425" cy="3913188"/>
        </p:xfrm>
        <a:graphic>
          <a:graphicData uri="http://schemas.openxmlformats.org/presentationml/2006/ole">
            <p:oleObj spid="_x0000_s7173" name="Worksheet" r:id="rId4" imgW="8134350" imgH="3771900" progId="Excel.Sheet.8">
              <p:embed/>
            </p:oleObj>
          </a:graphicData>
        </a:graphic>
      </p:graphicFrame>
      <p:sp>
        <p:nvSpPr>
          <p:cNvPr id="7176" name="AutoShape 9"/>
          <p:cNvSpPr>
            <a:spLocks noChangeArrowheads="1"/>
          </p:cNvSpPr>
          <p:nvPr/>
        </p:nvSpPr>
        <p:spPr bwMode="auto">
          <a:xfrm rot="10800000">
            <a:off x="4429124" y="5715016"/>
            <a:ext cx="4144544" cy="770998"/>
          </a:xfrm>
          <a:prstGeom prst="wedgeRectCallout">
            <a:avLst>
              <a:gd name="adj1" fmla="val 57167"/>
              <a:gd name="adj2" fmla="val 7692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1400" dirty="0"/>
              <a:t>Структура расходов бюджета </a:t>
            </a:r>
            <a:r>
              <a:rPr lang="ru-RU" sz="1400" dirty="0" smtClean="0"/>
              <a:t>муниципального района </a:t>
            </a:r>
            <a:r>
              <a:rPr lang="ru-RU" sz="1400" dirty="0"/>
              <a:t>на </a:t>
            </a:r>
            <a:r>
              <a:rPr lang="ru-RU" sz="1400" dirty="0" smtClean="0"/>
              <a:t>2018-2019 </a:t>
            </a:r>
            <a:r>
              <a:rPr lang="ru-RU" sz="1400" dirty="0"/>
              <a:t>гг. существенно не изменяется.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9" name="Рисунок 8" descr="header_ger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44" y="1000108"/>
            <a:ext cx="88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по разделам бюджетной классификации на 2017 год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9" name="Рисунок 8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0" y="142852"/>
          <a:ext cx="889248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0" y="908720"/>
            <a:ext cx="9144000" cy="7920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расходов бюджета муниципального района по видам расходов на 2017 год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9" name="Рисунок 8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14282" y="908720"/>
            <a:ext cx="8643998" cy="10199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Средняя заработная плата отдельных категорий работников бюджетной сферы на 2017 год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2083043384"/>
              </p:ext>
            </p:extLst>
          </p:nvPr>
        </p:nvGraphicFramePr>
        <p:xfrm>
          <a:off x="-108520" y="1556792"/>
          <a:ext cx="486916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Рисунок 14" descr="HAN067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5270" y="1124744"/>
            <a:ext cx="998730" cy="11761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88024" y="1628801"/>
            <a:ext cx="33123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+mj-lt"/>
              </a:rPr>
              <a:t>Среднемесячный доход </a:t>
            </a:r>
            <a:br>
              <a:rPr lang="ru-RU" sz="1300" dirty="0" smtClean="0">
                <a:latin typeface="+mj-lt"/>
              </a:rPr>
            </a:br>
            <a:r>
              <a:rPr lang="ru-RU" sz="1300" dirty="0" smtClean="0">
                <a:latin typeface="+mj-lt"/>
              </a:rPr>
              <a:t>от трудовой деятельности </a:t>
            </a:r>
            <a:br>
              <a:rPr lang="ru-RU" sz="1300" dirty="0" smtClean="0">
                <a:latin typeface="+mj-lt"/>
              </a:rPr>
            </a:br>
            <a:r>
              <a:rPr lang="ru-RU" sz="1300" dirty="0" smtClean="0">
                <a:latin typeface="+mj-lt"/>
              </a:rPr>
              <a:t>в экономике Республики Башкортостан в 2017 году составит </a:t>
            </a:r>
            <a:r>
              <a:rPr lang="ru-RU" sz="1300" b="1" dirty="0" smtClean="0">
                <a:latin typeface="+mj-lt"/>
              </a:rPr>
              <a:t>2</a:t>
            </a:r>
            <a:r>
              <a:rPr lang="en-US" sz="1300" b="1" dirty="0" smtClean="0">
                <a:latin typeface="+mj-lt"/>
              </a:rPr>
              <a:t>9</a:t>
            </a:r>
            <a:r>
              <a:rPr lang="ru-RU" sz="1300" b="1" dirty="0" smtClean="0">
                <a:latin typeface="+mj-lt"/>
              </a:rPr>
              <a:t> </a:t>
            </a:r>
            <a:r>
              <a:rPr lang="en-US" sz="1300" b="1" dirty="0" smtClean="0">
                <a:latin typeface="+mj-lt"/>
              </a:rPr>
              <a:t>132</a:t>
            </a:r>
            <a:r>
              <a:rPr lang="ru-RU" sz="1300" b="1" dirty="0" smtClean="0">
                <a:latin typeface="+mj-lt"/>
              </a:rPr>
              <a:t>,</a:t>
            </a:r>
            <a:r>
              <a:rPr lang="en-US" sz="1300" b="1" dirty="0" smtClean="0">
                <a:latin typeface="+mj-lt"/>
              </a:rPr>
              <a:t>2</a:t>
            </a:r>
            <a:r>
              <a:rPr lang="ru-RU" sz="1300" b="1" dirty="0" smtClean="0">
                <a:latin typeface="+mj-lt"/>
              </a:rPr>
              <a:t> </a:t>
            </a:r>
            <a:r>
              <a:rPr lang="ru-RU" sz="1300" b="1" dirty="0" smtClean="0">
                <a:latin typeface="+mj-lt"/>
              </a:rPr>
              <a:t>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268760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j-lt"/>
              </a:rPr>
              <a:t>Ожидаемый уровень </a:t>
            </a:r>
            <a:r>
              <a:rPr lang="ru-RU" sz="1200" dirty="0">
                <a:latin typeface="+mj-lt"/>
              </a:rPr>
              <a:t>заработной платы </a:t>
            </a:r>
            <a:r>
              <a:rPr lang="ru-RU" sz="1200" dirty="0" smtClean="0">
                <a:latin typeface="+mj-lt"/>
              </a:rPr>
              <a:t/>
            </a:r>
            <a:br>
              <a:rPr lang="ru-RU" sz="1200" dirty="0" smtClean="0">
                <a:latin typeface="+mj-lt"/>
              </a:rPr>
            </a:br>
            <a:r>
              <a:rPr lang="ru-RU" sz="1200" dirty="0" smtClean="0">
                <a:latin typeface="+mj-lt"/>
              </a:rPr>
              <a:t>в 2017 </a:t>
            </a:r>
            <a:r>
              <a:rPr lang="ru-RU" sz="1200" dirty="0">
                <a:latin typeface="+mj-lt"/>
              </a:rPr>
              <a:t>году </a:t>
            </a:r>
            <a:r>
              <a:rPr lang="ru-RU" sz="1200" dirty="0" smtClean="0">
                <a:latin typeface="+mj-lt"/>
              </a:rPr>
              <a:t> </a:t>
            </a:r>
            <a:endParaRPr lang="ru-RU" sz="1200" dirty="0">
              <a:latin typeface="+mj-lt"/>
            </a:endParaRPr>
          </a:p>
        </p:txBody>
      </p:sp>
      <p:sp>
        <p:nvSpPr>
          <p:cNvPr id="18" name="Rectangle 4"/>
          <p:cNvSpPr txBox="1">
            <a:spLocks/>
          </p:cNvSpPr>
          <p:nvPr/>
        </p:nvSpPr>
        <p:spPr bwMode="auto">
          <a:xfrm>
            <a:off x="3923928" y="2492897"/>
            <a:ext cx="5220072" cy="57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Публичные нормативные обязательства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 2017-2019 годы</a:t>
            </a:r>
          </a:p>
        </p:txBody>
      </p:sp>
      <p:pic>
        <p:nvPicPr>
          <p:cNvPr id="20" name="Picture 4" descr="http://newsmir.info/img/f/1/8/71/70532/55a6593d0bb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500702"/>
            <a:ext cx="2000264" cy="1224136"/>
          </a:xfrm>
          <a:prstGeom prst="rect">
            <a:avLst/>
          </a:prstGeom>
          <a:noFill/>
        </p:spPr>
      </p:pic>
      <p:pic>
        <p:nvPicPr>
          <p:cNvPr id="21" name="Picture 6" descr="http://xn--342-iddf3dap.xn--p1ai/images/photos/medium/article5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5500702"/>
            <a:ext cx="2204864" cy="1224136"/>
          </a:xfrm>
          <a:prstGeom prst="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3929058" y="3429000"/>
            <a:ext cx="2016224" cy="13596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Пенсии за выслугу лет лицам, замещавшим муниципальные должности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2017 – 2019 годы  по         1 257,0 т.руб. ежегодно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214686"/>
            <a:ext cx="2846120" cy="19288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Социальная поддержка учащихся из многодетных малоимущих семей по обеспечению  школьной формой либо заменяющим ее комплектом одежды для посещения школьных занятий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– 2019 годы  по 665,4 т.руб. ежегодно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14876" y="5286388"/>
            <a:ext cx="3643338" cy="11430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/>
              <a:t>Социальные выплаты отдельным категориям граждан, установленные решениями органов местного самоуправления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2017 – 2019 годы  по  250,0 т.руб. ежегодно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9" name="Рисунок 8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99592" y="1071546"/>
            <a:ext cx="7530060" cy="629262"/>
          </a:xfrm>
          <a:prstGeom prst="rect">
            <a:avLst/>
          </a:prstGeom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в расчете на душу населения в 2017 году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3635896" y="1484784"/>
          <a:ext cx="4572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Овал 13"/>
          <p:cNvSpPr/>
          <p:nvPr/>
        </p:nvSpPr>
        <p:spPr>
          <a:xfrm>
            <a:off x="2051720" y="1772816"/>
            <a:ext cx="1224136" cy="86409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1 760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рублей в месяц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979712" y="2636912"/>
            <a:ext cx="1224136" cy="86409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5 270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рублей в месяц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979712" y="3501008"/>
            <a:ext cx="1224136" cy="8640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3 889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рублей в месяц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907704" y="4509120"/>
            <a:ext cx="1224136" cy="86409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430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рублей в месяц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835696" y="5589240"/>
            <a:ext cx="1224136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63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рубля в месяц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95536" y="1772816"/>
            <a:ext cx="1224136" cy="78296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рублей в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51520" y="2636912"/>
            <a:ext cx="1224136" cy="86409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63 237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рублей в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23528" y="3501008"/>
            <a:ext cx="1224136" cy="8640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46 668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рублей в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23528" y="4509120"/>
            <a:ext cx="1224136" cy="86409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5 150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рублей в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51520" y="5589240"/>
            <a:ext cx="1224136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756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рублей в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86"/>
          <p:cNvSpPr>
            <a:spLocks noChangeArrowheads="1"/>
          </p:cNvSpPr>
          <p:nvPr/>
        </p:nvSpPr>
        <p:spPr bwMode="auto">
          <a:xfrm>
            <a:off x="2843213" y="2565400"/>
            <a:ext cx="2303462" cy="8636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>
              <a:solidFill>
                <a:srgbClr val="EFD3B3"/>
              </a:solidFill>
              <a:latin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7805" y="1932723"/>
            <a:ext cx="320791" cy="335166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29283" y="3661971"/>
            <a:ext cx="370751" cy="372405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11483" y="5143512"/>
            <a:ext cx="388551" cy="341604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24673" y="4165359"/>
            <a:ext cx="2001435" cy="807079"/>
          </a:xfrm>
          <a:prstGeom prst="roundRect">
            <a:avLst/>
          </a:prstGeom>
          <a:solidFill>
            <a:srgbClr val="83D37F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" name="TextBox 91"/>
          <p:cNvSpPr txBox="1"/>
          <p:nvPr/>
        </p:nvSpPr>
        <p:spPr>
          <a:xfrm>
            <a:off x="332022" y="4097156"/>
            <a:ext cx="173964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Национальная экономика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358486" y="4165124"/>
            <a:ext cx="1925481" cy="777316"/>
          </a:xfrm>
          <a:prstGeom prst="roundRect">
            <a:avLst/>
          </a:prstGeom>
          <a:solidFill>
            <a:srgbClr val="83D37F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2416139" y="4181010"/>
            <a:ext cx="1548634" cy="369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ЖКХ</a:t>
            </a:r>
          </a:p>
        </p:txBody>
      </p:sp>
      <p:sp>
        <p:nvSpPr>
          <p:cNvPr id="54292" name="Rectangle 85"/>
          <p:cNvSpPr>
            <a:spLocks/>
          </p:cNvSpPr>
          <p:nvPr/>
        </p:nvSpPr>
        <p:spPr bwMode="auto">
          <a:xfrm>
            <a:off x="0" y="981075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социально-экономическую направленность, приоритетными направлениями расходов являются:</a:t>
            </a:r>
          </a:p>
        </p:txBody>
      </p:sp>
      <p:sp>
        <p:nvSpPr>
          <p:cNvPr id="54295" name="Text Box 60"/>
          <p:cNvSpPr txBox="1">
            <a:spLocks noChangeArrowheads="1"/>
          </p:cNvSpPr>
          <p:nvPr/>
        </p:nvSpPr>
        <p:spPr bwMode="auto">
          <a:xfrm>
            <a:off x="357188" y="4572000"/>
            <a:ext cx="16875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53 176,2 тыс.руб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4296" name="Text Box 61"/>
          <p:cNvSpPr txBox="1">
            <a:spLocks noChangeArrowheads="1"/>
          </p:cNvSpPr>
          <p:nvPr/>
        </p:nvSpPr>
        <p:spPr bwMode="auto">
          <a:xfrm>
            <a:off x="2428860" y="4508500"/>
            <a:ext cx="1714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21 721,3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54297" name="Text Box 63"/>
          <p:cNvSpPr txBox="1">
            <a:spLocks noChangeArrowheads="1"/>
          </p:cNvSpPr>
          <p:nvPr/>
        </p:nvSpPr>
        <p:spPr bwMode="auto">
          <a:xfrm>
            <a:off x="3059113" y="2997200"/>
            <a:ext cx="16875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41 062,4 тыс.руб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54298" name="WordArt 83"/>
          <p:cNvSpPr>
            <a:spLocks noChangeArrowheads="1" noChangeShapeType="1" noTextEdit="1"/>
          </p:cNvSpPr>
          <p:nvPr/>
        </p:nvSpPr>
        <p:spPr bwMode="auto">
          <a:xfrm>
            <a:off x="3203575" y="2565400"/>
            <a:ext cx="15113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Социальная</a:t>
            </a:r>
          </a:p>
          <a:p>
            <a:pPr algn="ctr"/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политика</a:t>
            </a:r>
          </a:p>
        </p:txBody>
      </p:sp>
      <p:sp>
        <p:nvSpPr>
          <p:cNvPr id="54299" name="AutoShape 84"/>
          <p:cNvSpPr>
            <a:spLocks noChangeArrowheads="1"/>
          </p:cNvSpPr>
          <p:nvPr/>
        </p:nvSpPr>
        <p:spPr bwMode="auto">
          <a:xfrm>
            <a:off x="395288" y="5734050"/>
            <a:ext cx="2592387" cy="57527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>
              <a:solidFill>
                <a:srgbClr val="EFD3B3"/>
              </a:solidFill>
              <a:latin typeface="Times New Roman" pitchFamily="18" charset="0"/>
            </a:endParaRPr>
          </a:p>
        </p:txBody>
      </p:sp>
      <p:sp>
        <p:nvSpPr>
          <p:cNvPr id="54300" name="AutoShape 85"/>
          <p:cNvSpPr>
            <a:spLocks noChangeArrowheads="1"/>
          </p:cNvSpPr>
          <p:nvPr/>
        </p:nvSpPr>
        <p:spPr bwMode="auto">
          <a:xfrm>
            <a:off x="323850" y="2565400"/>
            <a:ext cx="2303463" cy="8636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/>
          </a:p>
        </p:txBody>
      </p:sp>
      <p:sp>
        <p:nvSpPr>
          <p:cNvPr id="54301" name="WordArt 88"/>
          <p:cNvSpPr>
            <a:spLocks noChangeArrowheads="1" noChangeShapeType="1" noTextEdit="1"/>
          </p:cNvSpPr>
          <p:nvPr/>
        </p:nvSpPr>
        <p:spPr bwMode="auto">
          <a:xfrm>
            <a:off x="684213" y="2565400"/>
            <a:ext cx="16557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Образование</a:t>
            </a:r>
          </a:p>
        </p:txBody>
      </p:sp>
      <p:sp>
        <p:nvSpPr>
          <p:cNvPr id="54302" name="Text Box 62"/>
          <p:cNvSpPr txBox="1">
            <a:spLocks noChangeArrowheads="1"/>
          </p:cNvSpPr>
          <p:nvPr/>
        </p:nvSpPr>
        <p:spPr bwMode="auto">
          <a:xfrm>
            <a:off x="611188" y="2997200"/>
            <a:ext cx="17868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237 842,4 тыс.руб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54303" name="Text Box 90"/>
          <p:cNvSpPr txBox="1">
            <a:spLocks noChangeArrowheads="1"/>
          </p:cNvSpPr>
          <p:nvPr/>
        </p:nvSpPr>
        <p:spPr bwMode="auto">
          <a:xfrm>
            <a:off x="827088" y="5876925"/>
            <a:ext cx="16875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79 433,9 тыс.руб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4304" name="Picture 92" descr="082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45781" y="1643050"/>
            <a:ext cx="2608579" cy="163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305" name="Picture 94" descr="c6114804cb306630e1aa08fe8554adb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284538"/>
            <a:ext cx="2857500" cy="185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306" name="Picture 96" descr="player7867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941168"/>
            <a:ext cx="2571768" cy="184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307" name="WordArt 97"/>
          <p:cNvSpPr>
            <a:spLocks noChangeArrowheads="1" noChangeShapeType="1" noTextEdit="1"/>
          </p:cNvSpPr>
          <p:nvPr/>
        </p:nvSpPr>
        <p:spPr bwMode="auto">
          <a:xfrm>
            <a:off x="571487" y="1916113"/>
            <a:ext cx="214312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kern="10" spc="1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Социальная сфера </a:t>
            </a:r>
            <a:r>
              <a:rPr lang="ru-RU" sz="2000" b="1" kern="10" spc="1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2016 </a:t>
            </a:r>
            <a:r>
              <a:rPr lang="ru-RU" sz="2000" b="1" kern="10" spc="1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год</a:t>
            </a:r>
          </a:p>
        </p:txBody>
      </p:sp>
      <p:sp>
        <p:nvSpPr>
          <p:cNvPr id="54308" name="WordArt 98"/>
          <p:cNvSpPr>
            <a:spLocks noChangeArrowheads="1" noChangeShapeType="1" noTextEdit="1"/>
          </p:cNvSpPr>
          <p:nvPr/>
        </p:nvSpPr>
        <p:spPr bwMode="auto">
          <a:xfrm>
            <a:off x="617533" y="3644900"/>
            <a:ext cx="3240087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kern="10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Дорожное хозяйство, транспорт, ЖКХ</a:t>
            </a:r>
          </a:p>
        </p:txBody>
      </p:sp>
      <p:sp>
        <p:nvSpPr>
          <p:cNvPr id="54309" name="WordArt 99"/>
          <p:cNvSpPr>
            <a:spLocks noChangeArrowheads="1" noChangeShapeType="1" noTextEdit="1"/>
          </p:cNvSpPr>
          <p:nvPr/>
        </p:nvSpPr>
        <p:spPr bwMode="auto">
          <a:xfrm>
            <a:off x="642925" y="5157788"/>
            <a:ext cx="214312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kern="10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Прочие расходы</a:t>
            </a: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31" name="Рисунок 30" descr="header_ger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288" y="1125538"/>
            <a:ext cx="8280400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Доля расходов на социально-культурную сферу в общих 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расходах</a:t>
            </a:r>
            <a:endParaRPr lang="ru-RU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653706" y="5177334"/>
          <a:ext cx="1548035" cy="136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1707506" y="5104309"/>
          <a:ext cx="1584176" cy="136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5512729" y="5177334"/>
          <a:ext cx="1672954" cy="136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5303" name="TextBox 8"/>
          <p:cNvSpPr txBox="1">
            <a:spLocks noChangeArrowheads="1"/>
          </p:cNvSpPr>
          <p:nvPr/>
        </p:nvSpPr>
        <p:spPr bwMode="auto">
          <a:xfrm>
            <a:off x="1928794" y="6489700"/>
            <a:ext cx="1657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2017 </a:t>
            </a:r>
            <a:r>
              <a:rPr lang="ru-RU" dirty="0">
                <a:latin typeface="Calibri" pitchFamily="34" charset="0"/>
              </a:rPr>
              <a:t>год</a:t>
            </a:r>
          </a:p>
        </p:txBody>
      </p:sp>
      <p:sp>
        <p:nvSpPr>
          <p:cNvPr id="55304" name="TextBox 21"/>
          <p:cNvSpPr txBox="1">
            <a:spLocks noChangeArrowheads="1"/>
          </p:cNvSpPr>
          <p:nvPr/>
        </p:nvSpPr>
        <p:spPr bwMode="auto">
          <a:xfrm>
            <a:off x="3851275" y="64912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2018 </a:t>
            </a:r>
            <a:r>
              <a:rPr lang="ru-RU" dirty="0">
                <a:latin typeface="Calibri" pitchFamily="34" charset="0"/>
              </a:rPr>
              <a:t>год</a:t>
            </a:r>
          </a:p>
        </p:txBody>
      </p:sp>
      <p:sp>
        <p:nvSpPr>
          <p:cNvPr id="55305" name="TextBox 22"/>
          <p:cNvSpPr txBox="1">
            <a:spLocks noChangeArrowheads="1"/>
          </p:cNvSpPr>
          <p:nvPr/>
        </p:nvSpPr>
        <p:spPr bwMode="auto">
          <a:xfrm>
            <a:off x="5867400" y="6491288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2019</a:t>
            </a:r>
            <a:r>
              <a:rPr lang="ru-RU" dirty="0" smtClean="0"/>
              <a:t> </a:t>
            </a:r>
            <a:r>
              <a:rPr lang="ru-RU" dirty="0">
                <a:latin typeface="Calibri" pitchFamily="34" charset="0"/>
              </a:rPr>
              <a:t>год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4071934" y="5643578"/>
            <a:ext cx="936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1979613" y="5516563"/>
            <a:ext cx="936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21" name="Рисунок 20" descr="header_gerb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pic>
        <p:nvPicPr>
          <p:cNvPr id="17" name="Рисунок 16" descr="l33_2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928926" y="2857496"/>
            <a:ext cx="3236976" cy="215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l33_3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907056" y="2088000"/>
            <a:ext cx="3236976" cy="215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l33_1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0" y="2071678"/>
            <a:ext cx="3236976" cy="215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extBox 10"/>
          <p:cNvSpPr txBox="1">
            <a:spLocks noChangeArrowheads="1"/>
          </p:cNvSpPr>
          <p:nvPr/>
        </p:nvSpPr>
        <p:spPr bwMode="auto">
          <a:xfrm>
            <a:off x="1571338" y="3357562"/>
            <a:ext cx="2071968" cy="3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357290" y="967071"/>
            <a:ext cx="7177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Расходы бюджета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района на образование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48" name="Рисунок 47" descr="00004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989598"/>
            <a:ext cx="2071703" cy="1307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Rectangle 4"/>
          <p:cNvSpPr txBox="1">
            <a:spLocks/>
          </p:cNvSpPr>
          <p:nvPr/>
        </p:nvSpPr>
        <p:spPr bwMode="auto">
          <a:xfrm>
            <a:off x="571472" y="714356"/>
            <a:ext cx="8001056" cy="50006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428860" y="1714488"/>
            <a:ext cx="2286016" cy="12858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Дошкольное </a:t>
            </a:r>
            <a:r>
              <a:rPr lang="ru-RU" sz="900" b="1" dirty="0" smtClean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(3 детских дошкольных учреждения и 29 групп ДО при школах)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  2017 – 49 328,4 тыс.руб.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 2018 – 57 071,1 тыс. руб.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  2019 – 57 071,1 тыс. руб.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786314" y="1700808"/>
            <a:ext cx="2143140" cy="12995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Общее образование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(6 школ)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2017 – 162 329,6 тыс.руб.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2018 – 199  280,8 тыс. руб.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2019 – 199 276,0 тыс. руб.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1857356" y="3071810"/>
            <a:ext cx="2357454" cy="1500198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Дополнительное образование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(3 учреждений</a:t>
            </a:r>
            <a:r>
              <a:rPr lang="ru-RU" sz="9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2017 – 12 741,1  тыс.руб.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2018 – 19 551,9 тыс. руб.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2019 – 19 551,9 тыс. руб.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2643174" y="4572008"/>
            <a:ext cx="2143140" cy="142876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Молодежная политика и оздоровление детей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(1 учреждение)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2017 – 7 957,0 тыс.руб.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2018 – 7 957,0 тыс. руб.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 2019 –  7 957,0 тыс. руб.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857752" y="4429132"/>
            <a:ext cx="2143140" cy="15001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Другие  вопросы в области образования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</a:rPr>
              <a:t>(1 учреждение)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2017 – 5 486,3 тыс.руб.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2018 – 5 486,3 тыс. руб.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2019 – 5 486,3 тыс. руб.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06" y="1500173"/>
            <a:ext cx="2324232" cy="15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5" descr="C:\Users\fi-021\Desktop\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899" y="4429132"/>
            <a:ext cx="2603547" cy="1643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fi-021\Desktop\1437_9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572008"/>
            <a:ext cx="2109092" cy="1428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18" name="Рисунок 17" descr="header_ger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pic>
        <p:nvPicPr>
          <p:cNvPr id="149508" name="Picture 4" descr="https://im3-tub-ru.yandex.net/i?id=53079d9d7c8e428b82f33982b5499334&amp;n=33&amp;h=190&amp;w=25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1785926"/>
            <a:ext cx="2143108" cy="15954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844824"/>
            <a:ext cx="67151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На сегодняшний день в районе функционирует 6 общеобразовательных учреждений, удовлетворяющее запросы граждан на образование, в которых обучается  2 567 учащихся  .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Система дошкольного образования района представлена тремя детскими садами с 24 группами и 29 группами дошкольного образования при 6 школах,  с численностью детей 1057.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В 3 учреждениях дополнительного образования занимаются  2 474 детей.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Около 2,5 тыс. детей планируется охватить оздоровительными мероприятиями. </a:t>
            </a:r>
          </a:p>
          <a:p>
            <a:pPr algn="just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9" name="Рисунок 8" descr="header_ge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pic>
        <p:nvPicPr>
          <p:cNvPr id="7" name="Рисунок 6" descr="l35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928802"/>
            <a:ext cx="1798320" cy="179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l35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9718" y="4643446"/>
            <a:ext cx="27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l35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572008"/>
            <a:ext cx="2877312" cy="179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l35_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66324" y="4631076"/>
            <a:ext cx="2877312" cy="179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 </a:t>
            </a: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2000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r" eaLnBrk="1" hangingPunct="1">
              <a:buFontTx/>
              <a:buNone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6" name="Скругленный прямоугольник 18"/>
          <p:cNvSpPr>
            <a:spLocks noChangeArrowheads="1"/>
          </p:cNvSpPr>
          <p:nvPr/>
        </p:nvSpPr>
        <p:spPr bwMode="auto">
          <a:xfrm>
            <a:off x="611560" y="1700808"/>
            <a:ext cx="7993062" cy="1727969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7" name="Скругленный прямоугольник 18"/>
          <p:cNvSpPr>
            <a:spLocks noChangeArrowheads="1"/>
          </p:cNvSpPr>
          <p:nvPr/>
        </p:nvSpPr>
        <p:spPr bwMode="auto">
          <a:xfrm>
            <a:off x="683568" y="5805264"/>
            <a:ext cx="7920037" cy="792163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755576" y="1124744"/>
            <a:ext cx="765651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9" name="Shape"/>
          <p:cNvSpPr>
            <a:spLocks noChangeArrowheads="1"/>
          </p:cNvSpPr>
          <p:nvPr/>
        </p:nvSpPr>
        <p:spPr bwMode="auto">
          <a:xfrm>
            <a:off x="755576" y="1700808"/>
            <a:ext cx="7666037" cy="16558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25" algn="ctr">
              <a:lnSpc>
                <a:spcPts val="2163"/>
              </a:lnSpc>
              <a:spcBef>
                <a:spcPts val="2100"/>
              </a:spcBef>
              <a:spcAft>
                <a:spcPts val="213"/>
              </a:spcAft>
            </a:pPr>
            <a:r>
              <a:rPr lang="ru-RU" sz="1700" b="1" dirty="0" smtClean="0">
                <a:solidFill>
                  <a:srgbClr val="FFFF00"/>
                </a:solidFill>
              </a:rPr>
              <a:t>«Бюджет для граждан» </a:t>
            </a:r>
            <a:r>
              <a:rPr lang="ru-RU" sz="1700" dirty="0" smtClean="0">
                <a:solidFill>
                  <a:srgbClr val="FFFF00"/>
                </a:solidFill>
              </a:rPr>
              <a:t>– аналитический документ, разрабатываемый в целях предоставления гражданам актуальной информации о проекте  бюджета района в формате, доступном для широкого круга пользователей. В представленной информации отражены положения проекта  бюджета муниципального района на предстоящие три года: 2017 год и 2018-2019 годы. </a:t>
            </a:r>
            <a:endParaRPr lang="ru-RU" sz="1700" dirty="0">
              <a:solidFill>
                <a:srgbClr val="FFFF00"/>
              </a:solidFill>
            </a:endParaRPr>
          </a:p>
        </p:txBody>
      </p:sp>
      <p:sp>
        <p:nvSpPr>
          <p:cNvPr id="10" name="Shape"/>
          <p:cNvSpPr>
            <a:spLocks noChangeArrowheads="1"/>
          </p:cNvSpPr>
          <p:nvPr/>
        </p:nvSpPr>
        <p:spPr bwMode="auto">
          <a:xfrm>
            <a:off x="835025" y="5897585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r>
              <a:rPr lang="ru-RU" dirty="0">
                <a:solidFill>
                  <a:srgbClr val="FFFF00"/>
                </a:solidFill>
              </a:rPr>
              <a:t>«Бюджет для граждан» нацелен на получение обратной связи от граждан по интересующим их вопросам.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05080" cy="365125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3" name="Рисунок 12" descr="header_ge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pic>
        <p:nvPicPr>
          <p:cNvPr id="14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41044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5" y="319731"/>
          <a:ext cx="8858313" cy="5969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71"/>
                <a:gridCol w="2952771"/>
                <a:gridCol w="2952771"/>
              </a:tblGrid>
              <a:tr h="9551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Расходы бюджета района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на культуру</a:t>
                      </a:r>
                    </a:p>
                  </a:txBody>
                  <a:tcPr marL="186257" marR="18625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1121">
                <a:tc gridSpan="3"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Учреждения культуры района оказывают населению услуги по организации библиотечного</a:t>
                      </a:r>
                      <a:r>
                        <a:rPr lang="ru-RU" sz="16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</a:t>
                      </a:r>
                      <a:endParaRPr lang="ru-RU" sz="16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403">
                <a:tc gridSpan="3"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Все вышеуказанные</a:t>
                      </a:r>
                      <a:r>
                        <a:rPr lang="ru-RU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услуги предоставляет МБУ </a:t>
                      </a:r>
                      <a:r>
                        <a:rPr lang="ru-RU" sz="20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Нуримановская</a:t>
                      </a:r>
                      <a:r>
                        <a:rPr lang="ru-RU" sz="20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библиотечно-клубная система, в составе которого 46 филиалов в разных населенных пунктах района.</a:t>
                      </a:r>
                      <a:endParaRPr lang="ru-RU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78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2017 год </a:t>
                      </a:r>
                      <a:r>
                        <a:rPr lang="ru-RU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(тыс.рублей)</a:t>
                      </a:r>
                      <a:endParaRPr lang="ru-RU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2018 год </a:t>
                      </a:r>
                      <a:r>
                        <a:rPr lang="ru-RU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(тыс.рублей)</a:t>
                      </a:r>
                      <a:endParaRPr lang="ru-RU" sz="12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2019 год </a:t>
                      </a:r>
                      <a:r>
                        <a:rPr lang="ru-RU" sz="12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(тыс.рублей)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ru-RU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02597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15 498,2</a:t>
                      </a:r>
                      <a:endParaRPr lang="ru-RU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23 747,7</a:t>
                      </a:r>
                      <a:endParaRPr lang="ru-RU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23 747,7</a:t>
                      </a:r>
                      <a:endParaRPr lang="ru-RU"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10" name="Рисунок 9" descr="l36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273754"/>
            <a:ext cx="2877312" cy="179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6434" name="Picture 2" descr="https://im3-tub-ru.yandex.net/i?id=badfae34ac7b18e9cf20584fe45b0cfe&amp;n=33&amp;h=190&amp;w=2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286124"/>
            <a:ext cx="2786082" cy="1809751"/>
          </a:xfrm>
          <a:prstGeom prst="rect">
            <a:avLst/>
          </a:prstGeom>
          <a:noFill/>
        </p:spPr>
      </p:pic>
      <p:pic>
        <p:nvPicPr>
          <p:cNvPr id="12" name="Picture 4" descr="https://im1-tub-ru.yandex.net/i?id=ecbb6b094fa61d9c06ba6eb9c179c8ef&amp;n=33&amp;h=190&amp;w=3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286124"/>
            <a:ext cx="2857520" cy="18097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8"/>
          <p:cNvSpPr>
            <a:spLocks noChangeArrowheads="1"/>
          </p:cNvSpPr>
          <p:nvPr/>
        </p:nvSpPr>
        <p:spPr bwMode="auto">
          <a:xfrm>
            <a:off x="8294688" y="1000125"/>
            <a:ext cx="474662" cy="4794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object 10"/>
          <p:cNvSpPr>
            <a:spLocks noChangeArrowheads="1"/>
          </p:cNvSpPr>
          <p:nvPr/>
        </p:nvSpPr>
        <p:spPr bwMode="auto">
          <a:xfrm>
            <a:off x="6586538" y="1350963"/>
            <a:ext cx="474662" cy="4794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object 42"/>
          <p:cNvSpPr>
            <a:spLocks noChangeArrowheads="1"/>
          </p:cNvSpPr>
          <p:nvPr/>
        </p:nvSpPr>
        <p:spPr bwMode="auto">
          <a:xfrm>
            <a:off x="8423275" y="268288"/>
            <a:ext cx="196850" cy="1984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bject 4"/>
          <p:cNvSpPr txBox="1"/>
          <p:nvPr/>
        </p:nvSpPr>
        <p:spPr>
          <a:xfrm rot="567049">
            <a:off x="2339975" y="32845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8" name="object 4"/>
          <p:cNvSpPr txBox="1"/>
          <p:nvPr/>
        </p:nvSpPr>
        <p:spPr>
          <a:xfrm rot="21154204">
            <a:off x="4362450" y="3254375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9" name="object 4"/>
          <p:cNvSpPr txBox="1"/>
          <p:nvPr/>
        </p:nvSpPr>
        <p:spPr>
          <a:xfrm rot="21200360">
            <a:off x="6438900" y="3106738"/>
            <a:ext cx="647700" cy="1333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>
              <a:latin typeface="Calibri" pitchFamily="34" charset="0"/>
            </a:endParaRPr>
          </a:p>
        </p:txBody>
      </p:sp>
      <p:sp>
        <p:nvSpPr>
          <p:cNvPr id="12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7264400" y="6492875"/>
            <a:ext cx="1828800" cy="365125"/>
          </a:xfrm>
        </p:spPr>
        <p:txBody>
          <a:bodyPr/>
          <a:lstStyle/>
          <a:p>
            <a:pPr>
              <a:defRPr/>
            </a:pPr>
            <a:fld id="{4C4664D9-126D-49D6-839C-67CE909951AF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98072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на социальную политику отражены в основных мероприятиях муниципальных программ </a:t>
            </a:r>
          </a:p>
          <a:p>
            <a:pPr algn="ctr">
              <a:lnSpc>
                <a:spcPts val="2400"/>
              </a:lnSpc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400"/>
              </a:lnSpc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142852"/>
            <a:ext cx="8643966" cy="57150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0119152"/>
              </p:ext>
            </p:extLst>
          </p:nvPr>
        </p:nvGraphicFramePr>
        <p:xfrm>
          <a:off x="428596" y="2071678"/>
          <a:ext cx="7929619" cy="4560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3409"/>
                <a:gridCol w="736910"/>
                <a:gridCol w="869102"/>
                <a:gridCol w="714380"/>
                <a:gridCol w="785818"/>
              </a:tblGrid>
              <a:tr h="4465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мероприятия МП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CBFF"/>
                    </a:solidFill>
                  </a:tcPr>
                </a:tc>
              </a:tr>
              <a:tr h="2679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мероприятий для ветеранов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679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подписки на районную газету для участников ВОВ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44655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Меры обеспечения социальной защиты детей-сирот и детей, оставшихся без попечения родителей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13 011,4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12 492,1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12 492,1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12 492,1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44655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детей из семей, находящихся в трудной жизненной ситуации, а также из многодетных малоимущих семей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9 470,8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8 386,4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8 366,6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8 328,6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446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семей, взявшие ребенка на воспитание, под опеку и попечительство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14 967,5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14 143,7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14 143,7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14 143,7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44655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единовременной материальной помощи гражданам, находящимся в трудной жизненной ситуации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841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культурно-спортивно-массовых мероприятий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267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 муниципальных служащих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1 074,8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1 257,0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1 257,0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1 257,0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267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и приобретение жилья в сельской местности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3 757,7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3 757,7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3 757,7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446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Жилье молодым семьям в муниципальном районе 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12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1 370,7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446555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расходы на социальную политику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39 204,5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41 062,4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41 042,6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41 599,8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 descr="header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1340768"/>
          <a:ext cx="7929618" cy="2667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9618"/>
              </a:tblGrid>
              <a:tr h="864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ФИЗИЧЕСКАЯ КУЛЬТУРА И СПОРТ</a:t>
                      </a:r>
                    </a:p>
                  </a:txBody>
                  <a:tcPr marL="186257" marR="18625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4977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Мероприятия по физической культуре и спорту запланированы в</a:t>
                      </a:r>
                      <a:r>
                        <a:rPr lang="ru-RU" sz="16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рамках муниципальной программы «Развитие молодежной политики, физической культуры  и спорта в муниципальном районе </a:t>
                      </a:r>
                      <a:r>
                        <a:rPr lang="ru-RU" sz="1600" b="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Нуримановский</a:t>
                      </a:r>
                      <a:r>
                        <a:rPr lang="ru-RU" sz="16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район Республики Башкортостан» подпрограммы «Развитие физической культуры и спорта» на</a:t>
                      </a:r>
                      <a:endParaRPr lang="ru-RU" sz="16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73606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2016 – 2019 годы в объеме  700,0 тыс.рублей ежегодно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pic>
        <p:nvPicPr>
          <p:cNvPr id="11" name="Рисунок 10" descr="header_ge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pic>
        <p:nvPicPr>
          <p:cNvPr id="6" name="Рисунок 5" descr="l38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140000"/>
            <a:ext cx="3602736" cy="251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l38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140000"/>
            <a:ext cx="3602736" cy="251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09730"/>
            <a:ext cx="9144000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экономика» на 2017 год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928670"/>
          <a:ext cx="91440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09730"/>
            <a:ext cx="9144000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«Жилищно-коммунальное хозяйство» на 2017 год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000108"/>
          <a:ext cx="914400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196752"/>
            <a:ext cx="9144000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муниципального района на дорожное хозяйство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счет дорожного фонда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1857365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19 303,0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739,0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311,0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2019 год – 22 993,0 тыс.руб.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pic>
        <p:nvPicPr>
          <p:cNvPr id="12" name="Picture 39" descr="\\Srv19-1\common\Мартиросова\ajnj\06\o_ремонт дорог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000636"/>
            <a:ext cx="2857520" cy="153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283" y="3214685"/>
          <a:ext cx="3500461" cy="1637313"/>
        </p:xfrm>
        <a:graphic>
          <a:graphicData uri="http://schemas.openxmlformats.org/drawingml/2006/table">
            <a:tbl>
              <a:tblPr/>
              <a:tblGrid>
                <a:gridCol w="3500461"/>
              </a:tblGrid>
              <a:tr h="3400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Источники формирования дорожного фонда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8900000" scaled="1"/>
                    </a:gradFill>
                  </a:tcPr>
                </a:tc>
              </a:tr>
              <a:tr h="3877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Акцизы на отдельные виды топлива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8900000" scaled="1"/>
                    </a:gradFill>
                  </a:tcPr>
                </a:tc>
              </a:tr>
              <a:tr h="6416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Субсидии на содержание, ремонт, капитальный ремонт, строительство и реконструкцию автомобильных дорог 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14" name="AutoShape 78"/>
          <p:cNvSpPr>
            <a:spLocks noChangeArrowheads="1"/>
          </p:cNvSpPr>
          <p:nvPr/>
        </p:nvSpPr>
        <p:spPr bwMode="auto">
          <a:xfrm>
            <a:off x="3857620" y="3786190"/>
            <a:ext cx="576262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500562" y="3214686"/>
          <a:ext cx="4429156" cy="2246804"/>
        </p:xfrm>
        <a:graphic>
          <a:graphicData uri="http://schemas.openxmlformats.org/drawingml/2006/table">
            <a:tbl>
              <a:tblPr/>
              <a:tblGrid>
                <a:gridCol w="4429156"/>
              </a:tblGrid>
              <a:tr h="3498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Направления расходования дорожного фонда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6004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Содержание и текущий ремонт автомобильных дорог общего пользования местного значения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4225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Капитальный ремонт и ремонт автомобильных дорог общего пользования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778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Капитальный ремонт и ремонт дворовых территорий многоквартирных домов, проездов к дворовым территориям многоквартирных домов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pic>
        <p:nvPicPr>
          <p:cNvPr id="16" name="Рисунок 15" descr="header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214422"/>
          <a:ext cx="8882082" cy="515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/>
                <a:gridCol w="1317620"/>
                <a:gridCol w="1480347"/>
                <a:gridCol w="1480347"/>
                <a:gridCol w="1480347"/>
                <a:gridCol w="1480347"/>
              </a:tblGrid>
              <a:tr h="288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перечисления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31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благоустройство населенных пунктов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2 824,1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1 423,9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Баш-Шидинский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1 404,3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Красногорский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2 108,7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956,3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285,6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801,5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795,8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Никольский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1 735,0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3 205,5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1 682,4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1 887,2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1 162,3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Павловский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3 209,1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931,2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Первомайский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1 847,7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1 282,4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1 445,8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65,3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1 968,4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1 197,9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65,3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2 108,1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1 197,2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27 229,5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14 630,8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1 398,7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209730"/>
            <a:ext cx="9144000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Распределение межбюджетных трансфертов бюджетам сельских поселений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6" y="1071546"/>
          <a:ext cx="8215368" cy="54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842"/>
                <a:gridCol w="2053842"/>
                <a:gridCol w="2053842"/>
                <a:gridCol w="2053842"/>
              </a:tblGrid>
              <a:tr h="135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Байгильдинский</a:t>
                      </a:r>
                      <a:endPara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2017г.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– 1 423,9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2018г. - 1 451,6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2019г. – 1 476,6 т.р.</a:t>
                      </a: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Баш-Шидинский</a:t>
                      </a:r>
                      <a:endPara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2017г.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– 715,3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2018г. – 664,3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2019г. – 649,7 т.р.</a:t>
                      </a: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Красногорский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2017г.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– 464,1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2018г. – 333,4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2019г. – 200,4 т.р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Красноключевский</a:t>
                      </a:r>
                      <a:endParaRPr lang="ru-RU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2017г.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– 1 801,5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2018г. – 1 798,0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2019г. – 1 780,3 т.р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135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Староисаевский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2017г.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– 1 197,2 т.р.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2018г. - 1 178,4 т.р.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2019г. – 1 159,9 т.р.</a:t>
                      </a: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Дотации бюджетам сельских поселений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rgbClr val="FFFF00"/>
                          </a:solidFill>
                        </a:rPr>
                        <a:t>2017 год – 14 630,8 тыс.рублей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rgbClr val="FFFF00"/>
                          </a:solidFill>
                        </a:rPr>
                        <a:t>2018 год – 13 254,4 тыс.рублей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rgbClr val="FFFF00"/>
                          </a:solidFill>
                        </a:rPr>
                        <a:t>2019 год – 13 032,0 тыс. рублей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Никольский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2017г.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– 892,1т.р.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2018г. – 887,7т.р.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2019г. – 876,5т.р.</a:t>
                      </a: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135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Старобедеевский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2017г.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– 1 197,9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2018г. – 1 142,9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2019г. – 1 133,9 т.р</a:t>
                      </a:r>
                      <a:r>
                        <a:rPr lang="ru-RU" sz="16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ru-RU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Новокулевский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2017г.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– 1 682,4т.р.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2018г. - 1 731,1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2019г. – 1 740,1 т.р.</a:t>
                      </a: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135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Сарвинский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2017г.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– 880,5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2018г. – 873,6 т.р.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2019г. – 865,6 т.р.</a:t>
                      </a: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Первомайский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2017г.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– 1 282,4 т.р.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2018г. - 1 269,6 т.р.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2019г. – 1 256,4 т.р.</a:t>
                      </a: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Павловский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2017г.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– 1 931,2 т.р.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2018г. – 763,1 т.р.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2019г. – 746,6 т.р.</a:t>
                      </a: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Новосубаевский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2017г.</a:t>
                      </a: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– 1 162,3 т.р.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2018г. - 1 160,7 т.р.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2019г. – 1 146,0 т.р.</a:t>
                      </a: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>
            <a:off x="0" y="209730"/>
            <a:ext cx="9144000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Распределение дотаций бюджетам сельских поселений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  <p:pic>
        <p:nvPicPr>
          <p:cNvPr id="30" name="Рисунок 29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graphicFrame>
        <p:nvGraphicFramePr>
          <p:cNvPr id="32" name="Диаграмма 31"/>
          <p:cNvGraphicFramePr/>
          <p:nvPr/>
        </p:nvGraphicFramePr>
        <p:xfrm>
          <a:off x="428596" y="1142984"/>
          <a:ext cx="8322527" cy="554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Заголовок 1"/>
          <p:cNvSpPr txBox="1">
            <a:spLocks/>
          </p:cNvSpPr>
          <p:nvPr/>
        </p:nvSpPr>
        <p:spPr>
          <a:xfrm>
            <a:off x="0" y="836712"/>
            <a:ext cx="9144000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Дотационность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юджетов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поселений, в %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179512" y="1916832"/>
            <a:ext cx="8640960" cy="1944216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356992"/>
            <a:ext cx="11847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2017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51520" y="1916832"/>
            <a:ext cx="8568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</a:rPr>
              <a:t>Объем </a:t>
            </a:r>
          </a:p>
          <a:p>
            <a:pPr algn="ctr"/>
            <a:r>
              <a:rPr lang="ru-RU" dirty="0">
                <a:latin typeface="Times New Roman" pitchFamily="18" charset="0"/>
              </a:rPr>
              <a:t>расходов на обслуживание муниципального долга:</a:t>
            </a:r>
          </a:p>
        </p:txBody>
      </p:sp>
      <p:sp>
        <p:nvSpPr>
          <p:cNvPr id="5" name="Овал 4"/>
          <p:cNvSpPr/>
          <p:nvPr/>
        </p:nvSpPr>
        <p:spPr>
          <a:xfrm>
            <a:off x="971600" y="2492896"/>
            <a:ext cx="1049571" cy="8240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284984"/>
            <a:ext cx="11847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2018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3284984"/>
            <a:ext cx="11847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2019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18" name="Овал 17"/>
          <p:cNvSpPr/>
          <p:nvPr/>
        </p:nvSpPr>
        <p:spPr>
          <a:xfrm>
            <a:off x="3851920" y="2492896"/>
            <a:ext cx="1049571" cy="8240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876256" y="2420888"/>
            <a:ext cx="1049570" cy="8225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Rectangle 114"/>
          <p:cNvSpPr>
            <a:spLocks noChangeArrowheads="1"/>
          </p:cNvSpPr>
          <p:nvPr/>
        </p:nvSpPr>
        <p:spPr bwMode="auto">
          <a:xfrm>
            <a:off x="971600" y="2780928"/>
            <a:ext cx="107455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   </a:t>
            </a:r>
            <a:r>
              <a:rPr lang="ru-RU" sz="1400" b="1" dirty="0" smtClean="0">
                <a:solidFill>
                  <a:srgbClr val="FFFF00"/>
                </a:solidFill>
              </a:rPr>
              <a:t>56,0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4" name="Rectangle 115"/>
          <p:cNvSpPr>
            <a:spLocks noChangeArrowheads="1"/>
          </p:cNvSpPr>
          <p:nvPr/>
        </p:nvSpPr>
        <p:spPr bwMode="auto">
          <a:xfrm>
            <a:off x="3923928" y="2780928"/>
            <a:ext cx="78098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     81,4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5" name="Rectangle 116"/>
          <p:cNvSpPr>
            <a:spLocks noChangeArrowheads="1"/>
          </p:cNvSpPr>
          <p:nvPr/>
        </p:nvSpPr>
        <p:spPr bwMode="auto">
          <a:xfrm>
            <a:off x="6948264" y="2708920"/>
            <a:ext cx="73129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 </a:t>
            </a:r>
            <a:r>
              <a:rPr lang="ru-RU" sz="1400" b="1" dirty="0" smtClean="0">
                <a:solidFill>
                  <a:srgbClr val="FFFF00"/>
                </a:solidFill>
              </a:rPr>
              <a:t>89,0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9" name="Rectangle 120"/>
          <p:cNvSpPr>
            <a:spLocks noChangeArrowheads="1"/>
          </p:cNvSpPr>
          <p:nvPr/>
        </p:nvSpPr>
        <p:spPr bwMode="auto">
          <a:xfrm>
            <a:off x="0" y="1124744"/>
            <a:ext cx="9144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Управление муниципальным долгом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 </a:t>
            </a:r>
            <a:r>
              <a:rPr lang="ru-RU" sz="2000" b="1" dirty="0" smtClean="0">
                <a:solidFill>
                  <a:srgbClr val="FFFF00"/>
                </a:solidFill>
              </a:rPr>
              <a:t>2017-2019 </a:t>
            </a:r>
            <a:r>
              <a:rPr lang="ru-RU" sz="2000" b="1" dirty="0">
                <a:solidFill>
                  <a:srgbClr val="FFFF00"/>
                </a:solidFill>
              </a:rPr>
              <a:t>годы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8596" y="400050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Долговая нагрузка от собственных доходов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18"/>
          <p:cNvSpPr>
            <a:spLocks noChangeArrowheads="1"/>
          </p:cNvSpPr>
          <p:nvPr/>
        </p:nvSpPr>
        <p:spPr bwMode="auto">
          <a:xfrm>
            <a:off x="214282" y="4500570"/>
            <a:ext cx="8640960" cy="1857388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 b="1" dirty="0"/>
          </a:p>
        </p:txBody>
      </p:sp>
      <p:sp>
        <p:nvSpPr>
          <p:cNvPr id="42" name="Овал 41"/>
          <p:cNvSpPr/>
          <p:nvPr/>
        </p:nvSpPr>
        <p:spPr>
          <a:xfrm>
            <a:off x="1000100" y="5000636"/>
            <a:ext cx="1049571" cy="8240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3929058" y="4929198"/>
            <a:ext cx="1049571" cy="8240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6929454" y="4857760"/>
            <a:ext cx="1049571" cy="8240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Rectangle 114"/>
          <p:cNvSpPr>
            <a:spLocks noChangeArrowheads="1"/>
          </p:cNvSpPr>
          <p:nvPr/>
        </p:nvSpPr>
        <p:spPr bwMode="auto">
          <a:xfrm>
            <a:off x="1071538" y="5214950"/>
            <a:ext cx="7858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 </a:t>
            </a:r>
            <a:r>
              <a:rPr lang="ru-RU" sz="1400" b="1" dirty="0" smtClean="0">
                <a:solidFill>
                  <a:srgbClr val="FFFF00"/>
                </a:solidFill>
              </a:rPr>
              <a:t>0,04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47" name="Rectangle 114"/>
          <p:cNvSpPr>
            <a:spLocks noChangeArrowheads="1"/>
          </p:cNvSpPr>
          <p:nvPr/>
        </p:nvSpPr>
        <p:spPr bwMode="auto">
          <a:xfrm>
            <a:off x="4071934" y="5143512"/>
            <a:ext cx="72008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  0,04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48" name="Rectangle 114"/>
          <p:cNvSpPr>
            <a:spLocks noChangeArrowheads="1"/>
          </p:cNvSpPr>
          <p:nvPr/>
        </p:nvSpPr>
        <p:spPr bwMode="auto">
          <a:xfrm>
            <a:off x="7072330" y="5143512"/>
            <a:ext cx="79208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</a:t>
            </a:r>
            <a:r>
              <a:rPr lang="ru-RU" sz="1400" b="1" dirty="0" smtClean="0">
                <a:solidFill>
                  <a:srgbClr val="FFFF00"/>
                </a:solidFill>
              </a:rPr>
              <a:t>0,05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57224" y="5786454"/>
            <a:ext cx="11847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2017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857620" y="5715016"/>
            <a:ext cx="11847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2018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786578" y="5715016"/>
            <a:ext cx="11847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2019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24328" y="198884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pic>
        <p:nvPicPr>
          <p:cNvPr id="30" name="Рисунок 29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715272" y="4572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%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16" y="1340768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ВОЗМОЖНОСТИ ВЛИЯНИЯ ГРАЖДАНИНА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СОСТАВ БЮДЖЕТА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 descr="http://glava-kurska.ru/storage/press/photo/big/2013/04/23/3_517687a4b4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2285984" cy="135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0" name="Picture 6" descr="http://izbirkom46.ru/wp-content/uploads/2015/02/%D0%A4%D0%BE%D1%82%D0%BE_2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2" y="5013176"/>
            <a:ext cx="2265875" cy="147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6" name="Рисунок 15" descr="header_ge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pic>
        <p:nvPicPr>
          <p:cNvPr id="18" name="Рисунок 17" descr="DSC_15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2276872"/>
            <a:ext cx="2123728" cy="1475232"/>
          </a:xfrm>
          <a:prstGeom prst="rect">
            <a:avLst/>
          </a:prstGeom>
        </p:spPr>
      </p:pic>
      <p:pic>
        <p:nvPicPr>
          <p:cNvPr id="19" name="Рисунок 18" descr="DSC_15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0634" y="5072074"/>
            <a:ext cx="2267712" cy="1475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Группа 2"/>
          <p:cNvGrpSpPr/>
          <p:nvPr/>
        </p:nvGrpSpPr>
        <p:grpSpPr>
          <a:xfrm>
            <a:off x="2267744" y="2348880"/>
            <a:ext cx="4946892" cy="4091939"/>
            <a:chOff x="1698809" y="3194700"/>
            <a:chExt cx="4247044" cy="2745021"/>
          </a:xfrm>
        </p:grpSpPr>
        <p:sp>
          <p:nvSpPr>
            <p:cNvPr id="6" name="Полилиния 5"/>
            <p:cNvSpPr/>
            <p:nvPr/>
          </p:nvSpPr>
          <p:spPr>
            <a:xfrm>
              <a:off x="1741552" y="3194700"/>
              <a:ext cx="3994853" cy="758978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0" tIns="57150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rgbClr val="FFFF00"/>
                  </a:solidFill>
                </a:rPr>
                <a:t>Публичные слушания по проекту бюджета муниципального района (проходят ежегодно в декабре)</a:t>
              </a:r>
              <a:endParaRPr lang="ru-RU" kern="1200" dirty="0">
                <a:solidFill>
                  <a:srgbClr val="FFFF00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698809" y="5116215"/>
              <a:ext cx="4247044" cy="823506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0" tIns="57151" rIns="10668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rgbClr val="FFFF00"/>
                  </a:solidFill>
                </a:rPr>
                <a:t>Публичные слушания по отчету об исполнении бюджета муниципального района  (проходят ежегодно в апреле )</a:t>
              </a:r>
              <a:endParaRPr lang="ru-RU" kern="12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7092280" y="1340768"/>
            <a:ext cx="1357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1196752"/>
            <a:ext cx="4929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объем муниципального долга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4211960" y="1700808"/>
          <a:ext cx="32403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323528" y="1628800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323528" y="4365104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4355976" y="4293096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pic>
        <p:nvPicPr>
          <p:cNvPr id="11" name="Рисунок 10" descr="header_gerb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42910" y="4143380"/>
            <a:ext cx="7620000" cy="22764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400" y="2514600"/>
            <a:ext cx="3429000" cy="1485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6425" y="2514600"/>
            <a:ext cx="3352800" cy="14859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70" y="1142984"/>
            <a:ext cx="5410200" cy="10001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000132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FF00"/>
                </a:solidFill>
              </a:rPr>
              <a:t>МУНИЦИПАЛЬНЫЙ ДОЛГ</a:t>
            </a:r>
          </a:p>
        </p:txBody>
      </p:sp>
      <p:sp>
        <p:nvSpPr>
          <p:cNvPr id="16392" name="TextBox 6"/>
          <p:cNvSpPr txBox="1">
            <a:spLocks noChangeArrowheads="1"/>
          </p:cNvSpPr>
          <p:nvPr/>
        </p:nvSpPr>
        <p:spPr bwMode="auto">
          <a:xfrm>
            <a:off x="2143108" y="1295400"/>
            <a:ext cx="5286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Муниципальный долг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– обязательства по возврату взятых в долг денежных средств</a:t>
            </a:r>
          </a:p>
        </p:txBody>
      </p:sp>
      <p:sp>
        <p:nvSpPr>
          <p:cNvPr id="16393" name="TextBox 7"/>
          <p:cNvSpPr txBox="1">
            <a:spLocks noChangeArrowheads="1"/>
          </p:cNvSpPr>
          <p:nvPr/>
        </p:nvSpPr>
        <p:spPr bwMode="auto">
          <a:xfrm>
            <a:off x="685800" y="2667000"/>
            <a:ext cx="3124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Цели заимствования:</a:t>
            </a:r>
          </a:p>
          <a:p>
            <a:pPr algn="ctr"/>
            <a:r>
              <a:rPr lang="ru-RU" sz="1400" dirty="0"/>
              <a:t>- Финансирование дефицита           </a:t>
            </a:r>
            <a:r>
              <a:rPr lang="ru-RU" sz="1400" dirty="0" smtClean="0"/>
              <a:t>бюджета;</a:t>
            </a:r>
            <a:endParaRPr lang="ru-RU" sz="1400" dirty="0"/>
          </a:p>
          <a:p>
            <a:pPr algn="ctr"/>
            <a:r>
              <a:rPr lang="ru-RU" sz="1400" dirty="0"/>
              <a:t> - Погашение долговых обязательств</a:t>
            </a:r>
          </a:p>
        </p:txBody>
      </p:sp>
      <p:sp>
        <p:nvSpPr>
          <p:cNvPr id="16394" name="TextBox 8"/>
          <p:cNvSpPr txBox="1">
            <a:spLocks noChangeArrowheads="1"/>
          </p:cNvSpPr>
          <p:nvPr/>
        </p:nvSpPr>
        <p:spPr bwMode="auto">
          <a:xfrm>
            <a:off x="4929190" y="2714620"/>
            <a:ext cx="300039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Способы заимствования:</a:t>
            </a:r>
          </a:p>
          <a:p>
            <a:pPr>
              <a:buFontTx/>
              <a:buChar char="-"/>
            </a:pPr>
            <a:r>
              <a:rPr lang="ru-RU" sz="1400" dirty="0"/>
              <a:t> Привлечение кредитов </a:t>
            </a:r>
            <a:r>
              <a:rPr lang="ru-RU" sz="1400" dirty="0" smtClean="0"/>
              <a:t>банков</a:t>
            </a:r>
            <a:r>
              <a:rPr lang="ru-RU" sz="1400" dirty="0"/>
              <a:t>;</a:t>
            </a:r>
          </a:p>
          <a:p>
            <a:pPr>
              <a:buFontTx/>
              <a:buChar char="-"/>
            </a:pPr>
            <a:r>
              <a:rPr lang="ru-RU" sz="1400" dirty="0"/>
              <a:t> Кредиты бюджета субъекта</a:t>
            </a:r>
          </a:p>
        </p:txBody>
      </p:sp>
      <p:sp>
        <p:nvSpPr>
          <p:cNvPr id="16395" name="TextBox 9"/>
          <p:cNvSpPr txBox="1">
            <a:spLocks noChangeArrowheads="1"/>
          </p:cNvSpPr>
          <p:nvPr/>
        </p:nvSpPr>
        <p:spPr bwMode="auto">
          <a:xfrm>
            <a:off x="685800" y="4214818"/>
            <a:ext cx="73914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     </a:t>
            </a:r>
            <a:r>
              <a:rPr lang="ru-RU" dirty="0" smtClean="0"/>
              <a:t>Предельные </a:t>
            </a:r>
            <a:r>
              <a:rPr lang="ru-RU" dirty="0"/>
              <a:t>объёмы муниципального долга </a:t>
            </a:r>
            <a:r>
              <a:rPr lang="ru-RU" dirty="0" smtClean="0"/>
              <a:t> </a:t>
            </a:r>
            <a:r>
              <a:rPr lang="ru-RU" dirty="0"/>
              <a:t>и расходов на его обслуживание регулируются Бюджетным кодексом РФ.</a:t>
            </a:r>
          </a:p>
          <a:p>
            <a:pPr algn="just"/>
            <a:r>
              <a:rPr lang="ru-RU" sz="1600" dirty="0"/>
              <a:t>      Муниципальный долг </a:t>
            </a:r>
            <a:r>
              <a:rPr lang="ru-RU" sz="1600" b="1" dirty="0">
                <a:solidFill>
                  <a:srgbClr val="FF0000"/>
                </a:solidFill>
              </a:rPr>
              <a:t>не должен превышать 50 % </a:t>
            </a:r>
            <a:r>
              <a:rPr lang="ru-RU" sz="1600" dirty="0"/>
              <a:t>собственных доходов бюджета.</a:t>
            </a:r>
          </a:p>
          <a:p>
            <a:pPr algn="just"/>
            <a:r>
              <a:rPr lang="ru-RU" sz="1600" dirty="0"/>
              <a:t>      Расходы на обслуживание  муниципального долга </a:t>
            </a:r>
            <a:r>
              <a:rPr lang="ru-RU" sz="1600" b="1" dirty="0">
                <a:solidFill>
                  <a:srgbClr val="FF0000"/>
                </a:solidFill>
              </a:rPr>
              <a:t>не должны превышать 15 % </a:t>
            </a:r>
            <a:r>
              <a:rPr lang="ru-RU" sz="1600" dirty="0"/>
              <a:t>расходов бюджета без учета расходов осуществляемых за счет </a:t>
            </a:r>
            <a:r>
              <a:rPr lang="ru-RU" sz="1600" dirty="0" smtClean="0"/>
              <a:t>субвенций.</a:t>
            </a:r>
            <a:endParaRPr lang="ru-RU" sz="1600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85918" y="3500438"/>
            <a:ext cx="6007835" cy="1951102"/>
          </a:xfrm>
          <a:prstGeom prst="roundRect">
            <a:avLst/>
          </a:prstGeom>
          <a:solidFill>
            <a:srgbClr val="AFDC7E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2857488" y="3500438"/>
            <a:ext cx="44075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Общий объем программных расходов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486488" y="3786190"/>
            <a:ext cx="1051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2017 </a:t>
            </a: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436053" y="3786190"/>
            <a:ext cx="1051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2018 </a:t>
            </a:r>
            <a:r>
              <a:rPr lang="ru-RU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60424" name="WordArt 86"/>
          <p:cNvSpPr>
            <a:spLocks noChangeArrowheads="1" noChangeShapeType="1" noTextEdit="1"/>
          </p:cNvSpPr>
          <p:nvPr/>
        </p:nvSpPr>
        <p:spPr bwMode="auto">
          <a:xfrm>
            <a:off x="4286248" y="4214818"/>
            <a:ext cx="12382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478 998,6</a:t>
            </a:r>
            <a:endParaRPr lang="ru-RU" sz="2400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тыс.руб.</a:t>
            </a:r>
          </a:p>
        </p:txBody>
      </p:sp>
      <p:sp>
        <p:nvSpPr>
          <p:cNvPr id="60425" name="WordArt 106"/>
          <p:cNvSpPr>
            <a:spLocks noChangeArrowheads="1" noChangeShapeType="1" noTextEdit="1"/>
          </p:cNvSpPr>
          <p:nvPr/>
        </p:nvSpPr>
        <p:spPr bwMode="auto">
          <a:xfrm>
            <a:off x="2285984" y="4214818"/>
            <a:ext cx="12382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433 236,2</a:t>
            </a:r>
            <a:endParaRPr lang="ru-RU" sz="2400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тыс.руб.</a:t>
            </a:r>
          </a:p>
        </p:txBody>
      </p:sp>
      <p:sp>
        <p:nvSpPr>
          <p:cNvPr id="60426" name="WordArt 107"/>
          <p:cNvSpPr>
            <a:spLocks noChangeArrowheads="1" noChangeShapeType="1" noTextEdit="1"/>
          </p:cNvSpPr>
          <p:nvPr/>
        </p:nvSpPr>
        <p:spPr bwMode="auto">
          <a:xfrm>
            <a:off x="6143636" y="4214818"/>
            <a:ext cx="12382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484 497,9</a:t>
            </a:r>
            <a:endParaRPr lang="ru-RU" sz="2400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тыс.руб.</a:t>
            </a:r>
          </a:p>
        </p:txBody>
      </p:sp>
      <p:sp>
        <p:nvSpPr>
          <p:cNvPr id="60427" name="Rectangle 108"/>
          <p:cNvSpPr>
            <a:spLocks/>
          </p:cNvSpPr>
          <p:nvPr/>
        </p:nvSpPr>
        <p:spPr bwMode="auto">
          <a:xfrm>
            <a:off x="285750" y="428625"/>
            <a:ext cx="8675688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ru-RU" sz="3200" dirty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ru-RU" sz="3200" dirty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ru-RU" sz="3200" dirty="0">
              <a:latin typeface="Calibri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latin typeface="Calibri" pitchFamily="34" charset="0"/>
              </a:rPr>
              <a:t>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программно-ориентированным, то есть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расходование средств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на основании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17 утвержденных муниципальных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latin typeface="Calibri" pitchFamily="34" charset="0"/>
              </a:rPr>
              <a:t>     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0430" name="Text Box 16"/>
          <p:cNvSpPr txBox="1">
            <a:spLocks noChangeArrowheads="1"/>
          </p:cNvSpPr>
          <p:nvPr/>
        </p:nvSpPr>
        <p:spPr bwMode="auto">
          <a:xfrm>
            <a:off x="6227763" y="3786190"/>
            <a:ext cx="115252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2019 </a:t>
            </a:r>
            <a:r>
              <a:rPr lang="ru-RU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год</a:t>
            </a:r>
            <a:endParaRPr lang="ru-RU" sz="1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pic>
        <p:nvPicPr>
          <p:cNvPr id="16" name="Рисунок 15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9985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МР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в разрезе муниципальных программ                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643050"/>
          <a:ext cx="8640961" cy="442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919"/>
                <a:gridCol w="1071570"/>
                <a:gridCol w="1143008"/>
                <a:gridCol w="995973"/>
                <a:gridCol w="969866"/>
                <a:gridCol w="996625"/>
              </a:tblGrid>
              <a:tr h="4544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Наименование муниципальной программы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Отчет за 2015 год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Утверждено в бюджете на  2016 год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проект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54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2017 год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2018 год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2019 год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265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РБ »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5 849,4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7 401,0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6 502,7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6 502,7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6 502,7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«Экономическое и инвестиционное развитие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РБ»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1 630,6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качественным и доступным жильем в МР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РБ»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2 539,7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34 931,4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775,5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775,5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775,5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РБ»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55 863,6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16 543,1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16 739,0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22 311,0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22 993,0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РБ»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6 415,3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3 025,4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15 521,3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9985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МР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в разрезе муниципальных программ                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1370282"/>
          <a:ext cx="8640961" cy="495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357"/>
                <a:gridCol w="1000132"/>
                <a:gridCol w="1143008"/>
                <a:gridCol w="995973"/>
                <a:gridCol w="969866"/>
                <a:gridCol w="996625"/>
              </a:tblGrid>
              <a:tr h="4544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Наименование муниципальной программы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Отчет за 2015 год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Утверждено в бюджете на  2016 год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проект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54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2017 год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2018 год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2019 год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0372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«Устойчивое развитие сельских территорий в МР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РБ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16 691,3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3 757,7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3 757,7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3 757,7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372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малого и среднего предпринимательства в МР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РБ»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5 453,7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21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РБ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33 816,5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29 415,5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29 267,1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28 827,1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27  227,1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647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РБ»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20 796,6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21 200,6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32 110,8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Times New Roman" pitchFamily="18" charset="0"/>
                          <a:cs typeface="Times New Roman" pitchFamily="18" charset="0"/>
                        </a:rPr>
                        <a:t>32 110,8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32 110,8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645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РБ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42 338,4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37 972,7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35 296,2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35 286,0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35 243,2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0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ФКиС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МР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РБ»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2 679,1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2 540,0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3 101,5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Times New Roman" pitchFamily="18" charset="0"/>
                          <a:cs typeface="Times New Roman" pitchFamily="18" charset="0"/>
                        </a:rPr>
                        <a:t>3 101,5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3 101,5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9985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МР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в разрезе муниципальных программ                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1628775"/>
          <a:ext cx="8640961" cy="4513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2481"/>
                <a:gridCol w="1000132"/>
                <a:gridCol w="1143008"/>
                <a:gridCol w="1000132"/>
                <a:gridCol w="1108583"/>
                <a:gridCol w="996625"/>
              </a:tblGrid>
              <a:tr h="4544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Наименование муниципальной программы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Отчет за 2015 год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Утверждено в бюджете на  2016 год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проект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544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2017 год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2018 год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2019 год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3405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РБ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254 185,4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226 136,2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231 080,4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280 695,9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280 695,9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883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РБ»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35 966,8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22 922,7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20 185,2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30 314,3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30 314,3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РБ»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53 456,7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30 370,6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33 618,8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33 114,8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38 979,7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в МР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РБ»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196,4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496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1 810,5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249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539 690,0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438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459,2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433 236,2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478 998,6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484 497,9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Структура расходов бюджета района в разрезе муниципальных программ на 201</a:t>
            </a:r>
            <a:r>
              <a:rPr lang="en-US" b="1" dirty="0" smtClean="0">
                <a:solidFill>
                  <a:srgbClr val="FFFF00"/>
                </a:solidFill>
              </a:rPr>
              <a:t>7</a:t>
            </a:r>
            <a:r>
              <a:rPr lang="ru-RU" b="1" dirty="0" smtClean="0">
                <a:solidFill>
                  <a:srgbClr val="FFFF00"/>
                </a:solidFill>
              </a:rPr>
              <a:t> год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							          </a:t>
            </a:r>
            <a:r>
              <a:rPr lang="ru-RU" sz="1100" b="1" dirty="0" smtClean="0">
                <a:solidFill>
                  <a:srgbClr val="FFFF00"/>
                </a:solidFill>
              </a:rPr>
              <a:t>(в процентах)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14282" y="1000108"/>
          <a:ext cx="8615393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8501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Структура расходов бюджета района в разрезе муниципальных программ на плановый период 2018 -2019 годов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							          </a:t>
            </a:r>
            <a:r>
              <a:rPr lang="ru-RU" sz="1100" b="1" dirty="0" smtClean="0">
                <a:solidFill>
                  <a:srgbClr val="FFFF00"/>
                </a:solidFill>
              </a:rPr>
              <a:t>(в процентах)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3428992" y="1000108"/>
          <a:ext cx="571500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-785850" y="1000108"/>
          <a:ext cx="571504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57356" y="5143512"/>
            <a:ext cx="89941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2018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5143512"/>
            <a:ext cx="89941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2019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0" y="142852"/>
            <a:ext cx="9144000" cy="99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программа«Развитие сельского хозяйства в муниципальном районе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214422"/>
            <a:ext cx="88583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20 июля 2015 года №1445</a:t>
            </a:r>
          </a:p>
          <a:p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1.подъем уровня сельскохозяйственного производства в общественном секторе;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2.повышение финансовой устойчивости предприятий агропромышленного комплекса.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1.стимулировать рост производства основных видов сельскохозяйственной продукции; повысить уровень рентабельности в сельском хозяйстве;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2.обеспечить реализацию противоэпизоотических мероприятий в отношении карантинных и особо опасных болезней животных;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3.стимулировать инновационную деятельность и инновационное развитие агропромышленного комплекса;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4.обеспечить экологически регламентированное использование в сельскохозяйственном производстве земельных, водных и других возобновляемых природных ресурсов, а также повысить плодородие почв до оптимального уровня;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5.обеспечить развитие мелиорации земель сельскохозяйственного назначения;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6.создать условия для эффективного использования земель сельскохозяйственного назначения.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7" y="238108"/>
          <a:ext cx="8786869" cy="5191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5"/>
                <a:gridCol w="714380"/>
                <a:gridCol w="714380"/>
                <a:gridCol w="714380"/>
                <a:gridCol w="714380"/>
                <a:gridCol w="714380"/>
                <a:gridCol w="787296"/>
                <a:gridCol w="784338"/>
              </a:tblGrid>
              <a:tr h="64046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Наименование целевых индикаторов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сельского хозяйства в муниципальном районе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Башкортостан» 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2015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2016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проект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179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 за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9 меся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</a:rPr>
                        <a:t>цев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2017 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2018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2019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1798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 производства продукции сельского хозяйства в хозяйствах всех категорий        (в сопоставимых ценах), %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116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104,4 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103,5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104,2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103,2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</a:tr>
              <a:tr h="640467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Рентабельность сельскохозяйственных организаций, %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15,3 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37,0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16,9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17,7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</a:tr>
              <a:tr h="910138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 физического объема инвестиций в основной капитал сельского хозяйства, %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102,4   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749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106,1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121,4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123,5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</a:tr>
              <a:tr h="640467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Производительность труда на 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работника, тыс.руб.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1550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1594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1600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1455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1650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1700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1760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0842"/>
            <a:ext cx="882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ГРАЖДАНИН, ЕГО УЧАСТИЕ В БЮДЖЕТНОМ ПРОЦЕССЕ</a:t>
            </a:r>
            <a:endParaRPr lang="ru-RU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500306"/>
            <a:ext cx="58326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формировании доходной части бюджета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4913667"/>
            <a:ext cx="5635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социальные гарантии (образование,  жилищно-коммунальное хозяйство, культура, физическая культура и спорт, социальные льготы и другие направления социальных гарантий населению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403648" y="1643050"/>
            <a:ext cx="6215106" cy="792088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/>
            <a:r>
              <a:rPr lang="ru-RU" sz="1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403648" y="4137110"/>
            <a:ext cx="6286544" cy="792088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/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 получатель социальных гарантий</a:t>
            </a:r>
            <a:endParaRPr lang="ru-RU" sz="1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615440" cy="63666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57192"/>
            <a:ext cx="615440" cy="64108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105136"/>
            <a:ext cx="634999" cy="609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02561"/>
            <a:ext cx="616658" cy="6410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805264"/>
            <a:ext cx="570359" cy="57035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93852"/>
            <a:ext cx="672076" cy="6068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8" name="Рисунок 17" descr="header_ger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  <p:pic>
        <p:nvPicPr>
          <p:cNvPr id="16" name="Picture 10" descr="Безимени-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2852936"/>
            <a:ext cx="792003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0" y="142852"/>
            <a:ext cx="9144000" cy="99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214422"/>
            <a:ext cx="88583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31 декабря 2015 года №2603 </a:t>
            </a:r>
          </a:p>
          <a:p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1.обеспечение устойчивого социально-экономического  развития района и благосостояния его жителей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1.стратегическое планирование и координация выполнения муниципальных программ социально-экономического развития района;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2.анализ и прогнозирование социально- экономического развития района;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3.развитие инвестиционной деятельности и повышение инвестиционной привлекательности района;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4.мониторинг развития конкурентной среды;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5.реализация политики энергосбережения и повышения энергетической эффективности на территории района</a:t>
            </a:r>
            <a:r>
              <a:rPr lang="ru-RU" sz="1600" dirty="0" smtClean="0"/>
              <a:t> .</a:t>
            </a:r>
          </a:p>
        </p:txBody>
      </p:sp>
    </p:spTree>
  </p:cSld>
  <p:clrMapOvr>
    <a:masterClrMapping/>
  </p:clrMapOvr>
  <p:transition spd="med">
    <p:cover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7" y="571480"/>
          <a:ext cx="8786869" cy="507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5"/>
                <a:gridCol w="714380"/>
                <a:gridCol w="714380"/>
                <a:gridCol w="714380"/>
                <a:gridCol w="714380"/>
                <a:gridCol w="714380"/>
                <a:gridCol w="787296"/>
                <a:gridCol w="784338"/>
              </a:tblGrid>
              <a:tr h="6349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Наименование целевых индикаторов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«Экономическое и инвестиционное развитие муниципального района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Башкортостан» 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2015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2016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проект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169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 за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9 меся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</a:rPr>
                        <a:t>цев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2017 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2018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2019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8067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финансирования, млн.руб.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1058,3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1240,9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1240,9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496,9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1409,0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1497,5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1589,8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1151677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малых и средних предприятий в расчете на 10 тыс. человек населения, ед.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297,2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319,0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323,6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338,2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328,9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334,8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1135073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вновь зарегистрированных СМСП, ед.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99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качественным и доступным  жильем  в муниципальном районе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688" y="1102578"/>
            <a:ext cx="8678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качественным и доступным  жильем  в муниципальном районе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30 ноября 2015 года№2362 </a:t>
            </a:r>
          </a:p>
          <a:p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1.Обеспечение жильем отдельных категорий граждан, выполнение мероприятий по оказанию государственной поддержки в приобретении жилья, стимулирование развития жилищного строительства, сохранение объемов вводимого жилья на уровне прогнозного.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1.обеспечение жильем граждан, состоящих на учете в качестве нуждающихся в улучшении жилищных условий;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2.увеличение доли семей, имеющих возможность приобрести или построить жилье с помощью собственных, заемных средств, а также социальных выплат и субсидий на строительство или приобретение жилых помещений;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3.привлечение внебюджетных источников финансирования;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4.создание условий, обеспечивающих строительство жилья на территории муниципального района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 и реализации его на доступных условиях лицам, признанным нуждающимися в жилье.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7" y="571480"/>
          <a:ext cx="8786869" cy="4723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5"/>
                <a:gridCol w="714380"/>
                <a:gridCol w="714380"/>
                <a:gridCol w="714380"/>
                <a:gridCol w="714380"/>
                <a:gridCol w="714380"/>
                <a:gridCol w="787296"/>
                <a:gridCol w="784338"/>
              </a:tblGrid>
              <a:tr h="3277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Наименование целевых индикаторов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«Обеспечение качественным и доступным  жильем  в муниципальном районе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Башкортостан» 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2015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2016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проект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989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 за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9 меся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</a:rPr>
                        <a:t>цев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2017 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2018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2019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5336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Уменьшение количества граждан, нуждающихся в улучшении жилищных условий, в том числе молодых семей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120168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общего объема ввода малоэтажного жилья , кв. метров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15000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15014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16000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12591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16500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16800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76298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общей площади жилых помещений, приходящейся в среднем на 1 жителя , кв. метра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человека.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25,89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26,31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27,08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27,13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28,01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28,89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0" y="142852"/>
            <a:ext cx="9144000" cy="99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торговли и потребительской кооперации муниципального района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214422"/>
            <a:ext cx="88583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торговли и потребительской кооперации муниципального района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31 декабря 2015 года№2601 </a:t>
            </a:r>
          </a:p>
          <a:p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1.создание условий для полного удовлетворения потребности населения в качественных и безопасных товарах и услугах по доступным ценам.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1.повышение экономической и физической доступности товаров и услуг на потребительском рынке, качества и культуры обслуживания населения при их предоставлении;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2.содействие продвижению продукции отечественных производителей;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3.обеспечение качества и безопасности товаров и услуг на потребительском рынке, в том числе алкогольной продукции, поступающей в розничную продажу на территории Республики Башкортостан;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4.совершенствование механизма защиты прав потребителей.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7" y="142853"/>
          <a:ext cx="8786869" cy="6328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5"/>
                <a:gridCol w="714380"/>
                <a:gridCol w="714380"/>
                <a:gridCol w="714380"/>
                <a:gridCol w="714380"/>
                <a:gridCol w="714380"/>
                <a:gridCol w="787296"/>
                <a:gridCol w="784338"/>
              </a:tblGrid>
              <a:tr h="3571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Наименование целевых индикаторов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торговли и потребительской кооперации муниципального района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Башкортостан» 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2015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2016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проект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893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 за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9 меся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</a:rPr>
                        <a:t>цев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2017 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2018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2019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3211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торговых объектов различных форматов, ед.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</a:tr>
              <a:tr h="424083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Оборот розничной торговли,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818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930,5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1003,5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620,4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1089,4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1171,4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1230,4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</a:tr>
              <a:tr h="656037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Оборот розничной торговли на душу населения,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тыс.руб.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45,2</a:t>
                      </a: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населения муниципального района площадью торговых объектов (в расчете на 1000 чел.), кв.м.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355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359,0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433,0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448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468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486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Оборот общественного питания, млн.руб. 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17,8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17,4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</a:tr>
              <a:tr h="49073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бытовых услуг, млн.руб.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</a:tr>
              <a:tr h="748431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платных услуг,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232,8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250,4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809,0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269,7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286,7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305,8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908720"/>
            <a:ext cx="88583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31 декабря 2015 года№2612 </a:t>
            </a: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увеличение протяженности, пропускной способности, а также достижение требуемого технического и эксплуатационного состояния дорог местного значения;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повышение уровня безопасности дорожного движения;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сокращение числа погибших в результате дорожно-транспортных происшествий;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сокращение количества дорожно-транспортных происшествий с пострадавшими.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улучшение технического состояния существующей сети автомобильных дорог местного значения за счет увеличения объемов работ по ремонту и содержанию дорожного хозяйства;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привлечение дополнительных инвестиций в сферу дорожного хозяйства МР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 РБ;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проектирование, строительство, реконструкция дорог местного значения, в том числе дорог местного значения с твердым покрытием до сельских населенных пунктов, не имеющих круглогодичной связи с сетью автомобильных дорог общего пользования;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строительство дорог местного значения в новых микрорайонах малоэтажной застройки;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капитальный ремонт и ремонт дорог местного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значения, дворовых территорий многоквартирных домов населенных пунктов, проездов к дворовым   территориям многоквартирных домов населенных пунктов;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предотвращение дорожно-транспортных происшествий, вероятность гибели людей в которых наиболее высока;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снижение тяжести травм, полученных в результате дорожно-транспортных происшествий;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развитие современной системы оказания первой помощи пострадавшим в дорожно-транспортных происшествиях - спасение жизней;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совершенствование системы управления деятельностью по повышению безопасности дорожного движения;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повышение правосознания и ответственности   участников дорожного движения..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7" y="565486"/>
          <a:ext cx="8786869" cy="5791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1"/>
                <a:gridCol w="857256"/>
                <a:gridCol w="928694"/>
                <a:gridCol w="928694"/>
                <a:gridCol w="785818"/>
                <a:gridCol w="857256"/>
                <a:gridCol w="857256"/>
                <a:gridCol w="857254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Наименование целевых индикаторов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муниципальном районе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Башкортостан»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2015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2016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проект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893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 за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9 меся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</a:rPr>
                        <a:t>цев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2017 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2018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2019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3211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автомобильных дорог общего пользования местного значения, не соответствующих нормативным требованиям,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</a:tr>
              <a:tr h="42408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автомобильных дорог общего пользования местного значения, в отношении которых произведен ремонт, 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</a:tr>
              <a:tr h="64888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расходов бюджета муниципального образования и внебюджетных источников на дорожное хозяйство, млн.руб.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56 892,4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55 863,6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15 753,7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2 232,9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21 739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22 311,0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22 993,0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</a:tr>
              <a:tr h="74181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расходов на дорожное хозяйство в общем объеме расходов бюджета муниципального образования, млн.руб.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908720"/>
            <a:ext cx="885831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31 декабря 2015 года№2611 </a:t>
            </a:r>
          </a:p>
          <a:p>
            <a:pPr algn="just"/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обеспечение потребителей к 2017 году коммунальными ресурсами нормативного качества при доступной стоимости и обеспечении надежной и эффективной работы коммунальной инфраструктуры;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обеспечение надежного и высокоэффективного наружного освещения населенных пунктов  муниципального район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Республики Башкортостан;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формирование комфортных условий проживания населения района;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решение проблем безопасности дорожного движения;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обеспечение населения чистой водопроводной водой;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рациональное использование водных объектов, охрана окружающей среды и обеспечение экологической безопасности;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стабилизация и развитие систем водоснабжения и водоотведения жилищно-коммунального комплекса муниципального района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формирование комфортных и безопасных условий проживания и деятельности населения муниципального района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 сохранение здоровья людей;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обеспечение очистки сточных вод.</a:t>
            </a:r>
          </a:p>
          <a:p>
            <a:r>
              <a:rPr lang="ru-RU" sz="1400" dirty="0" smtClean="0"/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3568" y="692696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восстановление и модернизация систем  наружного освещения населенных пунктов муниципального района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обеспечение надежности и эффективности поставки коммунальных ресурсов за счет масштабной реконструкции и модернизации систем коммунальной инфраструктуры;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обеспечение доступности для населения стоимости коммунальных услуг;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увеличение количества освещаемых территорий в населенных пунктах района;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повышение надежности и эффективности установок наружного освещения, а также снижение эксплуатационных затрат;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экономное использование электроэнергии     и средств, выделяемых на содержание систем наружного освещения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25144"/>
            <a:ext cx="18002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68760"/>
            <a:ext cx="9144000" cy="417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</a:t>
            </a:r>
            <a:r>
              <a:rPr lang="ru-RU" sz="24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района</a:t>
            </a:r>
            <a:endParaRPr lang="ru-RU" sz="24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251520" y="1844824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755576" y="4221088"/>
            <a:ext cx="755967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</a:rPr>
              <a:t>Составление проекта бюджета </a:t>
            </a:r>
            <a:r>
              <a:rPr lang="ru-RU" sz="2400" b="1" dirty="0" smtClean="0">
                <a:solidFill>
                  <a:schemeClr val="accent2"/>
                </a:solidFill>
              </a:rPr>
              <a:t>района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611560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627784" y="1916832"/>
            <a:ext cx="1871662" cy="2303339"/>
          </a:xfrm>
          <a:prstGeom prst="downArrowCallout">
            <a:avLst>
              <a:gd name="adj1" fmla="val 25000"/>
              <a:gd name="adj2" fmla="val 25000"/>
              <a:gd name="adj3" fmla="val 20708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района</a:t>
            </a:r>
            <a:endParaRPr lang="ru-RU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660232" y="1916832"/>
            <a:ext cx="1944687" cy="230400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chemeClr val="accent2"/>
                </a:solidFill>
              </a:rPr>
              <a:t>района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716016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797152"/>
            <a:ext cx="18748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ker\Desktop\МОЁ\прочее\- animashka\тематика\расчёт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653136"/>
            <a:ext cx="271938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7" name="Рисунок 16" descr="header_ger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3" grpId="0" animBg="1"/>
      <p:bldP spid="38925" grpId="0" animBg="1"/>
      <p:bldP spid="38926" grpId="0" animBg="1"/>
      <p:bldP spid="38927" grpId="0" animBg="1"/>
      <p:bldP spid="3892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260648"/>
          <a:ext cx="8786869" cy="5909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5"/>
                <a:gridCol w="714380"/>
                <a:gridCol w="714380"/>
                <a:gridCol w="714380"/>
                <a:gridCol w="714380"/>
                <a:gridCol w="714380"/>
                <a:gridCol w="787296"/>
                <a:gridCol w="784338"/>
              </a:tblGrid>
              <a:tr h="3571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Наименование целевых индикаторов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жилищно-коммунального хозяйства в муниципальном районе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Башкортостан» 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2015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2016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проект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893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 за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9 меся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</a:rPr>
                        <a:t>цев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2017 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2018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2019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3211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охвата населения приборами учета тепло- водоснабжения , 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</a:tr>
              <a:tr h="424083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износа инженерных  сетей (снижение % износа за счет ежегодного замены  5 % сетей от общей протяженности сетей)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</a:tr>
              <a:tr h="656037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освещенных частей улиц, проездов  в населенных пунктах района (в процентах),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%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</a:tr>
              <a:tr h="91855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родников на территориях сельских поселений (не менее 3х ежегодно)</a:t>
                      </a:r>
                      <a:endParaRPr lang="ru-RU" sz="160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Ежегодный ремонт внутри поселковых дорог местного значения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(менее 10% от общего протяженности),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0" y="142852"/>
            <a:ext cx="9144000" cy="99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«Устойчивое развитие сельских территорий в муниципальном районе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124744"/>
            <a:ext cx="88583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«Устойчивое развитие сельских территорий в муниципальном районе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31 декабря 2015 года№2610 </a:t>
            </a:r>
          </a:p>
          <a:p>
            <a:pPr algn="just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1.улучшение условий жизнедеятельности на сельских территориях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Нуримановского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2.улучшение инвестиционного климата в сфере АПК на сельских территориях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Нуримановского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за счет реализации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инфра-структурных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мероприятий в рамках Программы;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3.содействие созданию высокотехнологичных рабочих мест на сельских территориях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Нуримановского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4.активизация участия граждан, проживающих на сельских территориях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Нуримановского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района, в решении вопросов местного значения; 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5.формирование в Республике Башкортостан позитивного отношения к развитию сельских территорий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Нуримановского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1.удовлетворение потребностей в благоустроенном жилье населения, проживающего на сельских территориях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Нуримановского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района, в том числе молодых семей и молодых специалистов; 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2.повышение уровня комплексного обустройства объектами социальной и инженерной инфраструктуры сельских территорий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Нуримановского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района; 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3.проведение мероприятий по поощрению и популяризации достижений в сельском развитии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Нуримановского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4.реализация общественно значимых проектов в интересах сельских жителей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Нуримановского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с помощью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грантовой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поддержки;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5.устойчивое территориальное развитие района посредством совершенствования системы расселения, застройки, благоустройства сельских поселений, их инженерной, транспортной и социальной инфраструктур, рационального природопользования, охраны и использования объектов историко-культурного наследия, сохранения и улучшения окружающей природной среды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260648"/>
          <a:ext cx="8786869" cy="5646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5"/>
                <a:gridCol w="714380"/>
                <a:gridCol w="714380"/>
                <a:gridCol w="714380"/>
                <a:gridCol w="714380"/>
                <a:gridCol w="714380"/>
                <a:gridCol w="787296"/>
                <a:gridCol w="784338"/>
              </a:tblGrid>
              <a:tr h="3571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Наименование целевых индикаторов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«Устойчивое развитие сельских территорий в муниципальном районе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Башкортостан» 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2015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2016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проект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893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 за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9 меся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</a:rPr>
                        <a:t>цев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2017 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2018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2019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32115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 жилья для молодых семей и молодых специалистов, кв.м.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727,7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432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</a:tr>
              <a:tr h="424083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 в действие объектов социальной сферы, ед.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</a:tr>
              <a:tr h="656037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 в действие объектов инженерной инфраструктуры, ед.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</a:tr>
              <a:tr h="91855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проекта комплексного обустройства площадок под компактную жилищную застройку на сельских территориях Нуримановского района, ед.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сельских поселений документами территориального планирования, ед.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0" y="142852"/>
            <a:ext cx="9144000" cy="99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124744"/>
            <a:ext cx="88583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31 декабря 2015 года№2602 </a:t>
            </a:r>
          </a:p>
          <a:p>
            <a:pPr algn="just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1.создание условий для развития малого и среднего предпринимательства в муниципальном районе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 на основе формирования эффективных механизмов его поддержки, повышения вклада малого и среднего предпринимательства в решение экономических и социальных задач района;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2.повышение конкурентоспособности районного туристского продукта.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1.содействие росту конкурентоспособности и продвижению продукции субъектов малого и среднего предпринимательства  на товарные рынки;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2.повышение престижа предпринимательской деятельности в муниципальном районе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Республике Башкортостан;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3.развитие малого и среднего предпринимательства во многих отраслях и секторах экономики района;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4.развитие районного туристско-рекреационного комплекса и развитие объектов туристской инфраструктуры на территории муниципального района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5.продвижение туристского продукта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на республиканском и  российском туристских рынках.</a:t>
            </a:r>
          </a:p>
        </p:txBody>
      </p:sp>
    </p:spTree>
  </p:cSld>
  <p:clrMapOvr>
    <a:masterClrMapping/>
  </p:clrMapOvr>
  <p:transition spd="med">
    <p:cover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260648"/>
          <a:ext cx="8786869" cy="582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5"/>
                <a:gridCol w="714380"/>
                <a:gridCol w="714380"/>
                <a:gridCol w="714380"/>
                <a:gridCol w="714380"/>
                <a:gridCol w="714380"/>
                <a:gridCol w="787296"/>
                <a:gridCol w="784338"/>
              </a:tblGrid>
              <a:tr h="3571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Наименование целевых индикаторов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и поддержка малого и среднего предпринимательства в муниципальном районе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Башкортостан» 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2015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2016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проект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893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 за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9 меся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</a:rPr>
                        <a:t>цев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2017 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2018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2019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1837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субъектов малого и среднего предпринимательства на 10 000 человек населения (единиц), ед.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319,1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313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338,2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315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318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</a:tr>
              <a:tr h="91549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выданных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микрозаймов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субъектам малого и среднего предпринимательства 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рублей</a:t>
                      </a:r>
                      <a:endParaRPr lang="ru-RU" sz="160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2,5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3,5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</a:tr>
              <a:tr h="117265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новых субъектов индустрии туризма и иных вовлеченных хозяйствующих субъектов, ед.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</a:tr>
              <a:tr h="91855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новых рабочих мест в сфере туризма, раб. мест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0" y="142852"/>
            <a:ext cx="9144000" cy="99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  по реализации вопросов местного значения»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124744"/>
            <a:ext cx="88583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  по реализации вопросов местного значения»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29 января 2016 года№226 </a:t>
            </a:r>
          </a:p>
          <a:p>
            <a:pPr algn="just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1.формирование высококвалифицированного кадрового состава муниципальной службы в органах местного самоуправления муниципального района в соответствии с целями и задачами социально-экономического  развития района, задачами и функциями органов местного самоуправления;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2.повышение эффективности работы и результативности профессиональной служебной деятельности органов местного  самоуправления;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3.искоренения коррупционных проявлений в деятельности муниципальных служащих, создание безопасных условий труда и охраны труда;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4.создание эффективной системы организации хранения, комплектования, учета и использования документов архивного фонда.</a:t>
            </a:r>
          </a:p>
        </p:txBody>
      </p:sp>
    </p:spTree>
  </p:cSld>
  <p:clrMapOvr>
    <a:masterClrMapping/>
  </p:clrMapOvr>
  <p:transition spd="med">
    <p:cover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642918"/>
          <a:ext cx="8786869" cy="4330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5"/>
                <a:gridCol w="714380"/>
                <a:gridCol w="714380"/>
                <a:gridCol w="714380"/>
                <a:gridCol w="714380"/>
                <a:gridCol w="714380"/>
                <a:gridCol w="787296"/>
                <a:gridCol w="784338"/>
              </a:tblGrid>
              <a:tr h="6800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Наименование целевых индикаторов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«Совершенствование деятельности ОМСУ муниципального района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  по реализации вопросов местного значения»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2015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2016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проект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431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 за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9 меся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</a:rPr>
                        <a:t>цев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2017 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2018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2019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10958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муниципальных служащих, пошедших обучение, повышение квалификации, переподготовку, от общего количества муниципальных служащих, 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</a:tr>
              <a:tr h="110958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муниципальных служащих, включенных в реестр муниципальных служащих, от общего количества муниципальных служащих, 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77</a:t>
            </a:fld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998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052736"/>
            <a:ext cx="885831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28 января 2016 года№214 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marL="342900" indent="-3429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1.Создание эффективной организации бюджетного учета и составления бюджетной отчетности в </a:t>
            </a:r>
          </a:p>
          <a:p>
            <a:pPr marL="342900" indent="-3429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муниципальном районе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 marL="342900" indent="-3429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2.Эффективное использование бюджетных средств, имущества, развитие добросовестной </a:t>
            </a:r>
          </a:p>
          <a:p>
            <a:pPr marL="342900" indent="-3429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конкуренции, предотвращение коррупции и других злоупотреблений.</a:t>
            </a:r>
          </a:p>
          <a:p>
            <a:pPr algn="just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реализация единого порядка ведения бюджетного учета в  ОМСУ, муниципальных учреждениях с использованием средств автоматизации;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обеспечение своевременного, полного и достоверного отражения в бюджетном учете операций по исполнению бюджетных смет, планов финансово-хозяйственной деятельности муниципальных учреждений муниципального района;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повышение качества и оперативности формирования отчетности;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обеспечение создания методических материалов по предметным областям с учетом региональной и отраслевой специфики;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обеспечение контроля качества бюджетного учета, бюджетной отчетности и контроля использования имущества;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повышение эффективности и результативности осуществления закупок, использования имущества;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 обеспечение гласности и прозрачности осуществления закупок.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78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616770"/>
          <a:ext cx="8786869" cy="4798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5"/>
                <a:gridCol w="714380"/>
                <a:gridCol w="714380"/>
                <a:gridCol w="714380"/>
                <a:gridCol w="714380"/>
                <a:gridCol w="714380"/>
                <a:gridCol w="787296"/>
                <a:gridCol w="784338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Наименование целевых индикаторов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системы учета и отчетности, системы муниципальных закупок в МР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Башкортостан» 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2015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2016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проект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011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 за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9 меся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</a:rPr>
                        <a:t>цев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2017 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2018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2019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9579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учреждений района, обеспеченных установленными едиными типовыми настройками программных продуктов ,%</a:t>
                      </a:r>
                    </a:p>
                    <a:p>
                      <a:endParaRPr lang="ru-RU" sz="140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</a:tr>
              <a:tr h="89579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среднего количества поставщиков (подрядчиков, исполнителей), принявших участие в закупках, ед.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</a:tr>
              <a:tr h="109806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Уменьшение доли стоимости закупок с единственным участником, признанных несостоявшимися, в общей стоимости закупок, %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79</a:t>
            </a:fld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052736"/>
            <a:ext cx="88583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25 января 2016 года№202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1.стабильное повышение качества и уровня жизни граждан, попавших в трудную жизненную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ситуацию,  из числа:  пожилых граждан,  инвалидов,  семей  с несовершеннолетними детьми, проживающих  на территории муниципального района</a:t>
            </a:r>
            <a:r>
              <a:rPr lang="ru-RU" sz="1600" dirty="0" smtClean="0"/>
              <a:t>. </a:t>
            </a:r>
          </a:p>
          <a:p>
            <a:pPr marL="342900" indent="-342900" algn="just"/>
            <a:endParaRPr lang="ru-RU" sz="1600" dirty="0" smtClean="0"/>
          </a:p>
          <a:p>
            <a:pPr marL="342900" indent="-342900" algn="just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роведение социально-значимых мероприятий;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2.создание условий для продолжения активного образа жизни пожилых людей, достигших пенсионного возраста, для их полноценного участия в жизни общества;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3.обеспечение беспрепятственного доступа инвалидов к объектам социальной инфраструктуры;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4.возрождение в сознании общества  понимания  ценности семьи, укрепление социального статуса семьи как основного института общества, пропаганда семейных ценностей;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5.проведение культурно-массовых   мероприятий,  направленных  на нравственное и духовное воспитание детей и семей в целом;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6.создание благоприятных условий для интеграции в общество инвалидов;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7.координация деятельности предприятий, организаций  по оказанию социальной поддержки инвалидам, пенсионерам и другим категориям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052736"/>
            <a:ext cx="8229600" cy="71095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kern="1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1916832"/>
            <a:ext cx="8289130" cy="25903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Бюджет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план доходов и расходов. Каждый житель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является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Граждане и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налогоплательщики и как потребители услуг- должны быть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уверены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</a:p>
        </p:txBody>
      </p:sp>
      <p:pic>
        <p:nvPicPr>
          <p:cNvPr id="18436" name="Picture 4" descr="1131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509120"/>
            <a:ext cx="3586708" cy="20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9" name="Рисунок 8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80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406958"/>
          <a:ext cx="8786869" cy="4697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5"/>
                <a:gridCol w="714380"/>
                <a:gridCol w="714380"/>
                <a:gridCol w="714380"/>
                <a:gridCol w="714380"/>
                <a:gridCol w="714380"/>
                <a:gridCol w="787296"/>
                <a:gridCol w="784338"/>
              </a:tblGrid>
              <a:tr h="5404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Наименование целевых индикаторов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«Социальная поддержка граждан муниципального района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Башкортостан» 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2015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2016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проект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99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 за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9 меся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</a:rPr>
                        <a:t>цев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2017 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2018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2019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6803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численности  ветеранов в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мероприятий, чел.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/>
                </a:tc>
              </a:tr>
              <a:tr h="99559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Количества    объектов    социальной   инфраструктуры,     оборудованных     в     целях      обеспечения доступности для инвалидов ), ед.</a:t>
                      </a:r>
                    </a:p>
                    <a:p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/>
                </a:tc>
              </a:tr>
              <a:tr h="91843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 численности    социально-неблагополучных семей</a:t>
                      </a:r>
                      <a:endParaRPr lang="ru-RU" sz="160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81</a:t>
            </a:fld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764704"/>
            <a:ext cx="88583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31 декабря 2015 года №2608</a:t>
            </a:r>
          </a:p>
          <a:p>
            <a:pPr algn="just"/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1.совершенствование и развитие системы, обеспечивающей целенаправленное формирование у молодежи района высокой социальной активности, гражданственности и патриотизма, подготовки спортивных резервов, снижения криминогенной напряженности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подростково-молодежной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среде средствами физической культуры, спорта и туризма.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1.повышение интереса населения района к занятиям физической культуры и спорта, формирование стремления к здоровому образу жизни;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обеспечение трудоустройства молодежи, занятости детей, подростков и молодежи в социально значимых сферах деятельности;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3.оказание адресной помощи молодым семьям в решении жилищных проблем, укрепление института молодых семьи;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4.пропаганда здорового образа жизни среди молодежи;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5.гражданско-патриотическое воспитание молодежи;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6.формирование у молодежи семейных ценностей;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7.расширение структуры специалистов по работе с молодежью в сельских поселениях, в организациях и образовательных учреждениях;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8.координация деятельности органов и организаций, действующих в области молодежной политики, детских и молодежных общественных объединений по вовлечению молодежи в социальную практику;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9.повышение социальной активности молодежи, формирование готовности к участию в общественно-политической жизни общества;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10.стимулирование различных форм самоорганизации молодежи.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3" y="154490"/>
          <a:ext cx="8928992" cy="6240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425"/>
                <a:gridCol w="902834"/>
                <a:gridCol w="710280"/>
                <a:gridCol w="710280"/>
                <a:gridCol w="710280"/>
                <a:gridCol w="710280"/>
                <a:gridCol w="782777"/>
                <a:gridCol w="779836"/>
              </a:tblGrid>
              <a:tr h="54903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Наименование целевых индикаторов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муниципальном районе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Башкортостан» 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2015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2016 год (оценка)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проект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011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 за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9 меся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</a:rPr>
                        <a:t>цев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2017 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2018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2019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95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молодежи, вовлеченной в волонтерскую деятельность, в общем числе граждан 14 -30 лет, чел.</a:t>
                      </a: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/>
                </a:tc>
              </a:tr>
              <a:tr h="1164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молодежи допризывного возраста, принявшей участие в мероприятиях, направленных на гражданско-патриотическое воспитание, чел.</a:t>
                      </a: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/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систематически занимающегося физической культурой и спортом в общем числе населения, %</a:t>
                      </a: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31,7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/>
                </a:tc>
              </a:tr>
              <a:tr h="491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детей, подростков и молодежи, охваченных различными формами летнего и круглогодичного оздоровительного отдыха по линии молодежной политики, в общем числе граждан в возрасте 7-17 лет, чел.</a:t>
                      </a: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83</a:t>
            </a:fld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764704"/>
            <a:ext cx="88583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31 декабря 2015 года №2609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1.обеспечение доступности качественного образования, государственных гарантий прав граждан на общедоступность и бесплатность общего среднего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2.закрепление устойчивой динамики развития системы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3.достижение высокого уровня образовательных услуг, удовлетворяющих потребности современных  жителей.</a:t>
            </a:r>
          </a:p>
          <a:p>
            <a:pPr marL="342900" indent="-342900"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1.модернизация системы дошкольного, общего, дополнительного (внешкольного) образования как института социального развития;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2.обеспечение динамичного развития системы образования в соответствии с запросами личности  и общества;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3.формирование здоровье сберегающей образовательной среды, обеспечивающей сохранение здоровья обучающихся;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4.развитие инновационной и опытно-экспериментальной деятельности образовательных учреждений;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5.информатизация муниципальной системы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6.создание условий в образовательных учреждениях района, обеспечивающих качественное проведение  образовательно-воспитательного процесса, отвечающего    требованиям современного развития образования и науки;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7.обеспечение равных возможностей для всех категорий детей, в том числе детей с ограниченными возможностями здоровья, в получении качественного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8.формирование условий для развития начальных профессиональных знаний и навыков, научно-                                    исследовательского творчества обучающихся, включая новые образовательные формы и технологии работы с  одаренными  детьми;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9.развитие кадрового потенциала сферы образования и системы поддержки педагогических работников;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10.создание прозрачной, открытой  системы  информирования граждан об образовательных услугах, обеспечивающих полноту, доступность, своевременное обновление и достоверность информации.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84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9" y="476672"/>
          <a:ext cx="8605464" cy="4574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172"/>
                <a:gridCol w="870121"/>
                <a:gridCol w="684544"/>
                <a:gridCol w="684544"/>
                <a:gridCol w="684544"/>
                <a:gridCol w="684544"/>
                <a:gridCol w="754415"/>
                <a:gridCol w="751580"/>
              </a:tblGrid>
              <a:tr h="54903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Наименование целевых индикаторов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  муниципального района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Башкортостан»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2015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2016 год (оценка)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проект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011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 за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9 меся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</a:rPr>
                        <a:t>цев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2017 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2018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2019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55658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получателей государственной услуги в сфере образования, удовлетворенных полнотой и качеством этой услуги,  - 100 %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T="45730" marB="45730" anchor="ctr" horzOverflow="overflow"/>
                </a:tc>
              </a:tr>
              <a:tr h="1164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 общеобразовательных учреждений, которым предоставлена возможность обучаться в соответствии с основными современными требованиями – 100 %.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30" marB="4573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764704"/>
            <a:ext cx="88583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14 декабря 2015 года №2443</a:t>
            </a:r>
          </a:p>
          <a:p>
            <a:pPr algn="just"/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1.формирование единого культурного пространства,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2.создание условий для равного доступа населения к культурным ценностям, информационным ресурсам и пользованию услугами учреждений культуры, дополнительного образования.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1.содействие в повышении эффективности деятельности клубных учреждений района;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2.увеличение доли участников объединений народного самодеятельного творчества;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3.повышение эффективности библиотечного, библиографического и информационного обслуживания жителей муниципального района;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4.создание условий для эффективного развития системы дополнительного образования детей в сфере культуры и искусства;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5.развитие туризма в муниципальном районе;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6.повышение культуры обслуживания зрителей и обеспечение высокого качества проводимых мероприятий;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Создание комфортабельных условий в учреждениях культуры, облегчение труда персонала.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86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88640"/>
          <a:ext cx="8677471" cy="656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385"/>
                <a:gridCol w="877402"/>
                <a:gridCol w="690272"/>
                <a:gridCol w="690272"/>
                <a:gridCol w="690272"/>
                <a:gridCol w="690272"/>
                <a:gridCol w="760727"/>
                <a:gridCol w="757869"/>
              </a:tblGrid>
              <a:tr h="5709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Наименование целевых индикаторов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 и искусства в муниципальном районе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Башкортостан» 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2015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2016 год (оценка)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проект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202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 за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9 меся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</a:rPr>
                        <a:t>цев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2017 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2018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2019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61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 муниципальных библиотек, тыс. посещений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</a:p>
                  </a:txBody>
                  <a:tcPr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/>
                </a:tc>
              </a:tr>
              <a:tr h="851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массовых мероприятий, проводимых муниципальными библиотеками, ед.</a:t>
                      </a: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/>
                </a:tc>
              </a:tr>
              <a:tr h="851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за отчетный период в МБУ ДО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Нуримановская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ДШИ, чел.</a:t>
                      </a: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/>
                </a:tc>
              </a:tr>
              <a:tr h="939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населения качеством предоставляемых услуг в сфере культуры, %</a:t>
                      </a: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/>
                </a:tc>
              </a:tr>
              <a:tr h="1148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культурно-досуговых мероприятий в сельских муниципальных учреждениях культуры, ед.</a:t>
                      </a: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5834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6069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87</a:t>
            </a:fld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0" y="188640"/>
            <a:ext cx="91440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980728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20 января 2016 года №166</a:t>
            </a:r>
          </a:p>
          <a:p>
            <a:pPr algn="just"/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1.проведение сбалансированной финансовой, бюджетной и налоговой политики муниципального района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2.эффективное управление финансовыми ресурсами, находящимися в распоряжении муниципального района.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1.совершенствование и модернизация механизмов межбюджетного регулирования;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2.обеспечение эффективного исполнения полномочий в финансовой, бюджетной и налоговой сферах, в части осуществления финансового контроля.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88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5" y="188640"/>
          <a:ext cx="8858154" cy="655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687"/>
                <a:gridCol w="895671"/>
                <a:gridCol w="704645"/>
                <a:gridCol w="704645"/>
                <a:gridCol w="704645"/>
                <a:gridCol w="704645"/>
                <a:gridCol w="776567"/>
                <a:gridCol w="773649"/>
              </a:tblGrid>
              <a:tr h="54485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Наименование целевых индикаторов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«Управление муниципальными финансами  муниципального района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Башкортостан» 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2015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2016 год (оценка)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проект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003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 за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9 меся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</a:rPr>
                        <a:t>цев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2017 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2018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2019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02951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межбюджетных трансфертов, предоставляемых из бюджета муниципального района, в общем объеме расходов (до 65%)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8129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Степень соответствия использования средств целям, предусмотренным Законодательством (%)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8129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Удельный вес своевременно исполненных судебных актов, предусматривающих взыскание на средства бюджета (%)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0453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Удельный вес расходов бюджета муниципального района, формированных в рамках муниципальных программ (%)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0959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Степень соответствия бюджетных ассигнований  муниципальных программ, утвержденному решению о бюджете (%)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89</a:t>
            </a:fld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0" y="188640"/>
            <a:ext cx="91440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340768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28 января 2016 года №213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1.формирование здорового образа жизни у населения, включая сокращение потребления алкоголя, табака и борьбу с наркоманией;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профилактика неинфекционных и социально-обусловленных заболеваний;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пропаганда здорового образа жизни, занятий физической культурой и спортом.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1.обеспечение доступности информации о здоровом образе жизни для всех категорий населения;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2.формирование у населения культуры здоровья и ответственного отношения к своему физическому и психологическому здоровью;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3.формирование у населения мотивации к ведению здорового образа жизни, включая сокращение потребление алкоголя, табака и борьбу с наркоманией;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4.внедрение в учебный процесс образовательных учреждений района современных методов и форм работы по формированию потребности в ведении здорового образа жизни у детей и подростков;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5.создание условий для сохранения и укрепления здоровья населения;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приобщение населения к занятиям физической культурой, спортом и туризмом.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pic>
        <p:nvPicPr>
          <p:cNvPr id="20483" name="Picture 2" descr="http://www.mv.org.ua/imn/2012/b13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4077071"/>
            <a:ext cx="4148138" cy="2780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07504" y="1749876"/>
            <a:ext cx="4464000" cy="20621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rgbClr val="99CCFF"/>
                </a:solidFill>
                <a:cs typeface="Arial" pitchFamily="34" charset="0"/>
              </a:rPr>
              <a:t>ДОХОДЫ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cs typeface="Arial" pitchFamily="34" charset="0"/>
              </a:rPr>
  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</a:t>
            </a:r>
            <a:r>
              <a:rPr lang="ru-RU" b="1" dirty="0" smtClean="0">
                <a:solidFill>
                  <a:srgbClr val="FFFF00"/>
                </a:solidFill>
                <a:cs typeface="Arial" pitchFamily="34" charset="0"/>
              </a:rPr>
              <a:t>)</a:t>
            </a:r>
            <a:endParaRPr lang="ru-RU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643438" y="1715922"/>
            <a:ext cx="4464000" cy="22313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rIns="0" anchor="ctr"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rgbClr val="99CCFF"/>
                </a:solidFill>
              </a:rPr>
              <a:t>РАСХОДЫ</a:t>
            </a:r>
          </a:p>
          <a:p>
            <a:pPr algn="ctr">
              <a:defRPr/>
            </a:pPr>
            <a:r>
              <a:rPr lang="ru-RU" sz="1700" b="1" dirty="0">
                <a:solidFill>
                  <a:srgbClr val="FFFF00"/>
                </a:solidFill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ЖКХ, культура, молодежная политика, физическая культура и спорт и другие), капитальное строительство и другие </a:t>
            </a:r>
            <a:r>
              <a:rPr lang="ru-RU" sz="1700" b="1" dirty="0" smtClean="0">
                <a:solidFill>
                  <a:srgbClr val="FFFF00"/>
                </a:solidFill>
              </a:rPr>
              <a:t>расходы)</a:t>
            </a:r>
            <a:endParaRPr lang="ru-RU" sz="1700" b="1" dirty="0">
              <a:solidFill>
                <a:srgbClr val="FFFF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0" name="Рисунок 9" descr="header_ger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65379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928669"/>
          <a:ext cx="8677471" cy="5053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385"/>
                <a:gridCol w="877402"/>
                <a:gridCol w="690272"/>
                <a:gridCol w="690272"/>
                <a:gridCol w="690272"/>
                <a:gridCol w="690272"/>
                <a:gridCol w="760727"/>
                <a:gridCol w="757869"/>
              </a:tblGrid>
              <a:tr h="48970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Наименование целевых индикаторов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муниципальной программы</a:t>
                      </a:r>
                      <a:endParaRPr lang="en-US" sz="1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укрепление здоровья населения в муниципальном районе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 Республики Башкортостан» 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2015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2016 год (оценка)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проект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2371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 за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9 меся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</a:rPr>
                        <a:t>цев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2017 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2018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2019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24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мероприятий, пропагандирующих здоровый образ жизни,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13" marB="45713" anchor="ctr" horzOverflow="overflow"/>
                </a:tc>
              </a:tr>
              <a:tr h="618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 по пропаганде  здорового образа жизни, ед.</a:t>
                      </a: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799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T="45713" marB="45713" anchor="ctr" horzOverflow="overflow"/>
                </a:tc>
              </a:tr>
              <a:tr h="352813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611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611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91</a:t>
            </a:fld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0" y="-171400"/>
            <a:ext cx="914400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548680"/>
            <a:ext cx="9036496" cy="646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Республики Башкортостан»  утверждена постановлением Администрации муниципального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22 января 2016 года №182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1.реализация государственной политики в области профилактики терроризма и экстремистской деятельности;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2.совершенствование системы профилактических мер антитеррористической и экстремистской направленности;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3.обеспечение антитеррористической защищенности и усиление надежности охраны особо важных объектов жизнеобеспечения населения, образования, культуры, здравоохранения, транспортных коммуникаций и органов власти;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4.создание условий для обеспечения безопасности граждан и правопорядка на территории МР;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5.укрепление системы социальной профилактики правонарушений, направленной на активизацию борьбы с алкоголизмом, наркоманией, преступностью, безнадзорностью и беспризорностью несовершеннолетних, незаконной миграцией;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6.активизация участия и улучшение координации деятельности администраций МР и сельских поселений в предупреждении совершения правонарушений;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7.повышение безопасности населения и защищенности потенциально опасных объектов экономики от угроз природного и техногенного характера;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8.последовательное снижение рисков чрезвычайных ситуаций;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9.провести ремонты противорадиационных укрытий находящихся в ведении муниципальных учреждений; 10.обеспечение средствами индивидуальной защиты работников органов местного самоуправления;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11.создание условий для обеспечения безопасного отдыха людей в местах массового отдыха населения на воде;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12.содержание запасов материально-технических, продовольственных, медицинских и иных средств, для обеспечения мероприятий гражданской обороны и материальные ресурсы для ликвидации ЧС природного и техногенного характера;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13.реализация государственной политики в области пожарной безопасности;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14.повышение пожарной безопасности жилищного фонда МР;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15.совершенствование противопожарной пропаганды;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16.недопущение человеческих жертв и уменьшение материального ущерба от ЧС и пожаров.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92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579943"/>
          <a:ext cx="8677471" cy="5361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385"/>
                <a:gridCol w="877402"/>
                <a:gridCol w="690272"/>
                <a:gridCol w="690272"/>
                <a:gridCol w="690272"/>
                <a:gridCol w="690272"/>
                <a:gridCol w="760727"/>
                <a:gridCol w="757869"/>
              </a:tblGrid>
              <a:tr h="4749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Наименование целевых индикаторов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муниципальной программы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«Безопасная жизнь населения в муниципальном районе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  Республики Башкортостан» </a:t>
                      </a:r>
                      <a:endParaRPr lang="ru-RU" sz="16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2015 год (отчет)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2016 год (оценка)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проект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199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Отчет за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9 меся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</a:rPr>
                        <a:t>цев</a:t>
                      </a: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2017 год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2018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2019 год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9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мероприятий, пропагандирующих здоровый образ жизни,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13" marB="45713" anchor="ctr" horzOverflow="overflow"/>
                </a:tc>
              </a:tr>
              <a:tr h="619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 по пропаганде  здорового образа жизни, ед.</a:t>
                      </a: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799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T="45713" marB="45713" anchor="ctr" horzOverflow="overflow"/>
                </a:tc>
              </a:tr>
              <a:tr h="522051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5315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688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93</a:t>
            </a:fld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 ПРОГРАММЫ  ПОДДЕРЖКИ  МЕСТНЫХ ИНИЦИАТИВ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785794"/>
            <a:ext cx="88583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Республике Башкортостан с 2014 года при участии Всемирного банка реализуется программа поддержки местных инициатив (ППМИ) населения и органов местного самоуправления по развитию социальной и коммунальной инфраструктуры. Проект по поддержке местных инициатив - это механизм, позволяющий объединить ресурсы республиканского бюджета, бюджетов муниципалитетов, финансовые ресурсы местных сообществ и направить их на решение социально-важных проблем.</a:t>
            </a:r>
          </a:p>
          <a:p>
            <a:pPr algn="just"/>
            <a:r>
              <a:rPr lang="en-US" sz="1600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Данный проект показал свою высокую эффективность в части расходования бюджетных средств и качестве выполненных работ. Местные жители участвуют от стадии принятия самого решения о строительстве (ремонте, реконструкции) объекта до контроля качества предоставления услуг и использования финансовых средств. Это позволяет выявить реальные потребности населения и оперативно решать наиболее острые проблемы, такие как: организация коммунальной и бытовой инфраструктуры, ремонт автомобильных дорог местного значения, обеспечение первичных мер пожарной безопасности, создание условий для организации досуга населения, культурного, физкультурного, библиотечного обслуживания, организация благоустройства территории поселения, включая освещение улиц и озеленение территории, содержание мест захоронения поселения.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Внедрение ППМИ в нашем районе началось в 2016 году.  Было подано 11 заявок на 11 проектов. По итогам конкурса выиграли 10 проектов общей стоимостью 8 262,4 тыс.рублей, из которых 5 489,8 тыс.рублей (66,4%) – средства бюджета Республики Башкортостан, 1 550,5 тыс.рублей (28,2%) – средства местных бюджетов, 915,6 тыс.рублей (11,1%) – вклад населения и 306,5 тыс.рублей (3,7%) – вклад спонсоров.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Таким образом, каждый житель района, внося свой небольшой вклад в указанную Программу, преумножил финансовые средства и помог в решении больших наболевших социальных проблем.</a:t>
            </a:r>
          </a:p>
        </p:txBody>
      </p:sp>
    </p:spTree>
  </p:cSld>
  <p:clrMapOvr>
    <a:masterClrMapping/>
  </p:clrMapOvr>
  <p:transition spd="med">
    <p:cover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94</a:t>
            </a:fld>
            <a:endParaRPr lang="ru-RU"/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0" y="-285776"/>
            <a:ext cx="9144000" cy="9985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Проекты – победители ППМИ на территории муниципального образования на 2016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688" y="1071546"/>
            <a:ext cx="867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838947"/>
          <a:ext cx="9072594" cy="5999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321"/>
                <a:gridCol w="3235431"/>
                <a:gridCol w="785818"/>
                <a:gridCol w="785818"/>
                <a:gridCol w="785818"/>
                <a:gridCol w="1000132"/>
                <a:gridCol w="857256"/>
              </a:tblGrid>
              <a:tr h="295257">
                <a:tc rowSpan="2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сельских поселений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проекта,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lang="ru-RU" sz="12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проекта, тыс.руб.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92064">
                <a:tc vMerge="1"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Вклад 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ния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Вклад 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спон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соров</a:t>
                      </a:r>
                      <a:endParaRPr lang="ru-RU" sz="12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местных бюджетов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бюджета РБ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здания СДК деревни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Истриково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856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28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2.Баш-Шидинский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 кладбища (ограждение) д.Большие Шиды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376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3.Красногорский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 стадиона с.Красная Горка с приобретением спортивного игрового комплекса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376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4.Никольский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оконных проемов в здании школы ООШ села Никольское с установкой окон из ПВХ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9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5.Новокулевский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 кладбища с.Новокулево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28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6.Новосубаевский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и установка павильона для школьного автобуса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376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7.Павловский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оборудования для уличного освещения центральных улиц с. Павловка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14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8.Сарвинский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оконных проемов в здании школы села Сарва с установкой окон из ПВХ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28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9.Староисаевский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Оборудование пешеходного перехода через реку Желанда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39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10.Старобедеевский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 парка отдыха и культуры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02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915,6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489,8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 spd="med">
    <p:cover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28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«Капитальный ремонт здания СДК деревни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Истриково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73581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96</a:t>
            </a:fld>
            <a:endParaRPr lang="ru-RU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14282" y="2071678"/>
          <a:ext cx="8615393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285728"/>
            <a:ext cx="9144000" cy="11414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источников финансирования проекта «Капитальный ремонт здания СДК деревни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Истриково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стоимость проекта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856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,4 тыс.рублей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7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                                             (в процентах)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97</a:t>
            </a:fld>
            <a:endParaRPr lang="ru-RU"/>
          </a:p>
        </p:txBody>
      </p:sp>
      <p:pic>
        <p:nvPicPr>
          <p:cNvPr id="1028" name="Picture 4" descr="https://ppmi.bashkortostan.ru/Content/UploadedFiles/2016/Application/80645410/42-622/1510/80645410201671141644349636029794043490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7643866" cy="5072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«Благоустройство кладбища (ограждение) д.Большие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Шиды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98</a:t>
            </a:fld>
            <a:endParaRPr lang="ru-RU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14282" y="2071678"/>
          <a:ext cx="8615393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285728"/>
            <a:ext cx="9144000" cy="11414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источников финансирования проекта «Благоустройство кладбища (ограждение) д.Большие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Шиды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стоимость проекта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490,0 тыс.рублей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7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                                             (в процентах)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99</a:t>
            </a:fld>
            <a:endParaRPr lang="ru-RU"/>
          </a:p>
        </p:txBody>
      </p:sp>
      <p:pic>
        <p:nvPicPr>
          <p:cNvPr id="33794" name="Picture 2" descr="https://ppmi.bashkortostan.ru/Content/UploadedFiles/2016/Application/80645415/42-623/1479/806454152016630122337511636028862175114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7572428" cy="5143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«Благоустройство стадиона с.Красная Горка с приобретением спортивного игрового комплекса»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/>
  </p:transition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7471</TotalTime>
  <Words>9944</Words>
  <Application>Microsoft Office PowerPoint</Application>
  <PresentationFormat>Экран (4:3)</PresentationFormat>
  <Paragraphs>2220</Paragraphs>
  <Slides>116</Slides>
  <Notes>22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116</vt:i4>
      </vt:variant>
    </vt:vector>
  </HeadingPairs>
  <TitlesOfParts>
    <vt:vector size="119" baseType="lpstr">
      <vt:lpstr>Тема Office</vt:lpstr>
      <vt:lpstr>Лист Microsoft Office Excel 97-2003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Основы составления проекта бюджета района</vt:lpstr>
      <vt:lpstr>Что такое бюджет?</vt:lpstr>
      <vt:lpstr>Слайд 9</vt:lpstr>
      <vt:lpstr>Слайд 10</vt:lpstr>
      <vt:lpstr>Слайд 11</vt:lpstr>
      <vt:lpstr>Слайд 12</vt:lpstr>
      <vt:lpstr>НАЛОГОВЫЕ ДОХОДЫ</vt:lpstr>
      <vt:lpstr>НЕНАЛОГОВЫЕ ДОХОДЫ</vt:lpstr>
      <vt:lpstr>БЕЗВОЗМЕЗДНЫЕ ПОСТУПЛЕНИЯ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МУНИЦИПАЛЬНЫЙ ДОЛГ</vt:lpstr>
      <vt:lpstr>Слайд 52</vt:lpstr>
      <vt:lpstr>Бюджет МР Нуримановский район                              в разрезе муниципальных программ                 тыс.руб.</vt:lpstr>
      <vt:lpstr>Бюджет МР Нуримановский район                              в разрезе муниципальных программ                 тыс.руб</vt:lpstr>
      <vt:lpstr>Бюджет МР Нуримановский район                              в разрезе муниципальных программ                 тыс.руб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845</cp:revision>
  <cp:lastPrinted>2015-10-08T08:07:03Z</cp:lastPrinted>
  <dcterms:created xsi:type="dcterms:W3CDTF">2014-06-09T16:25:13Z</dcterms:created>
  <dcterms:modified xsi:type="dcterms:W3CDTF">2016-11-28T03:06:30Z</dcterms:modified>
</cp:coreProperties>
</file>