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rawings/drawing13.xml" ContentType="application/vnd.openxmlformats-officedocument.drawingml.chartshape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drawings/drawing11.xml" ContentType="application/vnd.openxmlformats-officedocument.drawingml.chartshap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rawings/drawing14.xml" ContentType="application/vnd.openxmlformats-officedocument.drawingml.chartshapes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rawings/drawing12.xml" ContentType="application/vnd.openxmlformats-officedocument.drawingml.chartshape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xls" ContentType="application/vnd.ms-exce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drawings/drawing15.xml" ContentType="application/vnd.openxmlformats-officedocument.drawingml.chartshapes+xml"/>
  <Override PartName="/ppt/drawings/drawing9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59" r:id="rId5"/>
    <p:sldId id="258" r:id="rId6"/>
    <p:sldId id="257" r:id="rId7"/>
    <p:sldId id="346" r:id="rId8"/>
    <p:sldId id="347" r:id="rId9"/>
    <p:sldId id="341" r:id="rId10"/>
    <p:sldId id="349" r:id="rId11"/>
    <p:sldId id="315" r:id="rId12"/>
    <p:sldId id="316" r:id="rId13"/>
    <p:sldId id="313" r:id="rId14"/>
    <p:sldId id="312" r:id="rId15"/>
    <p:sldId id="342" r:id="rId16"/>
    <p:sldId id="343" r:id="rId17"/>
    <p:sldId id="344" r:id="rId18"/>
    <p:sldId id="345" r:id="rId19"/>
    <p:sldId id="351" r:id="rId20"/>
    <p:sldId id="269" r:id="rId21"/>
    <p:sldId id="322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307" r:id="rId30"/>
    <p:sldId id="278" r:id="rId31"/>
    <p:sldId id="352" r:id="rId32"/>
    <p:sldId id="353" r:id="rId33"/>
    <p:sldId id="354" r:id="rId34"/>
    <p:sldId id="304" r:id="rId35"/>
    <p:sldId id="305" r:id="rId36"/>
    <p:sldId id="306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1" r:id="rId45"/>
    <p:sldId id="332" r:id="rId46"/>
    <p:sldId id="333" r:id="rId47"/>
    <p:sldId id="334" r:id="rId48"/>
    <p:sldId id="335" r:id="rId49"/>
    <p:sldId id="336" r:id="rId50"/>
    <p:sldId id="337" r:id="rId51"/>
    <p:sldId id="338" r:id="rId52"/>
    <p:sldId id="339" r:id="rId53"/>
    <p:sldId id="340" r:id="rId54"/>
    <p:sldId id="279" r:id="rId55"/>
    <p:sldId id="280" r:id="rId56"/>
    <p:sldId id="281" r:id="rId57"/>
    <p:sldId id="282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EBF5"/>
    <a:srgbClr val="008080"/>
    <a:srgbClr val="25C5C5"/>
    <a:srgbClr val="66FFCC"/>
    <a:srgbClr val="00CC99"/>
    <a:srgbClr val="FFCCFF"/>
    <a:srgbClr val="5899D4"/>
    <a:srgbClr val="800000"/>
    <a:srgbClr val="9933FF"/>
    <a:srgbClr val="E632B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3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_____Microsoft_Office_Excel12.xlsx"/><Relationship Id="rId1" Type="http://schemas.openxmlformats.org/officeDocument/2006/relationships/image" Target="../media/image37.jpeg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image" Target="../media/image36.jpeg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0.xlsx"/><Relationship Id="rId1" Type="http://schemas.openxmlformats.org/officeDocument/2006/relationships/image" Target="../media/image41.jpeg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_____Microsoft_Office_Excel23.xlsx"/><Relationship Id="rId1" Type="http://schemas.openxmlformats.org/officeDocument/2006/relationships/image" Target="../media/image46.jpeg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package" Target="../embeddings/_____Microsoft_Office_Excel25.xlsx"/><Relationship Id="rId1" Type="http://schemas.openxmlformats.org/officeDocument/2006/relationships/image" Target="../media/image48.jpeg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7.xlsx"/><Relationship Id="rId1" Type="http://schemas.openxmlformats.org/officeDocument/2006/relationships/image" Target="../media/image16.jpeg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8.xlsx"/><Relationship Id="rId1" Type="http://schemas.openxmlformats.org/officeDocument/2006/relationships/image" Target="../media/image51.jpeg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9.xlsx"/><Relationship Id="rId1" Type="http://schemas.openxmlformats.org/officeDocument/2006/relationships/image" Target="../media/image52.jpeg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3.xlsx"/><Relationship Id="rId1" Type="http://schemas.openxmlformats.org/officeDocument/2006/relationships/image" Target="../media/image36.jpeg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package" Target="../embeddings/_____Microsoft_Office_Excel31.xlsx"/><Relationship Id="rId1" Type="http://schemas.openxmlformats.org/officeDocument/2006/relationships/image" Target="../media/image51.jpeg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2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5.xml"/><Relationship Id="rId2" Type="http://schemas.openxmlformats.org/officeDocument/2006/relationships/package" Target="../embeddings/_____Microsoft_Office_Excel33.xlsx"/><Relationship Id="rId1" Type="http://schemas.openxmlformats.org/officeDocument/2006/relationships/image" Target="../media/image59.jpe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image" Target="../media/image36.jpeg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axId val="92983296"/>
        <c:axId val="92984832"/>
      </c:barChart>
      <c:catAx>
        <c:axId val="92983296"/>
        <c:scaling>
          <c:orientation val="minMax"/>
        </c:scaling>
        <c:axPos val="b"/>
        <c:tickLblPos val="nextTo"/>
        <c:crossAx val="92984832"/>
        <c:crosses val="autoZero"/>
        <c:auto val="1"/>
        <c:lblAlgn val="ctr"/>
        <c:lblOffset val="100"/>
      </c:catAx>
      <c:valAx>
        <c:axId val="92984832"/>
        <c:scaling>
          <c:orientation val="minMax"/>
        </c:scaling>
        <c:axPos val="l"/>
        <c:majorGridlines/>
        <c:numFmt formatCode="General" sourceLinked="1"/>
        <c:tickLblPos val="nextTo"/>
        <c:crossAx val="92983296"/>
        <c:crosses val="autoZero"/>
        <c:crossBetween val="between"/>
      </c:valAx>
    </c:plotArea>
    <c:legend>
      <c:legendPos val="r"/>
      <c:layout/>
    </c:legend>
    <c:plotVisOnly val="1"/>
  </c:chart>
  <c:spPr>
    <a:solidFill>
      <a:srgbClr val="A4D76B"/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2.0512853644827207E-2"/>
          <c:y val="2.8915509034388727E-2"/>
          <c:w val="0.97948714635517364"/>
          <c:h val="0.7599530824995222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rgbClr val="008080"/>
            </a:solidFill>
          </c:spPr>
          <c:dLbls>
            <c:dLbl>
              <c:idx val="0"/>
              <c:layout>
                <c:manualLayout>
                  <c:x val="9.0255778544924545E-2"/>
                  <c:y val="-4.1343379883157748E-3"/>
                </c:manualLayout>
              </c:layout>
              <c:showVal val="1"/>
            </c:dLbl>
            <c:dLbl>
              <c:idx val="1"/>
              <c:layout>
                <c:manualLayout>
                  <c:x val="8.7520754952654004E-2"/>
                  <c:y val="-8.2686759766315409E-3"/>
                </c:manualLayout>
              </c:layout>
              <c:showVal val="1"/>
            </c:dLbl>
            <c:dLbl>
              <c:idx val="2"/>
              <c:layout>
                <c:manualLayout>
                  <c:x val="0.10119587291400622"/>
                  <c:y val="-4.1343379883157748E-3"/>
                </c:manualLayout>
              </c:layout>
              <c:showVal val="1"/>
            </c:dLbl>
            <c:dLbl>
              <c:idx val="3"/>
              <c:layout>
                <c:manualLayout>
                  <c:x val="9.2990802137195225E-2"/>
                  <c:y val="-8.2686759766315409E-3"/>
                </c:manualLayout>
              </c:layout>
              <c:showVal val="1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(План)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7920.2</c:v>
                </c:pt>
                <c:pt idx="1">
                  <c:v>5000.9000000000005</c:v>
                </c:pt>
                <c:pt idx="2">
                  <c:v>8561.2000000000007</c:v>
                </c:pt>
                <c:pt idx="3">
                  <c:v>7004.5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0.10393068115008819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0.11213596728308819"/>
                  <c:y val="2.4806027929894652E-2"/>
                </c:manualLayout>
              </c:layout>
              <c:showVal val="1"/>
            </c:dLbl>
            <c:dLbl>
              <c:idx val="2"/>
              <c:layout>
                <c:manualLayout>
                  <c:x val="0.11487099087535795"/>
                  <c:y val="8.2686759766316259E-3"/>
                </c:manualLayout>
              </c:layout>
              <c:showVal val="1"/>
            </c:dLbl>
            <c:dLbl>
              <c:idx val="3"/>
              <c:layout>
                <c:manualLayout>
                  <c:x val="0.10666592009854722"/>
                  <c:y val="8.2686759766315409E-3"/>
                </c:manualLayout>
              </c:layout>
              <c:showVal val="1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(План)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178662</c:v>
                </c:pt>
                <c:pt idx="1">
                  <c:v>218437.6</c:v>
                </c:pt>
                <c:pt idx="2">
                  <c:v>223531.1</c:v>
                </c:pt>
                <c:pt idx="3">
                  <c:v>227563.4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0.11213596728308817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0.12581108524444004"/>
                  <c:y val="2.0671689941578874E-2"/>
                </c:manualLayout>
              </c:layout>
              <c:showVal val="1"/>
            </c:dLbl>
            <c:dLbl>
              <c:idx val="2"/>
              <c:layout>
                <c:manualLayout>
                  <c:x val="0.11487099087535795"/>
                  <c:y val="2.0671689941578874E-2"/>
                </c:manualLayout>
              </c:layout>
              <c:showVal val="1"/>
            </c:dLbl>
            <c:dLbl>
              <c:idx val="3"/>
              <c:layout>
                <c:manualLayout>
                  <c:x val="0.11213596728308819"/>
                  <c:y val="-2.0671689941578874E-2"/>
                </c:manualLayout>
              </c:layout>
              <c:showVal val="1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(План)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163173.5</c:v>
                </c:pt>
                <c:pt idx="1">
                  <c:v>122021.4</c:v>
                </c:pt>
                <c:pt idx="2">
                  <c:v>106040.8</c:v>
                </c:pt>
                <c:pt idx="3">
                  <c:v>40741.4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E632B3"/>
            </a:solidFill>
          </c:spPr>
          <c:dLbls>
            <c:dLbl>
              <c:idx val="0"/>
              <c:layout>
                <c:manualLayout>
                  <c:x val="0.11760601446762876"/>
                  <c:y val="2.0671689941578874E-2"/>
                </c:manualLayout>
              </c:layout>
              <c:showVal val="1"/>
            </c:dLbl>
            <c:dLbl>
              <c:idx val="1"/>
              <c:layout>
                <c:manualLayout>
                  <c:x val="0.12034103805989917"/>
                  <c:y val="1.2403013964947324E-2"/>
                </c:manualLayout>
              </c:layout>
              <c:showVal val="1"/>
            </c:dLbl>
            <c:dLbl>
              <c:idx val="2"/>
              <c:layout>
                <c:manualLayout>
                  <c:x val="0.1230760616521696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0.11213596728308819"/>
                  <c:y val="-6.6149407813052397E-2"/>
                </c:manualLayout>
              </c:layout>
              <c:showVal val="1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(План)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87577.7</c:v>
                </c:pt>
                <c:pt idx="1">
                  <c:v>48535.4</c:v>
                </c:pt>
                <c:pt idx="2">
                  <c:v>80403.199999999997</c:v>
                </c:pt>
                <c:pt idx="3">
                  <c:v>66944.899999999994</c:v>
                </c:pt>
              </c:numCache>
            </c:numRef>
          </c:val>
        </c:ser>
        <c:shape val="cylinder"/>
        <c:axId val="118149120"/>
        <c:axId val="118150656"/>
        <c:axId val="0"/>
      </c:bar3DChart>
      <c:catAx>
        <c:axId val="1181491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8150656"/>
        <c:crosses val="autoZero"/>
        <c:auto val="1"/>
        <c:lblAlgn val="ctr"/>
        <c:lblOffset val="100"/>
      </c:catAx>
      <c:valAx>
        <c:axId val="118150656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1814912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за 2017 год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7095912228474806"/>
          <c:y val="2.37221741964861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6252627986439243E-2"/>
          <c:y val="0.20609392310333741"/>
          <c:w val="0.81666666666666654"/>
          <c:h val="0.705109251968509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</c:v>
                </c:pt>
              </c:strCache>
            </c:strRef>
          </c:tx>
          <c:dPt>
            <c:idx val="0"/>
            <c:spPr>
              <a:solidFill>
                <a:srgbClr val="E632B3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008080"/>
              </a:solidFill>
            </c:spPr>
          </c:dPt>
          <c:dLbls>
            <c:dLbl>
              <c:idx val="3"/>
              <c:layout>
                <c:manualLayout>
                  <c:x val="2.4242254567851642E-2"/>
                  <c:y val="0"/>
                </c:manualLayout>
              </c:layout>
              <c:dLblPos val="outEnd"/>
              <c:showPercent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19.2</c:v>
                </c:pt>
                <c:pt idx="1">
                  <c:v>53.4</c:v>
                </c:pt>
                <c:pt idx="2">
                  <c:v>25.3</c:v>
                </c:pt>
                <c:pt idx="3" formatCode="0.0">
                  <c:v>2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axId val="118057216"/>
        <c:axId val="118300672"/>
      </c:barChart>
      <c:catAx>
        <c:axId val="118057216"/>
        <c:scaling>
          <c:orientation val="minMax"/>
        </c:scaling>
        <c:axPos val="b"/>
        <c:tickLblPos val="nextTo"/>
        <c:crossAx val="118300672"/>
        <c:crosses val="autoZero"/>
        <c:auto val="1"/>
        <c:lblAlgn val="ctr"/>
        <c:lblOffset val="100"/>
      </c:catAx>
      <c:valAx>
        <c:axId val="118300672"/>
        <c:scaling>
          <c:orientation val="minMax"/>
        </c:scaling>
        <c:axPos val="l"/>
        <c:majorGridlines/>
        <c:numFmt formatCode="General" sourceLinked="1"/>
        <c:tickLblPos val="nextTo"/>
        <c:crossAx val="118057216"/>
        <c:crosses val="autoZero"/>
        <c:crossBetween val="between"/>
      </c:valAx>
    </c:plotArea>
    <c:legend>
      <c:legendPos val="r"/>
      <c:layout/>
    </c:legend>
    <c:plotVisOnly val="1"/>
  </c:chart>
  <c:spPr>
    <a:blipFill dpi="0" rotWithShape="1">
      <a:blip xmlns:r="http://schemas.openxmlformats.org/officeDocument/2006/relationships" r:embed="rId1">
        <a:alphaModFix amt="7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8.444482862039282E-2"/>
          <c:y val="2.7350604055319291E-2"/>
          <c:w val="0.90222177738691378"/>
          <c:h val="0.5910400928628383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E8F472"/>
            </a:solidFill>
          </c:spPr>
          <c:dLbls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(План)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47882.9</c:v>
                </c:pt>
                <c:pt idx="1">
                  <c:v>52015.1</c:v>
                </c:pt>
                <c:pt idx="2">
                  <c:v>50393.5</c:v>
                </c:pt>
                <c:pt idx="3">
                  <c:v>40632.300000000003</c:v>
                </c:pt>
              </c:numCache>
            </c:numRef>
          </c:val>
        </c:ser>
        <c:axId val="118581504"/>
        <c:axId val="118838784"/>
      </c:barChart>
      <c:catAx>
        <c:axId val="1185815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8838784"/>
        <c:crosses val="autoZero"/>
        <c:auto val="1"/>
        <c:lblAlgn val="ctr"/>
        <c:lblOffset val="100"/>
      </c:catAx>
      <c:valAx>
        <c:axId val="118838784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18581504"/>
        <c:crosses val="autoZero"/>
        <c:crossBetween val="between"/>
      </c:valAx>
    </c:plotArea>
    <c:plotVisOnly val="1"/>
  </c:chart>
  <c:spPr>
    <a:solidFill>
      <a:srgbClr val="FF99CC">
        <a:alpha val="84000"/>
      </a:srgb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4.7696143133496814E-2"/>
          <c:y val="0.10940235731929768"/>
          <c:w val="0.90460771373300675"/>
          <c:h val="0.5910403130458006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3399"/>
            </a:solidFill>
          </c:spPr>
          <c:dLbls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(План)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23582</c:v>
                </c:pt>
                <c:pt idx="1">
                  <c:v>34693.199999999997</c:v>
                </c:pt>
                <c:pt idx="2">
                  <c:v>24150.7</c:v>
                </c:pt>
                <c:pt idx="3">
                  <c:v>38928.800000000003</c:v>
                </c:pt>
              </c:numCache>
            </c:numRef>
          </c:val>
        </c:ser>
        <c:shape val="cylinder"/>
        <c:axId val="119600256"/>
        <c:axId val="119601792"/>
        <c:axId val="0"/>
      </c:bar3DChart>
      <c:catAx>
        <c:axId val="11960025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601792"/>
        <c:crosses val="autoZero"/>
        <c:auto val="1"/>
        <c:lblAlgn val="ctr"/>
        <c:lblOffset val="100"/>
      </c:catAx>
      <c:valAx>
        <c:axId val="119601792"/>
        <c:scaling>
          <c:orientation val="minMax"/>
        </c:scaling>
        <c:delete val="1"/>
        <c:axPos val="l"/>
        <c:numFmt formatCode="#,##0.0" sourceLinked="1"/>
        <c:tickLblPos val="none"/>
        <c:crossAx val="119600256"/>
        <c:crosses val="autoZero"/>
        <c:crossBetween val="between"/>
      </c:valAx>
    </c:plotArea>
    <c:plotVisOnly val="1"/>
  </c:chart>
  <c:spPr>
    <a:solidFill>
      <a:srgbClr val="E8F472">
        <a:alpha val="78000"/>
      </a:srgbClr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(План)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29481.7</c:v>
                </c:pt>
                <c:pt idx="1">
                  <c:v>27337.9</c:v>
                </c:pt>
                <c:pt idx="2">
                  <c:v>32125.3</c:v>
                </c:pt>
                <c:pt idx="3">
                  <c:v>26978</c:v>
                </c:pt>
              </c:numCache>
            </c:numRef>
          </c:val>
        </c:ser>
        <c:shape val="pyramid"/>
        <c:axId val="119642368"/>
        <c:axId val="119644160"/>
        <c:axId val="0"/>
      </c:bar3DChart>
      <c:catAx>
        <c:axId val="11964236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644160"/>
        <c:crosses val="autoZero"/>
        <c:auto val="1"/>
        <c:lblAlgn val="ctr"/>
        <c:lblOffset val="100"/>
      </c:catAx>
      <c:valAx>
        <c:axId val="119644160"/>
        <c:scaling>
          <c:orientation val="minMax"/>
        </c:scaling>
        <c:delete val="1"/>
        <c:axPos val="l"/>
        <c:numFmt formatCode="#,##0.0" sourceLinked="1"/>
        <c:tickLblPos val="none"/>
        <c:crossAx val="119642368"/>
        <c:crosses val="autoZero"/>
        <c:crossBetween val="between"/>
      </c:valAx>
    </c:plotArea>
    <c:plotVisOnly val="1"/>
  </c:chart>
  <c:spPr>
    <a:solidFill>
      <a:srgbClr val="FF7C80">
        <a:alpha val="71000"/>
      </a:srgbClr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ndard"/>
        <c:ser>
          <c:idx val="1"/>
          <c:order val="1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(План)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45470.1</c:v>
                </c:pt>
                <c:pt idx="1">
                  <c:v>77021.899999999994</c:v>
                </c:pt>
                <c:pt idx="2">
                  <c:v>41486.5</c:v>
                </c:pt>
                <c:pt idx="3">
                  <c:v>33927.300000000003</c:v>
                </c:pt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2"/>
              <c:layout>
                <c:manualLayout>
                  <c:x val="-0.11111033343598646"/>
                  <c:y val="0.10084038951386991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0.10756308214812819"/>
                </c:manualLayout>
              </c:layout>
              <c:showVal val="1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(План)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45470.1</c:v>
                </c:pt>
                <c:pt idx="1">
                  <c:v>77021.899999999994</c:v>
                </c:pt>
                <c:pt idx="2">
                  <c:v>41486.5</c:v>
                </c:pt>
                <c:pt idx="3">
                  <c:v>33927.300000000003</c:v>
                </c:pt>
              </c:numCache>
            </c:numRef>
          </c:val>
        </c:ser>
        <c:marker val="1"/>
        <c:axId val="119664640"/>
        <c:axId val="119666176"/>
      </c:lineChart>
      <c:catAx>
        <c:axId val="11966464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666176"/>
        <c:crosses val="autoZero"/>
        <c:auto val="1"/>
        <c:lblAlgn val="ctr"/>
        <c:lblOffset val="100"/>
      </c:catAx>
      <c:valAx>
        <c:axId val="119666176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19664640"/>
        <c:crosses val="autoZero"/>
        <c:crossBetween val="between"/>
      </c:valAx>
    </c:plotArea>
    <c:plotVisOnly val="1"/>
  </c:chart>
  <c:spPr>
    <a:solidFill>
      <a:srgbClr val="CCFFCC">
        <a:alpha val="72000"/>
      </a:srgb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0"/>
      <c:rotY val="0"/>
      <c:perspective val="3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750234162073063"/>
          <c:y val="7.3949618976837939E-2"/>
          <c:w val="0.49729786545368992"/>
          <c:h val="0.85210076204632412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030A0"/>
            </a:solidFill>
          </c:spPr>
          <c:dLbls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(План)</c:v>
                </c:pt>
                <c:pt idx="1">
                  <c:v>2017.</c:v>
                </c:pt>
                <c:pt idx="2">
                  <c:v>2016.</c:v>
                </c:pt>
                <c:pt idx="3">
                  <c:v>2015.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318196.59999999998</c:v>
                </c:pt>
                <c:pt idx="1">
                  <c:v>347913.8</c:v>
                </c:pt>
                <c:pt idx="2">
                  <c:v>340049.2</c:v>
                </c:pt>
                <c:pt idx="3">
                  <c:v>315665.2</c:v>
                </c:pt>
              </c:numCache>
            </c:numRef>
          </c:val>
        </c:ser>
        <c:shape val="cylinder"/>
        <c:axId val="119862400"/>
        <c:axId val="119863936"/>
        <c:axId val="0"/>
      </c:bar3DChart>
      <c:catAx>
        <c:axId val="119862400"/>
        <c:scaling>
          <c:orientation val="minMax"/>
        </c:scaling>
        <c:axPos val="l"/>
        <c:numFmt formatCode="dd/mm/yyyy" sourceLinked="1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863936"/>
        <c:crosses val="autoZero"/>
        <c:auto val="1"/>
        <c:lblAlgn val="ctr"/>
        <c:lblOffset val="100"/>
      </c:catAx>
      <c:valAx>
        <c:axId val="119863936"/>
        <c:scaling>
          <c:orientation val="minMax"/>
        </c:scaling>
        <c:delete val="1"/>
        <c:axPos val="b"/>
        <c:majorGridlines/>
        <c:numFmt formatCode="#,##0.0" sourceLinked="1"/>
        <c:tickLblPos val="none"/>
        <c:crossAx val="119862400"/>
        <c:crosses val="autoZero"/>
        <c:crossBetween val="between"/>
      </c:valAx>
      <c:spPr>
        <a:noFill/>
      </c:spPr>
    </c:plotArea>
    <c:plotVisOnly val="1"/>
  </c:chart>
  <c:spPr>
    <a:solidFill>
      <a:srgbClr val="9999FF">
        <a:alpha val="73000"/>
      </a:srgb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(План)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65236.6</c:v>
                </c:pt>
                <c:pt idx="1">
                  <c:v>14613.2</c:v>
                </c:pt>
                <c:pt idx="2">
                  <c:v>39134.6</c:v>
                </c:pt>
                <c:pt idx="3">
                  <c:v>23115.5</c:v>
                </c:pt>
              </c:numCache>
            </c:numRef>
          </c:val>
        </c:ser>
        <c:shape val="cone"/>
        <c:axId val="119855360"/>
        <c:axId val="120025088"/>
        <c:axId val="0"/>
      </c:bar3DChart>
      <c:catAx>
        <c:axId val="11985536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0025088"/>
        <c:crosses val="autoZero"/>
        <c:auto val="1"/>
        <c:lblAlgn val="ctr"/>
        <c:lblOffset val="100"/>
      </c:catAx>
      <c:valAx>
        <c:axId val="120025088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19855360"/>
        <c:crosses val="autoZero"/>
        <c:crossBetween val="between"/>
      </c:valAx>
    </c:plotArea>
    <c:plotVisOnly val="1"/>
  </c:chart>
  <c:spPr>
    <a:solidFill>
      <a:srgbClr val="00B0F0">
        <a:alpha val="32000"/>
      </a:srgbClr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102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dLbls>
            <c:dLbl>
              <c:idx val="0"/>
              <c:layout>
                <c:manualLayout>
                  <c:x val="-5.8374593061178613E-2"/>
                  <c:y val="4.9598825461078987E-2"/>
                </c:manualLayout>
              </c:layout>
              <c:showVal val="1"/>
            </c:dLbl>
            <c:dLbl>
              <c:idx val="1"/>
              <c:layout>
                <c:manualLayout>
                  <c:x val="-6.3681146327490695E-2"/>
                  <c:y val="2.0317513136392077E-2"/>
                </c:manualLayout>
              </c:layout>
              <c:showVal val="1"/>
            </c:dLbl>
            <c:dLbl>
              <c:idx val="2"/>
              <c:layout>
                <c:manualLayout>
                  <c:x val="-7.164128961842707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-5.5721003036554487E-2"/>
                  <c:y val="4.5714404556882825E-2"/>
                </c:manualLayout>
              </c:layout>
              <c:showVal val="1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(План)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103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-6.8988117449093764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-5.837438413353381E-2"/>
                  <c:y val="1.0457546478441665E-2"/>
                </c:manualLayout>
              </c:layout>
              <c:showVal val="1"/>
            </c:dLbl>
            <c:dLbl>
              <c:idx val="2"/>
              <c:layout>
                <c:manualLayout>
                  <c:x val="-7.164128961842707E-2"/>
                  <c:y val="-3.6601412674546807E-2"/>
                </c:manualLayout>
              </c:layout>
              <c:showVal val="1"/>
            </c:dLbl>
            <c:dLbl>
              <c:idx val="3"/>
              <c:layout>
                <c:manualLayout>
                  <c:x val="-6.3681146327490695E-2"/>
                  <c:y val="1.0457546478441665E-2"/>
                </c:manualLayout>
              </c:layout>
              <c:showVal val="1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(План)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3034.2</c:v>
                </c:pt>
                <c:pt idx="1">
                  <c:v>2971.5</c:v>
                </c:pt>
                <c:pt idx="2">
                  <c:v>2513.9</c:v>
                </c:pt>
                <c:pt idx="3">
                  <c:v>2165.1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104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-9.286854732190275E-2"/>
                  <c:y val="1.045754647844167E-2"/>
                </c:manualLayout>
              </c:layout>
              <c:showVal val="1"/>
            </c:dLbl>
            <c:dLbl>
              <c:idx val="1"/>
              <c:layout>
                <c:manualLayout>
                  <c:x val="-8.2254814006342214E-2"/>
                  <c:y val="1.045754647844167E-2"/>
                </c:manualLayout>
              </c:layout>
              <c:showVal val="1"/>
            </c:dLbl>
            <c:dLbl>
              <c:idx val="2"/>
              <c:layout>
                <c:manualLayout>
                  <c:x val="-7.164128961842707E-2"/>
                  <c:y val="-5.2287732392209053E-2"/>
                </c:manualLayout>
              </c:layout>
              <c:showVal val="1"/>
            </c:dLbl>
            <c:dLbl>
              <c:idx val="3"/>
              <c:layout>
                <c:manualLayout>
                  <c:x val="-7.164128961842707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(План)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35303.4</c:v>
                </c:pt>
                <c:pt idx="1">
                  <c:v>37425.4</c:v>
                </c:pt>
                <c:pt idx="2">
                  <c:v>35536.800000000003</c:v>
                </c:pt>
                <c:pt idx="3">
                  <c:v>30648.400000000001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113</c:v>
                </c:pt>
              </c:strCache>
            </c:strRef>
          </c:tx>
          <c:spPr>
            <a:solidFill>
              <a:srgbClr val="CCFF33"/>
            </a:solidFill>
          </c:spPr>
          <c:dLbls>
            <c:dLbl>
              <c:idx val="0"/>
              <c:layout>
                <c:manualLayout>
                  <c:x val="-6.3681146327490695E-2"/>
                  <c:y val="5.2283615247926954E-3"/>
                </c:manualLayout>
              </c:layout>
              <c:showVal val="1"/>
            </c:dLbl>
            <c:dLbl>
              <c:idx val="1"/>
              <c:layout>
                <c:manualLayout>
                  <c:x val="-8.2254814006342214E-2"/>
                  <c:y val="4.1830185913767227E-2"/>
                </c:manualLayout>
              </c:layout>
              <c:showVal val="1"/>
            </c:dLbl>
            <c:dLbl>
              <c:idx val="2"/>
              <c:layout>
                <c:manualLayout>
                  <c:x val="-7.4294670715405894E-2"/>
                  <c:y val="-1.5686319717662899E-2"/>
                </c:manualLayout>
              </c:layout>
              <c:showVal val="1"/>
            </c:dLbl>
            <c:dLbl>
              <c:idx val="3"/>
              <c:layout>
                <c:manualLayout>
                  <c:x val="-7.164128961842707E-2"/>
                  <c:y val="3.1372227720897219E-2"/>
                </c:manualLayout>
              </c:layout>
              <c:showVal val="1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(План)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13354.8</c:v>
                </c:pt>
                <c:pt idx="1">
                  <c:v>13355.6</c:v>
                </c:pt>
                <c:pt idx="2">
                  <c:v>13483.9</c:v>
                </c:pt>
                <c:pt idx="3">
                  <c:v>12502.9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111</c:v>
                </c:pt>
              </c:strCache>
            </c:strRef>
          </c:tx>
          <c:spPr>
            <a:solidFill>
              <a:srgbClr val="99FF33"/>
            </a:solidFill>
          </c:spPr>
          <c:dLbls>
            <c:dLbl>
              <c:idx val="3"/>
              <c:layout>
                <c:manualLayout>
                  <c:x val="-5.837438413353372E-2"/>
                  <c:y val="-2.0915092956883617E-2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(План)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3" formatCode="#,##0.0">
                  <c:v>600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107</c:v>
                </c:pt>
              </c:strCache>
            </c:strRef>
          </c:tx>
          <c:dLbls>
            <c:dLbl>
              <c:idx val="0"/>
              <c:layout>
                <c:manualLayout>
                  <c:x val="-4.7760859745618112E-2"/>
                  <c:y val="-2.0915092956883617E-2"/>
                </c:manualLayout>
              </c:layout>
              <c:showVal val="1"/>
            </c:dLbl>
            <c:dLbl>
              <c:idx val="1"/>
              <c:layout>
                <c:manualLayout>
                  <c:x val="-5.0414240842597401E-2"/>
                  <c:y val="-1.5686319717662874E-2"/>
                </c:manualLayout>
              </c:layout>
              <c:showVal val="1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(План)</c:v>
                </c:pt>
              </c:strCache>
            </c:strRef>
          </c:cat>
          <c:val>
            <c:numRef>
              <c:f>Лист1!$G$2:$G$5</c:f>
              <c:numCache>
                <c:formatCode>#,##0.0</c:formatCode>
                <c:ptCount val="4"/>
                <c:pt idx="0">
                  <c:v>650</c:v>
                </c:pt>
                <c:pt idx="1">
                  <c:v>250</c:v>
                </c:pt>
              </c:numCache>
            </c:numRef>
          </c:val>
        </c:ser>
        <c:shape val="cylinder"/>
        <c:axId val="121027200"/>
        <c:axId val="120922496"/>
        <c:axId val="0"/>
      </c:bar3DChart>
      <c:catAx>
        <c:axId val="12102720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0922496"/>
        <c:crosses val="autoZero"/>
        <c:auto val="1"/>
        <c:lblAlgn val="ctr"/>
        <c:lblOffset val="100"/>
      </c:catAx>
      <c:valAx>
        <c:axId val="120922496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12102720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axId val="105373056"/>
        <c:axId val="105448576"/>
      </c:barChart>
      <c:catAx>
        <c:axId val="105373056"/>
        <c:scaling>
          <c:orientation val="minMax"/>
        </c:scaling>
        <c:axPos val="b"/>
        <c:tickLblPos val="nextTo"/>
        <c:crossAx val="105448576"/>
        <c:crosses val="autoZero"/>
        <c:auto val="1"/>
        <c:lblAlgn val="ctr"/>
        <c:lblOffset val="100"/>
      </c:catAx>
      <c:valAx>
        <c:axId val="105448576"/>
        <c:scaling>
          <c:orientation val="minMax"/>
        </c:scaling>
        <c:axPos val="l"/>
        <c:majorGridlines/>
        <c:numFmt formatCode="General" sourceLinked="1"/>
        <c:tickLblPos val="nextTo"/>
        <c:crossAx val="105373056"/>
        <c:crosses val="autoZero"/>
        <c:crossBetween val="between"/>
      </c:valAx>
    </c:plotArea>
    <c:legend>
      <c:legendPos val="r"/>
      <c:layout/>
    </c:legend>
    <c:plotVisOnly val="1"/>
  </c:chart>
  <c:spPr>
    <a:blipFill dpi="0" rotWithShape="1">
      <a:blip xmlns:r="http://schemas.openxmlformats.org/officeDocument/2006/relationships" r:embed="rId1">
        <a:alphaModFix amt="5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circle"/>
            <c:size val="5"/>
            <c:spPr>
              <a:solidFill>
                <a:srgbClr val="C00000"/>
              </a:solidFill>
              <a:ln w="44450"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0"/>
                  <c:y val="7.3949618976837939E-2"/>
                </c:manualLayout>
              </c:layout>
              <c:showVal val="1"/>
            </c:dLbl>
            <c:dLbl>
              <c:idx val="1"/>
              <c:layout>
                <c:manualLayout>
                  <c:x val="-2.0400585811197448E-2"/>
                  <c:y val="-5.3781541074063959E-2"/>
                </c:manualLayout>
              </c:layout>
              <c:showVal val="1"/>
            </c:dLbl>
            <c:dLbl>
              <c:idx val="2"/>
              <c:layout>
                <c:manualLayout>
                  <c:x val="5.8287388031992892E-3"/>
                  <c:y val="7.3949618976837939E-2"/>
                </c:manualLayout>
              </c:layout>
              <c:showVal val="1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(План)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1383.9</c:v>
                </c:pt>
                <c:pt idx="1">
                  <c:v>1406.2</c:v>
                </c:pt>
                <c:pt idx="2">
                  <c:v>1398.7</c:v>
                </c:pt>
                <c:pt idx="3">
                  <c:v>1538.1</c:v>
                </c:pt>
              </c:numCache>
            </c:numRef>
          </c:val>
        </c:ser>
        <c:marker val="1"/>
        <c:axId val="120803712"/>
        <c:axId val="121160832"/>
      </c:lineChart>
      <c:catAx>
        <c:axId val="12080371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1160832"/>
        <c:crosses val="autoZero"/>
        <c:auto val="1"/>
        <c:lblAlgn val="ctr"/>
        <c:lblOffset val="100"/>
      </c:catAx>
      <c:valAx>
        <c:axId val="121160832"/>
        <c:scaling>
          <c:orientation val="minMax"/>
        </c:scaling>
        <c:delete val="1"/>
        <c:axPos val="l"/>
        <c:majorGridlines/>
        <c:numFmt formatCode="#,##0.00" sourceLinked="1"/>
        <c:tickLblPos val="none"/>
        <c:crossAx val="120803712"/>
        <c:crosses val="autoZero"/>
        <c:crossBetween val="between"/>
      </c:valAx>
    </c:plotArea>
    <c:plotVisOnly val="1"/>
  </c:chart>
  <c:spPr>
    <a:blipFill dpi="0" rotWithShape="1">
      <a:blip xmlns:r="http://schemas.openxmlformats.org/officeDocument/2006/relationships" r:embed="rId1">
        <a:alphaModFix amt="34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0"/>
      <c:depthPercent val="80"/>
      <c:perspective val="20"/>
    </c:view3D>
    <c:plotArea>
      <c:layout>
        <c:manualLayout>
          <c:layoutTarget val="inner"/>
          <c:xMode val="edge"/>
          <c:yMode val="edge"/>
          <c:x val="3.1540997878602615E-2"/>
          <c:y val="4.7184883003782221E-2"/>
          <c:w val="0.93691800424279481"/>
          <c:h val="0.7648905965966158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405</c:v>
                </c:pt>
              </c:strCache>
            </c:strRef>
          </c:tx>
          <c:spPr>
            <a:solidFill>
              <a:srgbClr val="9999FF"/>
            </a:solidFill>
          </c:spPr>
          <c:dLbls>
            <c:spPr>
              <a:solidFill>
                <a:schemeClr val="accent1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(План)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12588</c:v>
                </c:pt>
                <c:pt idx="1">
                  <c:v>8730.299999999992</c:v>
                </c:pt>
                <c:pt idx="2">
                  <c:v>6155.3</c:v>
                </c:pt>
                <c:pt idx="3">
                  <c:v>5921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412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>
                <c:manualLayout>
                  <c:x val="-5.734726887018698E-3"/>
                  <c:y val="-1.7158139274102625E-2"/>
                </c:manualLayout>
              </c:layout>
              <c:showVal val="1"/>
            </c:dLbl>
            <c:dLbl>
              <c:idx val="1"/>
              <c:layout>
                <c:manualLayout>
                  <c:x val="-8.602090330528115E-3"/>
                  <c:y val="1.2868604455576966E-2"/>
                </c:manualLayout>
              </c:layout>
              <c:showVal val="1"/>
            </c:dLbl>
            <c:spPr>
              <a:solidFill>
                <a:schemeClr val="accent1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(План)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17713.5</c:v>
                </c:pt>
                <c:pt idx="1">
                  <c:v>25232.1</c:v>
                </c:pt>
                <c:pt idx="2">
                  <c:v>29976.400000000001</c:v>
                </c:pt>
                <c:pt idx="3">
                  <c:v>14658.5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409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1"/>
              <c:layout>
                <c:manualLayout>
                  <c:x val="5.2567722530856547E-17"/>
                  <c:y val="-5.1474417822307904E-2"/>
                </c:manualLayout>
              </c:layout>
              <c:showVal val="1"/>
            </c:dLbl>
            <c:dLbl>
              <c:idx val="2"/>
              <c:layout>
                <c:manualLayout>
                  <c:x val="5.7868587152948271E-2"/>
                  <c:y val="-9.155454768375372E-2"/>
                </c:manualLayout>
              </c:layout>
              <c:showVal val="1"/>
            </c:dLbl>
            <c:dLbl>
              <c:idx val="3"/>
              <c:layout>
                <c:manualLayout>
                  <c:x val="2.5806270991584002E-2"/>
                  <c:y val="-2.5737208911154094E-2"/>
                </c:manualLayout>
              </c:layout>
              <c:showVal val="1"/>
            </c:dLbl>
            <c:spPr>
              <a:solidFill>
                <a:schemeClr val="accent1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(План)</c:v>
                </c:pt>
              </c:strCache>
            </c:strRef>
          </c:cat>
          <c:val>
            <c:numRef>
              <c:f>Лист1!$D$2:$D$5</c:f>
              <c:numCache>
                <c:formatCode>#,##0.00</c:formatCode>
                <c:ptCount val="4"/>
                <c:pt idx="0">
                  <c:v>67464.2</c:v>
                </c:pt>
                <c:pt idx="1">
                  <c:v>25537.200000000001</c:v>
                </c:pt>
                <c:pt idx="2">
                  <c:v>22481.200000000001</c:v>
                </c:pt>
                <c:pt idx="3">
                  <c:v>18721</c:v>
                </c:pt>
              </c:numCache>
            </c:numRef>
          </c:val>
        </c:ser>
        <c:shape val="cylinder"/>
        <c:axId val="119271424"/>
        <c:axId val="119272960"/>
        <c:axId val="115890368"/>
      </c:bar3DChart>
      <c:catAx>
        <c:axId val="11927142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272960"/>
        <c:crosses val="autoZero"/>
        <c:auto val="1"/>
        <c:lblAlgn val="ctr"/>
        <c:lblOffset val="100"/>
      </c:catAx>
      <c:valAx>
        <c:axId val="119272960"/>
        <c:scaling>
          <c:orientation val="minMax"/>
        </c:scaling>
        <c:delete val="1"/>
        <c:axPos val="l"/>
        <c:majorGridlines/>
        <c:numFmt formatCode="#,##0.00" sourceLinked="1"/>
        <c:tickLblPos val="none"/>
        <c:crossAx val="119271424"/>
        <c:crosses val="autoZero"/>
        <c:crossBetween val="between"/>
      </c:valAx>
      <c:serAx>
        <c:axId val="115890368"/>
        <c:scaling>
          <c:orientation val="minMax"/>
        </c:scaling>
        <c:delete val="1"/>
        <c:axPos val="b"/>
        <c:tickLblPos val="none"/>
        <c:crossAx val="119272960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505</c:v>
                </c:pt>
              </c:strCache>
            </c:strRef>
          </c:tx>
          <c:spPr>
            <a:solidFill>
              <a:srgbClr val="008080"/>
            </a:solidFill>
          </c:spPr>
          <c:dLbls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(План)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6200</c:v>
                </c:pt>
                <c:pt idx="1">
                  <c:v>6214.5</c:v>
                </c:pt>
                <c:pt idx="2">
                  <c:v>49.5</c:v>
                </c:pt>
                <c:pt idx="3">
                  <c:v>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503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(План)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7990.4</c:v>
                </c:pt>
                <c:pt idx="1">
                  <c:v>6523.4</c:v>
                </c:pt>
                <c:pt idx="2">
                  <c:v>7823.1</c:v>
                </c:pt>
                <c:pt idx="3">
                  <c:v>6600.3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502</c:v>
                </c:pt>
              </c:strCache>
            </c:strRef>
          </c:tx>
          <c:spPr>
            <a:solidFill>
              <a:srgbClr val="EB7525"/>
            </a:solidFill>
          </c:spPr>
          <c:dLbls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(План)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12844.5</c:v>
                </c:pt>
                <c:pt idx="1">
                  <c:v>34817.800000000003</c:v>
                </c:pt>
                <c:pt idx="2">
                  <c:v>11927.7</c:v>
                </c:pt>
                <c:pt idx="3">
                  <c:v>6358.5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501</c:v>
                </c:pt>
              </c:strCache>
            </c:strRef>
          </c:tx>
          <c:spPr>
            <a:solidFill>
              <a:srgbClr val="D63A5B"/>
            </a:solidFill>
          </c:spPr>
          <c:dLbls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(План)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43.7</c:v>
                </c:pt>
                <c:pt idx="1">
                  <c:v>2347.9</c:v>
                </c:pt>
                <c:pt idx="2">
                  <c:v>30991.9</c:v>
                </c:pt>
                <c:pt idx="3">
                  <c:v>6354</c:v>
                </c:pt>
              </c:numCache>
            </c:numRef>
          </c:val>
        </c:ser>
        <c:shape val="cylinder"/>
        <c:axId val="121508224"/>
        <c:axId val="121509760"/>
        <c:axId val="0"/>
      </c:bar3DChart>
      <c:catAx>
        <c:axId val="121508224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1509760"/>
        <c:crosses val="autoZero"/>
        <c:auto val="1"/>
        <c:lblAlgn val="ctr"/>
        <c:lblOffset val="100"/>
      </c:catAx>
      <c:valAx>
        <c:axId val="121509760"/>
        <c:scaling>
          <c:orientation val="minMax"/>
        </c:scaling>
        <c:delete val="1"/>
        <c:axPos val="b"/>
        <c:majorGridlines/>
        <c:numFmt formatCode="#,##0.0" sourceLinked="1"/>
        <c:tickLblPos val="none"/>
        <c:crossAx val="12150822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percentStacked"/>
        <c:shape val="pyramid"/>
        <c:axId val="121556992"/>
        <c:axId val="121558528"/>
        <c:axId val="0"/>
      </c:bar3DChart>
      <c:catAx>
        <c:axId val="121556992"/>
        <c:scaling>
          <c:orientation val="minMax"/>
        </c:scaling>
        <c:axPos val="b"/>
        <c:tickLblPos val="nextTo"/>
        <c:crossAx val="121558528"/>
        <c:crosses val="autoZero"/>
        <c:auto val="1"/>
        <c:lblAlgn val="ctr"/>
        <c:lblOffset val="100"/>
      </c:catAx>
      <c:valAx>
        <c:axId val="121558528"/>
        <c:scaling>
          <c:orientation val="minMax"/>
        </c:scaling>
        <c:axPos val="l"/>
        <c:majorGridlines/>
        <c:numFmt formatCode="0%" sourceLinked="1"/>
        <c:tickLblPos val="nextTo"/>
        <c:crossAx val="121556992"/>
        <c:crosses val="autoZero"/>
        <c:crossBetween val="between"/>
      </c:valAx>
    </c:plotArea>
    <c:legend>
      <c:legendPos val="r"/>
      <c:layout/>
    </c:legend>
    <c:plotVisOnly val="1"/>
  </c:chart>
  <c:spPr>
    <a:blipFill dpi="0" rotWithShape="1">
      <a:blip xmlns:r="http://schemas.openxmlformats.org/officeDocument/2006/relationships" r:embed="rId1">
        <a:alphaModFix amt="32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0"/>
      <c:rotY val="0"/>
      <c:perspective val="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701</c:v>
                </c:pt>
              </c:strCache>
            </c:strRef>
          </c:tx>
          <c:spPr>
            <a:solidFill>
              <a:srgbClr val="FFCCFF"/>
            </a:solidFill>
            <a:ln w="31750">
              <a:solidFill>
                <a:srgbClr val="FFCCFF"/>
              </a:solidFill>
            </a:ln>
          </c:spPr>
          <c:dLbls>
            <c:spPr>
              <a:solidFill>
                <a:srgbClr val="B7EBF5"/>
              </a:solidFill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(План)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50684.6</c:v>
                </c:pt>
                <c:pt idx="1">
                  <c:v>63620.800000000003</c:v>
                </c:pt>
                <c:pt idx="2">
                  <c:v>56531.1</c:v>
                </c:pt>
                <c:pt idx="3">
                  <c:v>54045.9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702</c:v>
                </c:pt>
              </c:strCache>
            </c:strRef>
          </c:tx>
          <c:spPr>
            <a:solidFill>
              <a:srgbClr val="92D050"/>
            </a:solidFill>
            <a:ln w="31750">
              <a:solidFill>
                <a:srgbClr val="92D050"/>
              </a:solidFill>
            </a:ln>
          </c:spPr>
          <c:dLbls>
            <c:spPr>
              <a:solidFill>
                <a:srgbClr val="B7EBF5"/>
              </a:solidFill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(План)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183328.2</c:v>
                </c:pt>
                <c:pt idx="1">
                  <c:v>202443.3</c:v>
                </c:pt>
                <c:pt idx="2">
                  <c:v>199614</c:v>
                </c:pt>
                <c:pt idx="3">
                  <c:v>192764.79999999999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703</c:v>
                </c:pt>
              </c:strCache>
            </c:strRef>
          </c:tx>
          <c:spPr>
            <a:solidFill>
              <a:srgbClr val="FFC000"/>
            </a:solidFill>
            <a:ln w="31750">
              <a:solidFill>
                <a:schemeClr val="accent4">
                  <a:lumMod val="60000"/>
                  <a:lumOff val="40000"/>
                </a:schemeClr>
              </a:solidFill>
            </a:ln>
          </c:spPr>
          <c:dLbls>
            <c:dLbl>
              <c:idx val="0"/>
              <c:delete val="1"/>
            </c:dLbl>
            <c:dLbl>
              <c:idx val="1"/>
              <c:delete val="1"/>
            </c:dLbl>
            <c:spPr>
              <a:solidFill>
                <a:srgbClr val="B7EBF5"/>
              </a:solidFill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(План)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18391.900000000001</c:v>
                </c:pt>
                <c:pt idx="1">
                  <c:v>18559.59999999998</c:v>
                </c:pt>
                <c:pt idx="2">
                  <c:v>20832</c:v>
                </c:pt>
                <c:pt idx="3">
                  <c:v>14416.1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707</c:v>
                </c:pt>
              </c:strCache>
            </c:strRef>
          </c:tx>
          <c:spPr>
            <a:solidFill>
              <a:srgbClr val="FF3399"/>
            </a:solidFill>
            <a:ln w="31750">
              <a:solidFill>
                <a:srgbClr val="FF3399"/>
              </a:solidFill>
            </a:ln>
          </c:spPr>
          <c:dLbls>
            <c:dLbl>
              <c:idx val="0"/>
              <c:layout>
                <c:manualLayout>
                  <c:x val="1.6717141163453421E-3"/>
                  <c:y val="-2.5295421405657631E-2"/>
                </c:manualLayout>
              </c:layout>
              <c:showVal val="1"/>
            </c:dLbl>
            <c:dLbl>
              <c:idx val="1"/>
              <c:layout>
                <c:manualLayout>
                  <c:x val="-1.9323536249737077E-3"/>
                  <c:y val="-2.5925925925926012E-2"/>
                </c:manualLayout>
              </c:layout>
              <c:showVal val="1"/>
            </c:dLbl>
            <c:spPr>
              <a:solidFill>
                <a:srgbClr val="B7EBF5"/>
              </a:solidFill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(План)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7678.8</c:v>
                </c:pt>
                <c:pt idx="1">
                  <c:v>7612.6</c:v>
                </c:pt>
                <c:pt idx="2">
                  <c:v>8436</c:v>
                </c:pt>
                <c:pt idx="3">
                  <c:v>6623.5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709</c:v>
                </c:pt>
              </c:strCache>
            </c:strRef>
          </c:tx>
          <c:spPr>
            <a:solidFill>
              <a:srgbClr val="5899D4"/>
            </a:solidFill>
            <a:ln w="31750">
              <a:solidFill>
                <a:srgbClr val="5899D4"/>
              </a:solidFill>
            </a:ln>
          </c:spPr>
          <c:dLbls>
            <c:dLbl>
              <c:idx val="0"/>
              <c:layout>
                <c:manualLayout>
                  <c:x val="3.0917657999578841E-2"/>
                  <c:y val="7.4074074074074094E-3"/>
                </c:manualLayout>
              </c:layout>
              <c:showVal val="1"/>
            </c:dLbl>
            <c:dLbl>
              <c:idx val="1"/>
              <c:layout>
                <c:manualLayout>
                  <c:x val="3.4782365249526201E-2"/>
                  <c:y val="3.7037037037037407E-3"/>
                </c:manualLayout>
              </c:layout>
              <c:showVal val="1"/>
            </c:dLbl>
            <c:dLbl>
              <c:idx val="2"/>
              <c:layout>
                <c:manualLayout>
                  <c:x val="4.0579426124447232E-2"/>
                  <c:y val="3.7037037037037407E-3"/>
                </c:manualLayout>
              </c:layout>
              <c:showVal val="1"/>
            </c:dLbl>
            <c:dLbl>
              <c:idx val="3"/>
              <c:layout>
                <c:manualLayout>
                  <c:x val="4.1169496615230818E-2"/>
                  <c:y val="9.8764740831988728E-3"/>
                </c:manualLayout>
              </c:layout>
              <c:showVal val="1"/>
            </c:dLbl>
            <c:spPr>
              <a:solidFill>
                <a:srgbClr val="B7EBF5"/>
              </a:solidFill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(План)</c:v>
                </c:pt>
              </c:strCache>
            </c:strRef>
          </c:cat>
          <c:val>
            <c:numRef>
              <c:f>Лист1!$F$2:$F$5</c:f>
              <c:numCache>
                <c:formatCode>#,##0.0</c:formatCode>
                <c:ptCount val="4"/>
                <c:pt idx="0">
                  <c:v>6070.4</c:v>
                </c:pt>
                <c:pt idx="1">
                  <c:v>5765</c:v>
                </c:pt>
                <c:pt idx="2">
                  <c:v>4802</c:v>
                </c:pt>
                <c:pt idx="3">
                  <c:v>5866.1</c:v>
                </c:pt>
              </c:numCache>
            </c:numRef>
          </c:val>
        </c:ser>
        <c:shape val="cylinder"/>
        <c:axId val="121863552"/>
        <c:axId val="121881728"/>
        <c:axId val="0"/>
      </c:bar3DChart>
      <c:catAx>
        <c:axId val="121863552"/>
        <c:scaling>
          <c:orientation val="minMax"/>
        </c:scaling>
        <c:axPos val="b"/>
        <c:tickLblPos val="nextTo"/>
        <c:spPr>
          <a:solidFill>
            <a:schemeClr val="accent4">
              <a:lumMod val="40000"/>
              <a:lumOff val="60000"/>
            </a:schemeClr>
          </a:solidFill>
        </c:spPr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1881728"/>
        <c:crosses val="autoZero"/>
        <c:auto val="1"/>
        <c:lblAlgn val="ctr"/>
        <c:lblOffset val="100"/>
      </c:catAx>
      <c:valAx>
        <c:axId val="121881728"/>
        <c:scaling>
          <c:orientation val="minMax"/>
        </c:scaling>
        <c:delete val="1"/>
        <c:axPos val="l"/>
        <c:numFmt formatCode="#,##0.0" sourceLinked="1"/>
        <c:tickLblPos val="none"/>
        <c:crossAx val="1218635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axId val="121707520"/>
        <c:axId val="121684736"/>
      </c:barChart>
      <c:catAx>
        <c:axId val="121707520"/>
        <c:scaling>
          <c:orientation val="minMax"/>
        </c:scaling>
        <c:axPos val="b"/>
        <c:tickLblPos val="nextTo"/>
        <c:crossAx val="121684736"/>
        <c:crosses val="autoZero"/>
        <c:auto val="1"/>
        <c:lblAlgn val="ctr"/>
        <c:lblOffset val="100"/>
      </c:catAx>
      <c:valAx>
        <c:axId val="121684736"/>
        <c:scaling>
          <c:orientation val="minMax"/>
        </c:scaling>
        <c:axPos val="l"/>
        <c:majorGridlines/>
        <c:numFmt formatCode="General" sourceLinked="1"/>
        <c:tickLblPos val="nextTo"/>
        <c:crossAx val="121707520"/>
        <c:crosses val="autoZero"/>
        <c:crossBetween val="between"/>
      </c:valAx>
    </c:plotArea>
    <c:legend>
      <c:legendPos val="r"/>
      <c:layout/>
    </c:legend>
    <c:plotVisOnly val="1"/>
  </c:chart>
  <c:spPr>
    <a:blipFill dpi="0" rotWithShape="1">
      <a:blip xmlns:r="http://schemas.openxmlformats.org/officeDocument/2006/relationships" r:embed="rId1"/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8160816154915504"/>
          <c:y val="3.437500000000001E-2"/>
          <c:w val="0.81839183845085206"/>
          <c:h val="0.9312500000000000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801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23 043</a:t>
                    </a:r>
                    <a:r>
                      <a:rPr lang="ru-RU" smtClean="0"/>
                      <a:t>,2</a:t>
                    </a:r>
                    <a:endParaRPr lang="en-US" dirty="0"/>
                  </a:p>
                </c:rich>
              </c:tx>
              <c:showVal val="1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(План)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23043.200000000001</c:v>
                </c:pt>
                <c:pt idx="1">
                  <c:v>31621.1</c:v>
                </c:pt>
                <c:pt idx="2">
                  <c:v>25214.1</c:v>
                </c:pt>
                <c:pt idx="3">
                  <c:v>28575.3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804</c:v>
                </c:pt>
              </c:strCache>
            </c:strRef>
          </c:tx>
          <c:spPr>
            <a:solidFill>
              <a:srgbClr val="00B0F0"/>
            </a:solidFill>
          </c:spPr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(План)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513.29999999999995</c:v>
                </c:pt>
                <c:pt idx="1">
                  <c:v>538.5</c:v>
                </c:pt>
                <c:pt idx="2">
                  <c:v>628.9</c:v>
                </c:pt>
                <c:pt idx="3" formatCode="#,##0.00">
                  <c:v>1285.2</c:v>
                </c:pt>
              </c:numCache>
            </c:numRef>
          </c:val>
        </c:ser>
        <c:axId val="122076160"/>
        <c:axId val="122077952"/>
      </c:barChart>
      <c:catAx>
        <c:axId val="122076160"/>
        <c:scaling>
          <c:orientation val="minMax"/>
        </c:scaling>
        <c:axPos val="l"/>
        <c:tickLblPos val="nextTo"/>
        <c:spPr>
          <a:solidFill>
            <a:schemeClr val="bg1"/>
          </a:solidFill>
        </c:spPr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2077952"/>
        <c:crosses val="autoZero"/>
        <c:auto val="1"/>
        <c:lblAlgn val="ctr"/>
        <c:lblOffset val="100"/>
      </c:catAx>
      <c:valAx>
        <c:axId val="122077952"/>
        <c:scaling>
          <c:orientation val="minMax"/>
        </c:scaling>
        <c:delete val="1"/>
        <c:axPos val="b"/>
        <c:majorGridlines/>
        <c:numFmt formatCode="#,##0.00" sourceLinked="1"/>
        <c:tickLblPos val="none"/>
        <c:crossAx val="122076160"/>
        <c:crosses val="autoZero"/>
        <c:crossBetween val="between"/>
      </c:valAx>
    </c:plotArea>
    <c:plotVisOnly val="1"/>
  </c:chart>
  <c:spPr>
    <a:noFill/>
  </c:spPr>
  <c:txPr>
    <a:bodyPr/>
    <a:lstStyle/>
    <a:p>
      <a:pPr>
        <a:defRPr sz="1800"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20277777777777778"/>
          <c:y val="3.437500000000001E-2"/>
          <c:w val="0.59444444444444444"/>
          <c:h val="0.81038804133858744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1004</c:v>
                </c:pt>
              </c:strCache>
            </c:strRef>
          </c:tx>
          <c:spPr>
            <a:solidFill>
              <a:srgbClr val="B1C9F9"/>
            </a:solidFill>
          </c:spPr>
          <c:dLbls>
            <c:dLbl>
              <c:idx val="0"/>
              <c:layout>
                <c:manualLayout>
                  <c:x val="6.666666666666668E-2"/>
                  <c:y val="-2.1875000000000297E-2"/>
                </c:manualLayout>
              </c:layout>
              <c:showVal val="1"/>
            </c:dLbl>
            <c:dLbl>
              <c:idx val="1"/>
              <c:layout>
                <c:manualLayout>
                  <c:x val="6.666666666666668E-2"/>
                  <c:y val="-6.2500000000000134E-3"/>
                </c:manualLayout>
              </c:layout>
              <c:showVal val="1"/>
            </c:dLbl>
            <c:dLbl>
              <c:idx val="2"/>
              <c:layout>
                <c:manualLayout>
                  <c:x val="6.666666666666668E-2"/>
                  <c:y val="-2.8124999999999987E-2"/>
                </c:manualLayout>
              </c:layout>
              <c:showVal val="1"/>
            </c:dLbl>
            <c:dLbl>
              <c:idx val="3"/>
              <c:layout>
                <c:manualLayout>
                  <c:x val="6.666666666666668E-2"/>
                  <c:y val="-3.1250000000000236E-3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(План)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28311.3</c:v>
                </c:pt>
                <c:pt idx="1">
                  <c:v>31705.3</c:v>
                </c:pt>
                <c:pt idx="2">
                  <c:v>33236.6</c:v>
                </c:pt>
                <c:pt idx="3">
                  <c:v>35146.400000000001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1003</c:v>
                </c:pt>
              </c:strCache>
            </c:strRef>
          </c:tx>
          <c:spPr>
            <a:solidFill>
              <a:srgbClr val="B7EBF5"/>
            </a:solidFill>
          </c:spPr>
          <c:dLbls>
            <c:dLbl>
              <c:idx val="0"/>
              <c:layout>
                <c:manualLayout>
                  <c:x val="6.666666666666668E-2"/>
                  <c:y val="2.1875000000000297E-2"/>
                </c:manualLayout>
              </c:layout>
              <c:showVal val="1"/>
            </c:dLbl>
            <c:dLbl>
              <c:idx val="1"/>
              <c:layout>
                <c:manualLayout>
                  <c:x val="6.666666666666668E-2"/>
                  <c:y val="3.7500000000000006E-2"/>
                </c:manualLayout>
              </c:layout>
              <c:showVal val="1"/>
            </c:dLbl>
            <c:dLbl>
              <c:idx val="2"/>
              <c:layout>
                <c:manualLayout>
                  <c:x val="6.666666666666668E-2"/>
                  <c:y val="6.2500000000000524E-3"/>
                </c:manualLayout>
              </c:layout>
              <c:showVal val="1"/>
            </c:dLbl>
            <c:dLbl>
              <c:idx val="3"/>
              <c:layout>
                <c:manualLayout>
                  <c:x val="6.666666666666668E-2"/>
                  <c:y val="2.8124999999999987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(План)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18003.3</c:v>
                </c:pt>
                <c:pt idx="1">
                  <c:v>16544.400000000001</c:v>
                </c:pt>
                <c:pt idx="2">
                  <c:v>19983.400000000001</c:v>
                </c:pt>
                <c:pt idx="3">
                  <c:v>12171.8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1001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4.8611111111111112E-2"/>
                  <c:y val="9.3750000000001246E-3"/>
                </c:manualLayout>
              </c:layout>
              <c:showVal val="1"/>
            </c:dLbl>
            <c:dLbl>
              <c:idx val="1"/>
              <c:layout>
                <c:manualLayout>
                  <c:x val="5.4166666666666904E-2"/>
                  <c:y val="9.3750000000001211E-3"/>
                </c:manualLayout>
              </c:layout>
              <c:showVal val="1"/>
            </c:dLbl>
            <c:dLbl>
              <c:idx val="2"/>
              <c:layout>
                <c:manualLayout>
                  <c:x val="6.25E-2"/>
                  <c:y val="1.2500000000000001E-2"/>
                </c:manualLayout>
              </c:layout>
              <c:showVal val="1"/>
            </c:dLbl>
            <c:dLbl>
              <c:idx val="3"/>
              <c:layout>
                <c:manualLayout>
                  <c:x val="6.25E-2"/>
                  <c:y val="9.3750000000001246E-3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(План)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599</c:v>
                </c:pt>
                <c:pt idx="1">
                  <c:v>798.6</c:v>
                </c:pt>
                <c:pt idx="2">
                  <c:v>2605</c:v>
                </c:pt>
                <c:pt idx="3">
                  <c:v>2548</c:v>
                </c:pt>
              </c:numCache>
            </c:numRef>
          </c:val>
        </c:ser>
        <c:overlap val="100"/>
        <c:axId val="122334592"/>
        <c:axId val="122340480"/>
      </c:barChart>
      <c:catAx>
        <c:axId val="12233459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2340480"/>
        <c:crosses val="autoZero"/>
        <c:auto val="1"/>
        <c:lblAlgn val="ctr"/>
        <c:lblOffset val="100"/>
      </c:catAx>
      <c:valAx>
        <c:axId val="122340480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122334592"/>
        <c:crosses val="autoZero"/>
        <c:crossBetween val="between"/>
      </c:valAx>
    </c:plotArea>
    <c:plotVisOnly val="1"/>
  </c:chart>
  <c:spPr>
    <a:blipFill>
      <a:blip xmlns:r="http://schemas.openxmlformats.org/officeDocument/2006/relationships" r:embed="rId1">
        <a:alphaModFix amt="41000"/>
      </a:blip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axId val="122362112"/>
        <c:axId val="122384384"/>
      </c:barChart>
      <c:catAx>
        <c:axId val="122362112"/>
        <c:scaling>
          <c:orientation val="minMax"/>
        </c:scaling>
        <c:axPos val="b"/>
        <c:tickLblPos val="nextTo"/>
        <c:crossAx val="122384384"/>
        <c:crosses val="autoZero"/>
        <c:auto val="1"/>
        <c:lblAlgn val="ctr"/>
        <c:lblOffset val="100"/>
      </c:catAx>
      <c:valAx>
        <c:axId val="122384384"/>
        <c:scaling>
          <c:orientation val="minMax"/>
        </c:scaling>
        <c:axPos val="l"/>
        <c:majorGridlines/>
        <c:numFmt formatCode="General" sourceLinked="1"/>
        <c:tickLblPos val="nextTo"/>
        <c:crossAx val="122362112"/>
        <c:crosses val="autoZero"/>
        <c:crossBetween val="between"/>
      </c:valAx>
    </c:plotArea>
    <c:legend>
      <c:legendPos val="r"/>
    </c:legend>
    <c:plotVisOnly val="1"/>
  </c:chart>
  <c:spPr>
    <a:blipFill dpi="0" rotWithShape="1">
      <a:blip xmlns:r="http://schemas.openxmlformats.org/officeDocument/2006/relationships" r:embed="rId1">
        <a:alphaModFix amt="15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1202</c:v>
                </c:pt>
              </c:strCache>
            </c:strRef>
          </c:tx>
          <c:spPr>
            <a:ln w="44450">
              <a:solidFill>
                <a:srgbClr val="00B050"/>
              </a:solidFill>
            </a:ln>
          </c:spPr>
          <c:marker>
            <c:symbol val="plus"/>
            <c:size val="5"/>
            <c:spPr>
              <a:solidFill>
                <a:srgbClr val="00B050"/>
              </a:solidFill>
              <a:ln w="31750"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-9.1953379395300228E-3"/>
                  <c:y val="-9.1755630192299972E-2"/>
                </c:manualLayout>
              </c:layout>
              <c:showVal val="1"/>
            </c:dLbl>
            <c:dLbl>
              <c:idx val="1"/>
              <c:layout>
                <c:manualLayout>
                  <c:x val="-1.8390675879059827E-2"/>
                  <c:y val="9.1755630192299972E-2"/>
                </c:manualLayout>
              </c:layout>
              <c:showVal val="1"/>
            </c:dLbl>
            <c:dLbl>
              <c:idx val="2"/>
              <c:layout>
                <c:manualLayout>
                  <c:x val="-1.2260450586039889E-2"/>
                  <c:y val="-6.3081995757205231E-2"/>
                </c:manualLayout>
              </c:layout>
              <c:showVal val="1"/>
            </c:dLbl>
            <c:dLbl>
              <c:idx val="3"/>
              <c:layout>
                <c:manualLayout>
                  <c:x val="-2.145578852557016E-2"/>
                  <c:y val="5.734726887018658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(План)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379.6</c:v>
                </c:pt>
                <c:pt idx="1">
                  <c:v>349.5</c:v>
                </c:pt>
                <c:pt idx="2">
                  <c:v>402.4</c:v>
                </c:pt>
                <c:pt idx="3">
                  <c:v>320</c:v>
                </c:pt>
              </c:numCache>
            </c:numRef>
          </c:val>
        </c:ser>
        <c:marker val="1"/>
        <c:axId val="122508032"/>
        <c:axId val="122509568"/>
      </c:lineChart>
      <c:catAx>
        <c:axId val="12250803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2509568"/>
        <c:crosses val="autoZero"/>
        <c:auto val="1"/>
        <c:lblAlgn val="ctr"/>
        <c:lblOffset val="100"/>
      </c:catAx>
      <c:valAx>
        <c:axId val="122509568"/>
        <c:scaling>
          <c:orientation val="minMax"/>
        </c:scaling>
        <c:delete val="1"/>
        <c:axPos val="l"/>
        <c:majorGridlines/>
        <c:numFmt formatCode="0.0" sourceLinked="1"/>
        <c:tickLblPos val="none"/>
        <c:crossAx val="122508032"/>
        <c:crosses val="autoZero"/>
        <c:crossBetween val="between"/>
      </c:valAx>
    </c:plotArea>
    <c:plotVisOnly val="1"/>
  </c:chart>
  <c:spPr>
    <a:blipFill dpi="0" rotWithShape="1">
      <a:blip xmlns:r="http://schemas.openxmlformats.org/officeDocument/2006/relationships" r:embed="rId1">
        <a:alphaModFix amt="21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noFill/>
        <a:ln w="6350">
          <a:noFill/>
        </a:ln>
      </c:spPr>
    </c:floor>
    <c:plotArea>
      <c:layout>
        <c:manualLayout>
          <c:layoutTarget val="inner"/>
          <c:xMode val="edge"/>
          <c:yMode val="edge"/>
          <c:x val="3.406138624995618E-2"/>
          <c:y val="0.11300641648635716"/>
          <c:w val="0.75894316495677161"/>
          <c:h val="0.6021449613095516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3"/>
              <c:layout>
                <c:manualLayout>
                  <c:x val="-1.9444444444444445E-2"/>
                  <c:y val="-2.2574797904454456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(План)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561212.69999999588</c:v>
                </c:pt>
                <c:pt idx="1">
                  <c:v>539706.30000000005</c:v>
                </c:pt>
                <c:pt idx="2">
                  <c:v>556143.69999999588</c:v>
                </c:pt>
                <c:pt idx="3">
                  <c:v>485003.9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</c:v>
                </c:pt>
              </c:strCache>
            </c:strRef>
          </c:tx>
          <c:spPr>
            <a:solidFill>
              <a:srgbClr val="FF3399"/>
            </a:solidFill>
          </c:spPr>
          <c:dLbls>
            <c:dLbl>
              <c:idx val="0"/>
              <c:layout>
                <c:manualLayout>
                  <c:x val="4.2611986001749813E-2"/>
                  <c:y val="2.8218497380567992E-3"/>
                </c:manualLayout>
              </c:layout>
              <c:showVal val="1"/>
            </c:dLbl>
            <c:dLbl>
              <c:idx val="1"/>
              <c:layout>
                <c:manualLayout>
                  <c:x val="3.4722222222222224E-2"/>
                  <c:y val="-2.8218497380567992E-3"/>
                </c:manualLayout>
              </c:layout>
              <c:showVal val="1"/>
            </c:dLbl>
            <c:dLbl>
              <c:idx val="2"/>
              <c:layout>
                <c:manualLayout>
                  <c:x val="3.4278543307086615E-2"/>
                  <c:y val="-1.1287398952227195E-2"/>
                </c:manualLayout>
              </c:layout>
              <c:showVal val="1"/>
            </c:dLbl>
            <c:dLbl>
              <c:idx val="3"/>
              <c:layout>
                <c:manualLayout>
                  <c:x val="1.9292432195975501E-2"/>
                  <c:y val="-1.4109248690283994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(План)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539690</c:v>
                </c:pt>
                <c:pt idx="1">
                  <c:v>565519.6</c:v>
                </c:pt>
                <c:pt idx="2">
                  <c:v>558898.4</c:v>
                </c:pt>
                <c:pt idx="3">
                  <c:v>485003.9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1"/>
              <c:layout>
                <c:manualLayout>
                  <c:x val="2.5000000000000001E-2"/>
                  <c:y val="-5.6436994761136575E-3"/>
                </c:manualLayout>
              </c:layout>
              <c:showVal val="1"/>
            </c:dLbl>
            <c:dLbl>
              <c:idx val="2"/>
              <c:layout>
                <c:manualLayout>
                  <c:x val="1.6666666666666701E-2"/>
                  <c:y val="-1.1287398952227195E-2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(План)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1">
                  <c:v>25813.3</c:v>
                </c:pt>
                <c:pt idx="2">
                  <c:v>2754.7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Профицит</c:v>
                </c:pt>
              </c:strCache>
            </c:strRef>
          </c:tx>
          <c:spPr>
            <a:solidFill>
              <a:srgbClr val="008080"/>
            </a:solidFill>
          </c:spPr>
          <c:dLbls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(План)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 formatCode="#,##0.0">
                  <c:v>21522.7</c:v>
                </c:pt>
              </c:numCache>
            </c:numRef>
          </c:val>
        </c:ser>
        <c:shape val="box"/>
        <c:axId val="105906944"/>
        <c:axId val="105908480"/>
        <c:axId val="0"/>
      </c:bar3DChart>
      <c:catAx>
        <c:axId val="10590694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5908480"/>
        <c:crosses val="autoZero"/>
        <c:auto val="1"/>
        <c:lblAlgn val="ctr"/>
        <c:lblOffset val="100"/>
      </c:catAx>
      <c:valAx>
        <c:axId val="105908480"/>
        <c:scaling>
          <c:orientation val="minMax"/>
        </c:scaling>
        <c:delete val="1"/>
        <c:axPos val="l"/>
        <c:numFmt formatCode="#,##0.0" sourceLinked="1"/>
        <c:tickLblPos val="none"/>
        <c:crossAx val="105906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210947064079344"/>
          <c:y val="0.36713220521557832"/>
          <c:w val="0.13594860017497901"/>
          <c:h val="0.26573558956884358"/>
        </c:manualLayout>
      </c:layout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blipFill dpi="0" rotWithShape="1">
      <a:blip xmlns:r="http://schemas.openxmlformats.org/officeDocument/2006/relationships" r:embed="rId1">
        <a:alphaModFix amt="15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1401</c:v>
                </c:pt>
              </c:strCache>
            </c:strRef>
          </c:tx>
          <c:spPr>
            <a:solidFill>
              <a:srgbClr val="FF3399"/>
            </a:solidFill>
          </c:spPr>
          <c:dLbls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(План)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8028.1</c:v>
                </c:pt>
                <c:pt idx="1">
                  <c:v>7396</c:v>
                </c:pt>
                <c:pt idx="2">
                  <c:v>3895.2</c:v>
                </c:pt>
                <c:pt idx="3">
                  <c:v>3941.2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1402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1.5686268051559652E-2"/>
                  <c:y val="6.9713542910375421E-3"/>
                </c:manualLayout>
              </c:layout>
              <c:showVal val="1"/>
            </c:dLbl>
            <c:dLbl>
              <c:idx val="1"/>
              <c:layout>
                <c:manualLayout>
                  <c:x val="1.5686062195023543E-2"/>
                  <c:y val="2.4400700676138202E-2"/>
                </c:manualLayout>
              </c:layout>
              <c:showVal val="1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(План)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6422.8</c:v>
                </c:pt>
                <c:pt idx="1">
                  <c:v>6368.8</c:v>
                </c:pt>
                <c:pt idx="2">
                  <c:v>10735.6</c:v>
                </c:pt>
                <c:pt idx="3">
                  <c:v>17248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1403</c:v>
                </c:pt>
              </c:strCache>
            </c:strRef>
          </c:tx>
          <c:spPr>
            <a:solidFill>
              <a:srgbClr val="99FF33"/>
            </a:solidFill>
          </c:spPr>
          <c:dLbls>
            <c:dLbl>
              <c:idx val="3"/>
              <c:delete val="1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(План)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8804.7000000000007</c:v>
                </c:pt>
                <c:pt idx="1">
                  <c:v>10630.4</c:v>
                </c:pt>
                <c:pt idx="2">
                  <c:v>1783.1</c:v>
                </c:pt>
                <c:pt idx="3">
                  <c:v>0</c:v>
                </c:pt>
              </c:numCache>
            </c:numRef>
          </c:val>
        </c:ser>
        <c:axId val="123049472"/>
        <c:axId val="123051008"/>
      </c:barChart>
      <c:catAx>
        <c:axId val="1230494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051008"/>
        <c:crosses val="autoZero"/>
        <c:auto val="1"/>
        <c:lblAlgn val="ctr"/>
        <c:lblOffset val="100"/>
      </c:catAx>
      <c:valAx>
        <c:axId val="123051008"/>
        <c:scaling>
          <c:orientation val="minMax"/>
        </c:scaling>
        <c:delete val="1"/>
        <c:axPos val="l"/>
        <c:numFmt formatCode="#,##0.0" sourceLinked="1"/>
        <c:tickLblPos val="none"/>
        <c:crossAx val="12304947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autoTitleDeleted val="1"/>
    <c:plotArea>
      <c:layout>
        <c:manualLayout>
          <c:layoutTarget val="inner"/>
          <c:xMode val="edge"/>
          <c:yMode val="edge"/>
          <c:x val="0.14029276027996501"/>
          <c:y val="2.9677182853747056E-2"/>
          <c:w val="0.82637390638670172"/>
          <c:h val="0.8725884501539286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5555555555555558E-3"/>
                  <c:y val="1.9444312604179635E-2"/>
                </c:manualLayout>
              </c:layout>
              <c:showVal val="1"/>
            </c:dLbl>
            <c:dLbl>
              <c:idx val="1"/>
              <c:layout>
                <c:manualLayout>
                  <c:x val="4.1666666666666154E-3"/>
                  <c:y val="2.2222071547633872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1.9444312604179635E-2"/>
                </c:manualLayout>
              </c:layout>
              <c:showVal val="1"/>
            </c:dLbl>
            <c:txPr>
              <a:bodyPr/>
              <a:lstStyle/>
              <a:p>
                <a:pPr>
                  <a:defRPr sz="15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  <c:pt idx="5">
                  <c:v>2018 год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11429</c:v>
                </c:pt>
                <c:pt idx="1">
                  <c:v>13409.2</c:v>
                </c:pt>
                <c:pt idx="2">
                  <c:v>14580.5</c:v>
                </c:pt>
                <c:pt idx="3">
                  <c:v>14590.5</c:v>
                </c:pt>
                <c:pt idx="4">
                  <c:v>18924.3</c:v>
                </c:pt>
                <c:pt idx="5">
                  <c:v>23662.1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>
              <a:solidFill>
                <a:srgbClr val="B5D36B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2.7777777777778473E-3"/>
                  <c:y val="3.0555348377996602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2.4999830491088088E-2"/>
                </c:manualLayout>
              </c:layout>
              <c:showVal val="1"/>
            </c:dLbl>
            <c:dLbl>
              <c:idx val="3"/>
              <c:layout>
                <c:manualLayout>
                  <c:x val="-4.1666666666666683E-3"/>
                  <c:y val="1.9444312604179635E-2"/>
                </c:manualLayout>
              </c:layout>
              <c:showVal val="1"/>
            </c:dLbl>
            <c:dLbl>
              <c:idx val="4"/>
              <c:layout>
                <c:manualLayout>
                  <c:x val="-2.7777777777777497E-3"/>
                  <c:y val="-1.9289239289934881E-2"/>
                </c:manualLayout>
              </c:layout>
              <c:showVal val="1"/>
            </c:dLbl>
            <c:dLbl>
              <c:idx val="5"/>
              <c:layout>
                <c:manualLayout>
                  <c:x val="-6.94444444444451E-3"/>
                  <c:y val="-3.3333107321450811E-2"/>
                </c:manualLayout>
              </c:layout>
              <c:showVal val="1"/>
            </c:dLbl>
            <c:txPr>
              <a:bodyPr/>
              <a:lstStyle/>
              <a:p>
                <a:pPr>
                  <a:defRPr sz="15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  <c:pt idx="5">
                  <c:v>2018 год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16319.8</c:v>
                </c:pt>
                <c:pt idx="1">
                  <c:v>22548.400000000001</c:v>
                </c:pt>
                <c:pt idx="2">
                  <c:v>22680.400000000001</c:v>
                </c:pt>
                <c:pt idx="3">
                  <c:v>22092.1</c:v>
                </c:pt>
                <c:pt idx="4">
                  <c:v>26126.5</c:v>
                </c:pt>
                <c:pt idx="5">
                  <c:v>31745.1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rgbClr val="1DC4F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1.3888888888889108E-3"/>
                  <c:y val="-3.0555348377996602E-2"/>
                </c:manualLayout>
              </c:layout>
              <c:showVal val="1"/>
            </c:dLbl>
            <c:dLbl>
              <c:idx val="1"/>
              <c:layout>
                <c:manualLayout>
                  <c:x val="-2.7777777777778473E-3"/>
                  <c:y val="1.6666553660725659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1.6666553660725659E-2"/>
                </c:manualLayout>
              </c:layout>
              <c:showVal val="1"/>
            </c:dLbl>
            <c:dLbl>
              <c:idx val="3"/>
              <c:layout>
                <c:manualLayout>
                  <c:x val="2.7777777777778473E-3"/>
                  <c:y val="1.3888794717271181E-2"/>
                </c:manualLayout>
              </c:layout>
              <c:showVal val="1"/>
            </c:dLbl>
            <c:dLbl>
              <c:idx val="4"/>
              <c:layout>
                <c:manualLayout>
                  <c:x val="-9.72222222222212E-3"/>
                  <c:y val="-5.3600030271010853E-2"/>
                </c:manualLayout>
              </c:layout>
              <c:showVal val="1"/>
            </c:dLbl>
            <c:dLbl>
              <c:idx val="5"/>
              <c:layout>
                <c:manualLayout>
                  <c:x val="-2.2222222222222251E-2"/>
                  <c:y val="2.4999830491088088E-2"/>
                </c:manualLayout>
              </c:layout>
              <c:showVal val="1"/>
            </c:dLbl>
            <c:txPr>
              <a:bodyPr/>
              <a:lstStyle/>
              <a:p>
                <a:pPr>
                  <a:defRPr sz="1500" b="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  <c:pt idx="5">
                  <c:v>2018 год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25633.599999999897</c:v>
                </c:pt>
                <c:pt idx="1">
                  <c:v>25808.2</c:v>
                </c:pt>
                <c:pt idx="2">
                  <c:v>27404.3</c:v>
                </c:pt>
                <c:pt idx="3">
                  <c:v>26849.7</c:v>
                </c:pt>
                <c:pt idx="4">
                  <c:v>28445.7</c:v>
                </c:pt>
                <c:pt idx="5">
                  <c:v>30476.1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1.3888888888889108E-3"/>
                  <c:y val="-2.2222071547633952E-2"/>
                </c:manualLayout>
              </c:layout>
              <c:showVal val="1"/>
            </c:dLbl>
            <c:dLbl>
              <c:idx val="1"/>
              <c:layout>
                <c:manualLayout>
                  <c:x val="-2.7777777777778473E-3"/>
                  <c:y val="2.2222071547633872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5.5555178869084055E-3"/>
                </c:manualLayout>
              </c:layout>
              <c:showVal val="1"/>
            </c:dLbl>
            <c:dLbl>
              <c:idx val="4"/>
              <c:layout>
                <c:manualLayout>
                  <c:x val="-2.7777777777777553E-3"/>
                  <c:y val="1.8311747039796149E-2"/>
                </c:manualLayout>
              </c:layout>
              <c:showVal val="1"/>
            </c:dLbl>
            <c:txPr>
              <a:bodyPr/>
              <a:lstStyle/>
              <a:p>
                <a:pPr>
                  <a:defRPr sz="15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  <c:pt idx="5">
                  <c:v>2018 год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20284.5</c:v>
                </c:pt>
                <c:pt idx="1">
                  <c:v>17185.7</c:v>
                </c:pt>
                <c:pt idx="2">
                  <c:v>19656</c:v>
                </c:pt>
                <c:pt idx="3">
                  <c:v>23289.7</c:v>
                </c:pt>
                <c:pt idx="4">
                  <c:v>25516.6</c:v>
                </c:pt>
                <c:pt idx="5">
                  <c:v>26704.799999999996</c:v>
                </c:pt>
              </c:numCache>
            </c:numRef>
          </c:val>
        </c:ser>
        <c:dLbls>
          <c:showVal val="1"/>
        </c:dLbls>
        <c:marker val="1"/>
        <c:axId val="123361920"/>
        <c:axId val="123384192"/>
      </c:lineChart>
      <c:catAx>
        <c:axId val="123361920"/>
        <c:scaling>
          <c:orientation val="minMax"/>
        </c:scaling>
        <c:axPos val="b"/>
        <c:tickLblPos val="nextTo"/>
        <c:txPr>
          <a:bodyPr/>
          <a:lstStyle/>
          <a:p>
            <a:pPr>
              <a:defRPr b="1" baseline="0">
                <a:latin typeface="Times New Roman" pitchFamily="18" charset="0"/>
              </a:defRPr>
            </a:pPr>
            <a:endParaRPr lang="ru-RU"/>
          </a:p>
        </c:txPr>
        <c:crossAx val="123384192"/>
        <c:crosses val="autoZero"/>
        <c:auto val="1"/>
        <c:lblAlgn val="ctr"/>
        <c:lblOffset val="100"/>
      </c:catAx>
      <c:valAx>
        <c:axId val="123384192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b="1" i="0" baseline="0">
                <a:latin typeface="Times New Roman" pitchFamily="18" charset="0"/>
              </a:defRPr>
            </a:pPr>
            <a:endParaRPr lang="ru-RU"/>
          </a:p>
        </c:txPr>
        <c:crossAx val="123361920"/>
        <c:crosses val="autoZero"/>
        <c:crossBetween val="between"/>
      </c:valAx>
    </c:plotArea>
    <c:plotVisOnly val="1"/>
  </c:chart>
  <c:spPr>
    <a:blipFill dpi="0" rotWithShape="1">
      <a:blip xmlns:r="http://schemas.openxmlformats.org/officeDocument/2006/relationships" r:embed="rId1">
        <a:alphaModFix amt="33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view3D>
      <c:rotX val="60"/>
      <c:perspective val="0"/>
    </c:view3D>
    <c:plotArea>
      <c:layout>
        <c:manualLayout>
          <c:layoutTarget val="inner"/>
          <c:xMode val="edge"/>
          <c:yMode val="edge"/>
          <c:x val="0.42311886586697062"/>
          <c:y val="0.12522686025408317"/>
          <c:w val="0.52889858233371001"/>
          <c:h val="0.82577132486389893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spPr>
              <a:solidFill>
                <a:srgbClr val="E632B3"/>
              </a:solidFill>
            </c:spPr>
          </c:dPt>
          <c:dPt>
            <c:idx val="3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spPr>
              <a:solidFill>
                <a:srgbClr val="C00000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Pt>
            <c:idx val="7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8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9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0"/>
            <c:spPr>
              <a:solidFill>
                <a:srgbClr val="FF0000"/>
              </a:solidFill>
            </c:spPr>
          </c:dPt>
          <c:dPt>
            <c:idx val="11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2"/>
            <c:spPr>
              <a:solidFill>
                <a:srgbClr val="FFC000"/>
              </a:solidFill>
            </c:spPr>
          </c:dPt>
          <c:dPt>
            <c:idx val="13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4"/>
            <c:spPr>
              <a:solidFill>
                <a:srgbClr val="B7EBF5"/>
              </a:solidFill>
            </c:spPr>
          </c:dPt>
          <c:dPt>
            <c:idx val="15"/>
            <c:spPr>
              <a:solidFill>
                <a:schemeClr val="accent3">
                  <a:lumMod val="50000"/>
                </a:schemeClr>
              </a:solidFill>
            </c:spPr>
          </c:dPt>
          <c:dLbls>
            <c:dLbl>
              <c:idx val="11"/>
              <c:tx>
                <c:rich>
                  <a:bodyPr/>
                  <a:lstStyle/>
                  <a:p>
                    <a:r>
                      <a:rPr lang="ru-RU" dirty="0" smtClean="0"/>
                      <a:t>49,8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13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8,4</a:t>
                    </a:r>
                  </a:p>
                </c:rich>
              </c:tx>
              <c:dLblPos val="bestFit"/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bestFit"/>
            <c:showVal val="1"/>
            <c:showLeaderLines val="1"/>
          </c:dLbls>
          <c:cat>
            <c:strRef>
              <c:f>Sheet1!$A$1:$P$1</c:f>
              <c:strCache>
                <c:ptCount val="16"/>
                <c:pt idx="0">
                  <c:v>Развитие сельского хозяйства </c:v>
                </c:pt>
                <c:pt idx="1">
                  <c:v>Экономическое и инвестиционное развитие</c:v>
                </c:pt>
                <c:pt idx="2">
                  <c:v>Обеспечение качественным и доступным  жильем</c:v>
                </c:pt>
                <c:pt idx="3">
                  <c:v>Транспортное развитие в муниципальном районе</c:v>
                </c:pt>
                <c:pt idx="4">
                  <c:v>Развитие жилищно-коммунального хозяйства</c:v>
                </c:pt>
                <c:pt idx="5">
                  <c:v>Устойчивое развитие сельских территорий</c:v>
                </c:pt>
                <c:pt idx="6">
                  <c:v>Развитие малого и среднего предпринимательства</c:v>
                </c:pt>
                <c:pt idx="7">
                  <c:v>Совершенствование деятельности органов местного самоуправления</c:v>
                </c:pt>
                <c:pt idx="8">
                  <c:v>Развитие системы учета и  отчетности, системы муниципальных закупок</c:v>
                </c:pt>
                <c:pt idx="9">
                  <c:v>Социальная поддержка граждан</c:v>
                </c:pt>
                <c:pt idx="10">
                  <c:v>Развитие молодежной политики, физической культуры  и спорта</c:v>
                </c:pt>
                <c:pt idx="11">
                  <c:v>Развитие  образования</c:v>
                </c:pt>
                <c:pt idx="12">
                  <c:v>Развитие культуры и искусства</c:v>
                </c:pt>
                <c:pt idx="13">
                  <c:v>Управление муниципальными  финансами</c:v>
                </c:pt>
                <c:pt idx="14">
                  <c:v>Формирование здорового образа жизни и укрепления здоровья населения</c:v>
                </c:pt>
                <c:pt idx="15">
                  <c:v>Безопасная жизнь населения</c:v>
                </c:pt>
              </c:strCache>
            </c:strRef>
          </c:cat>
          <c:val>
            <c:numRef>
              <c:f>Sheet1!$A$2:$P$2</c:f>
              <c:numCache>
                <c:formatCode>General</c:formatCode>
                <c:ptCount val="16"/>
                <c:pt idx="0">
                  <c:v>1.1000000000000001</c:v>
                </c:pt>
                <c:pt idx="1">
                  <c:v>0.70000000000000062</c:v>
                </c:pt>
                <c:pt idx="2">
                  <c:v>0.5</c:v>
                </c:pt>
                <c:pt idx="3">
                  <c:v>2.6</c:v>
                </c:pt>
                <c:pt idx="4">
                  <c:v>5.5</c:v>
                </c:pt>
                <c:pt idx="5">
                  <c:v>2.9</c:v>
                </c:pt>
                <c:pt idx="6">
                  <c:v>1.7</c:v>
                </c:pt>
                <c:pt idx="7">
                  <c:v>6.3</c:v>
                </c:pt>
                <c:pt idx="8">
                  <c:v>5.3</c:v>
                </c:pt>
                <c:pt idx="9">
                  <c:v>7.2</c:v>
                </c:pt>
                <c:pt idx="10">
                  <c:v>0.5</c:v>
                </c:pt>
                <c:pt idx="11">
                  <c:v>49.8</c:v>
                </c:pt>
                <c:pt idx="12">
                  <c:v>6.7</c:v>
                </c:pt>
                <c:pt idx="13">
                  <c:v>8.8000000000000007</c:v>
                </c:pt>
                <c:pt idx="14">
                  <c:v>2.0000000000000011E-2</c:v>
                </c:pt>
                <c:pt idx="15">
                  <c:v>0.4</c:v>
                </c:pt>
              </c:numCache>
            </c:numRef>
          </c:val>
        </c:ser>
        <c:dLbls>
          <c:showVal val="1"/>
        </c:dLbls>
      </c:pie3DChart>
    </c:plotArea>
    <c:legend>
      <c:legendPos val="l"/>
      <c:layout>
        <c:manualLayout>
          <c:xMode val="edge"/>
          <c:yMode val="edge"/>
          <c:x val="1.5267175572519161E-2"/>
          <c:y val="1.3018470751050061E-2"/>
          <c:w val="0.40676117775354431"/>
          <c:h val="0.98656139551739896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axId val="130312832"/>
        <c:axId val="128455040"/>
      </c:barChart>
      <c:catAx>
        <c:axId val="130312832"/>
        <c:scaling>
          <c:orientation val="minMax"/>
        </c:scaling>
        <c:axPos val="b"/>
        <c:tickLblPos val="nextTo"/>
        <c:crossAx val="128455040"/>
        <c:crosses val="autoZero"/>
        <c:auto val="1"/>
        <c:lblAlgn val="ctr"/>
        <c:lblOffset val="100"/>
      </c:catAx>
      <c:valAx>
        <c:axId val="128455040"/>
        <c:scaling>
          <c:orientation val="minMax"/>
        </c:scaling>
        <c:axPos val="l"/>
        <c:majorGridlines/>
        <c:numFmt formatCode="General" sourceLinked="1"/>
        <c:tickLblPos val="nextTo"/>
        <c:crossAx val="130312832"/>
        <c:crosses val="autoZero"/>
        <c:crossBetween val="between"/>
      </c:valAx>
    </c:plotArea>
    <c:legend>
      <c:legendPos val="r"/>
    </c:legend>
    <c:plotVisOnly val="1"/>
  </c:chart>
  <c:spPr>
    <a:blipFill dpi="0" rotWithShape="1">
      <a:blip xmlns:r="http://schemas.openxmlformats.org/officeDocument/2006/relationships" r:embed="rId1">
        <a:alphaModFix amt="21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axId val="114068864"/>
        <c:axId val="114097536"/>
      </c:barChart>
      <c:catAx>
        <c:axId val="114068864"/>
        <c:scaling>
          <c:orientation val="minMax"/>
        </c:scaling>
        <c:axPos val="b"/>
        <c:tickLblPos val="nextTo"/>
        <c:crossAx val="114097536"/>
        <c:crosses val="autoZero"/>
        <c:auto val="1"/>
        <c:lblAlgn val="ctr"/>
        <c:lblOffset val="100"/>
      </c:catAx>
      <c:valAx>
        <c:axId val="114097536"/>
        <c:scaling>
          <c:orientation val="minMax"/>
        </c:scaling>
        <c:axPos val="l"/>
        <c:majorGridlines/>
        <c:numFmt formatCode="General" sourceLinked="1"/>
        <c:tickLblPos val="nextTo"/>
        <c:crossAx val="114068864"/>
        <c:crosses val="autoZero"/>
        <c:crossBetween val="between"/>
      </c:valAx>
    </c:plotArea>
    <c:legend>
      <c:legendPos val="r"/>
      <c:layout/>
    </c:legend>
    <c:plotVisOnly val="1"/>
  </c:chart>
  <c:spPr>
    <a:blipFill dpi="0" rotWithShape="1">
      <a:blip xmlns:r="http://schemas.openxmlformats.org/officeDocument/2006/relationships" r:embed="rId1">
        <a:alphaModFix amt="5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3456485966074702E-2"/>
          <c:y val="0.16820335271299924"/>
          <c:w val="0.52892614896144641"/>
          <c:h val="0.64429178681747812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spPr>
            <a:ln w="31750">
              <a:solidFill>
                <a:srgbClr val="008080"/>
              </a:solidFill>
            </a:ln>
          </c:spPr>
          <c:marker>
            <c:spPr>
              <a:solidFill>
                <a:srgbClr val="008080"/>
              </a:solidFill>
            </c:spPr>
          </c:marker>
          <c:dLbls>
            <c:dLbl>
              <c:idx val="0"/>
              <c:layout>
                <c:manualLayout>
                  <c:x val="-1.1657477606398623E-2"/>
                  <c:y val="2.9629422249596388E-2"/>
                </c:manualLayout>
              </c:layout>
              <c:showVal val="1"/>
            </c:dLbl>
            <c:dLbl>
              <c:idx val="1"/>
              <c:layout>
                <c:manualLayout>
                  <c:x val="-5.8287388031992892E-3"/>
                  <c:y val="6.4197081540792844E-2"/>
                </c:manualLayout>
              </c:layout>
              <c:showVal val="1"/>
            </c:dLbl>
            <c:dLbl>
              <c:idx val="2"/>
              <c:layout>
                <c:manualLayout>
                  <c:x val="-1.4571847007998169E-2"/>
                  <c:y val="-1.9752948166397589E-2"/>
                </c:manualLayout>
              </c:layout>
              <c:showVal val="1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(План)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619226.80000000005</c:v>
                </c:pt>
                <c:pt idx="1">
                  <c:v>628134</c:v>
                </c:pt>
                <c:pt idx="2" formatCode="General">
                  <c:v>620415.4</c:v>
                </c:pt>
                <c:pt idx="3" formatCode="General">
                  <c:v>530997.5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муниципального района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9.3737457238490057E-2"/>
                  <c:y val="4.848450913570318E-2"/>
                </c:manualLayout>
              </c:layout>
              <c:showVal val="1"/>
            </c:dLbl>
            <c:dLbl>
              <c:idx val="1"/>
              <c:layout>
                <c:manualLayout>
                  <c:x val="-3.2323261116720292E-2"/>
                  <c:y val="4.3097341453958403E-2"/>
                </c:manualLayout>
              </c:layout>
              <c:showVal val="1"/>
            </c:dLbl>
            <c:dLbl>
              <c:idx val="2"/>
              <c:layout>
                <c:manualLayout>
                  <c:x val="-1.5525786661734427E-2"/>
                  <c:y val="8.7541333432875734E-2"/>
                </c:manualLayout>
              </c:layout>
              <c:showVal val="1"/>
            </c:dLbl>
            <c:dLbl>
              <c:idx val="3"/>
              <c:layout>
                <c:manualLayout>
                  <c:x val="-1.93939566700322E-2"/>
                  <c:y val="4.848450913570318E-2"/>
                </c:manualLayout>
              </c:layout>
              <c:showVal val="1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(План)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561212.69999999728</c:v>
                </c:pt>
                <c:pt idx="1">
                  <c:v>539706.30000000005</c:v>
                </c:pt>
                <c:pt idx="2">
                  <c:v>556143.69999999728</c:v>
                </c:pt>
                <c:pt idx="3">
                  <c:v>485003.9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сельских поселений</c:v>
                </c:pt>
              </c:strCache>
            </c:strRef>
          </c:tx>
          <c:spPr>
            <a:ln w="31750">
              <a:solidFill>
                <a:srgbClr val="9933FF"/>
              </a:solidFill>
            </a:ln>
          </c:spPr>
          <c:marker>
            <c:spPr>
              <a:solidFill>
                <a:srgbClr val="9933FF"/>
              </a:solidFill>
            </c:spPr>
          </c:marker>
          <c:dLbls>
            <c:dLbl>
              <c:idx val="0"/>
              <c:layout>
                <c:manualLayout>
                  <c:x val="-2.9143694015996438E-2"/>
                  <c:y val="-3.9505896332795179E-2"/>
                </c:manualLayout>
              </c:layout>
              <c:showVal val="1"/>
            </c:dLbl>
            <c:dLbl>
              <c:idx val="1"/>
              <c:layout>
                <c:manualLayout>
                  <c:x val="-2.0400585811197511E-2"/>
                  <c:y val="-3.4567659291195769E-2"/>
                </c:manualLayout>
              </c:layout>
              <c:showVal val="1"/>
            </c:dLbl>
            <c:dLbl>
              <c:idx val="2"/>
              <c:layout>
                <c:manualLayout>
                  <c:x val="5.3429488473984681E-17"/>
                  <c:y val="-1.4814711124798194E-2"/>
                </c:manualLayout>
              </c:layout>
              <c:showVal val="1"/>
            </c:dLbl>
            <c:dLbl>
              <c:idx val="3"/>
              <c:layout>
                <c:manualLayout>
                  <c:x val="-5.8287388031992892E-3"/>
                  <c:y val="-2.4691185207996992E-2"/>
                </c:manualLayout>
              </c:layout>
              <c:showVal val="1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(План)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58014.1</c:v>
                </c:pt>
                <c:pt idx="1">
                  <c:v>88427.7</c:v>
                </c:pt>
                <c:pt idx="2">
                  <c:v>64271.7</c:v>
                </c:pt>
                <c:pt idx="3">
                  <c:v>45993.599999999999</c:v>
                </c:pt>
              </c:numCache>
            </c:numRef>
          </c:val>
        </c:ser>
        <c:marker val="1"/>
        <c:axId val="117145984"/>
        <c:axId val="117147520"/>
      </c:lineChart>
      <c:catAx>
        <c:axId val="117145984"/>
        <c:scaling>
          <c:orientation val="minMax"/>
        </c:scaling>
        <c:axPos val="b"/>
        <c:numFmt formatCode="General" sourceLinked="1"/>
        <c:tickLblPos val="nextTo"/>
        <c:crossAx val="117147520"/>
        <c:crosses val="autoZero"/>
        <c:auto val="1"/>
        <c:lblAlgn val="ctr"/>
        <c:lblOffset val="100"/>
      </c:catAx>
      <c:valAx>
        <c:axId val="11714752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17145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696416800159271"/>
          <c:y val="0.30047908676055091"/>
          <c:w val="0.37467530385146136"/>
          <c:h val="0.4158469263875379"/>
        </c:manualLayout>
      </c:layout>
      <c:txPr>
        <a:bodyPr/>
        <a:lstStyle/>
        <a:p>
          <a:pPr>
            <a:defRPr sz="900"/>
          </a:pPr>
          <a:endParaRPr lang="ru-RU"/>
        </a:p>
      </c:txPr>
    </c:legend>
    <c:plotVisOnly val="1"/>
  </c:chart>
  <c:spPr>
    <a:solidFill>
      <a:srgbClr val="00B0F0">
        <a:alpha val="12000"/>
      </a:srgbClr>
    </a:solidFill>
  </c:spPr>
  <c:txPr>
    <a:bodyPr/>
    <a:lstStyle/>
    <a:p>
      <a:pPr>
        <a:defRPr sz="10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3.555530669951569E-2"/>
          <c:y val="0.18073070789681894"/>
          <c:w val="0.75894316495677161"/>
          <c:h val="0.590857570975930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-7.2859235039991532E-2"/>
                  <c:y val="9.1427931513040295E-2"/>
                </c:manualLayout>
              </c:layout>
              <c:showVal val="1"/>
            </c:dLbl>
            <c:dLbl>
              <c:idx val="1"/>
              <c:layout>
                <c:manualLayout>
                  <c:x val="-2.6229324614396806E-2"/>
                  <c:y val="5.0793295285022832E-3"/>
                </c:manualLayout>
              </c:layout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485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003,9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(План)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561212.69999999402</c:v>
                </c:pt>
                <c:pt idx="1">
                  <c:v>539706.30000000005</c:v>
                </c:pt>
                <c:pt idx="2">
                  <c:v>556143.69999999402</c:v>
                </c:pt>
                <c:pt idx="3">
                  <c:v>485003.9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</c:v>
                </c:pt>
              </c:strCache>
            </c:strRef>
          </c:tx>
          <c:spPr>
            <a:solidFill>
              <a:srgbClr val="FF3399"/>
            </a:solidFill>
          </c:spPr>
          <c:dLbls>
            <c:dLbl>
              <c:idx val="0"/>
              <c:layout>
                <c:manualLayout>
                  <c:x val="2.9090684619794131E-2"/>
                  <c:y val="-7.1110613399031533E-2"/>
                </c:manualLayout>
              </c:layout>
              <c:showVal val="1"/>
            </c:dLbl>
            <c:dLbl>
              <c:idx val="1"/>
              <c:layout>
                <c:manualLayout>
                  <c:x val="2.585848831888617E-2"/>
                  <c:y val="-3.555530669951569E-2"/>
                </c:manualLayout>
              </c:layout>
              <c:showVal val="1"/>
            </c:dLbl>
            <c:dLbl>
              <c:idx val="2"/>
              <c:layout>
                <c:manualLayout>
                  <c:x val="8.5735469803232919E-2"/>
                  <c:y val="5.5872624813525319E-2"/>
                </c:manualLayout>
              </c:layout>
              <c:showVal val="1"/>
            </c:dLbl>
            <c:dLbl>
              <c:idx val="3"/>
              <c:layout>
                <c:manualLayout>
                  <c:x val="8.3827819973665993E-2"/>
                  <c:y val="6.603128387052908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485003,9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(План)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539690</c:v>
                </c:pt>
                <c:pt idx="1">
                  <c:v>565519.6</c:v>
                </c:pt>
                <c:pt idx="2">
                  <c:v>558898.4</c:v>
                </c:pt>
                <c:pt idx="3">
                  <c:v>485003.9</c:v>
                </c:pt>
              </c:numCache>
            </c:numRef>
          </c:val>
        </c:ser>
        <c:shape val="box"/>
        <c:axId val="117033984"/>
        <c:axId val="117302016"/>
        <c:axId val="0"/>
      </c:bar3DChart>
      <c:catAx>
        <c:axId val="117033984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302016"/>
        <c:crosses val="autoZero"/>
        <c:auto val="1"/>
        <c:lblAlgn val="ctr"/>
        <c:lblOffset val="100"/>
      </c:catAx>
      <c:valAx>
        <c:axId val="117302016"/>
        <c:scaling>
          <c:orientation val="minMax"/>
        </c:scaling>
        <c:delete val="1"/>
        <c:axPos val="l"/>
        <c:numFmt formatCode="General" sourceLinked="1"/>
        <c:tickLblPos val="none"/>
        <c:crossAx val="11703398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rgbClr val="9999FF">
        <a:alpha val="29000"/>
      </a:srgbClr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0"/>
      <c:rotY val="0"/>
      <c:perspective val="30"/>
    </c:view3D>
    <c:plotArea>
      <c:layout>
        <c:manualLayout>
          <c:layoutTarget val="inner"/>
          <c:xMode val="edge"/>
          <c:yMode val="edge"/>
          <c:x val="4.3456485966074702E-2"/>
          <c:y val="0.24227704973246808"/>
          <c:w val="0.5580698986881959"/>
          <c:h val="0.5164130455991929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spPr>
            <a:solidFill>
              <a:srgbClr val="7030A0"/>
            </a:solidFill>
          </c:spP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(План)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30.1</c:v>
                </c:pt>
                <c:pt idx="1">
                  <c:v>30.6</c:v>
                </c:pt>
                <c:pt idx="2">
                  <c:v>30.5</c:v>
                </c:pt>
                <c:pt idx="3">
                  <c:v>26.4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муниципального района</c:v>
                </c:pt>
              </c:strCache>
            </c:strRef>
          </c:tx>
          <c:spPr>
            <a:solidFill>
              <a:srgbClr val="FF7C80"/>
            </a:solidFill>
          </c:spPr>
          <c:dLbls>
            <c:dLbl>
              <c:idx val="0"/>
              <c:layout>
                <c:manualLayout>
                  <c:x val="1.5325563232549863E-2"/>
                  <c:y val="6.7724393713363223E-2"/>
                </c:manualLayout>
              </c:layout>
              <c:showVal val="1"/>
            </c:dLbl>
            <c:dLbl>
              <c:idx val="1"/>
              <c:layout>
                <c:manualLayout>
                  <c:x val="3.0651126465100057E-3"/>
                  <c:y val="0.10158659057004475"/>
                </c:manualLayout>
              </c:layout>
              <c:showVal val="1"/>
            </c:dLbl>
            <c:dLbl>
              <c:idx val="2"/>
              <c:layout>
                <c:manualLayout>
                  <c:x val="9.1953379395300228E-3"/>
                  <c:y val="6.7724393713363223E-2"/>
                </c:manualLayout>
              </c:layout>
              <c:showVal val="1"/>
            </c:dLbl>
            <c:dLbl>
              <c:idx val="3"/>
              <c:layout>
                <c:manualLayout>
                  <c:x val="1.2260450586039889E-2"/>
                  <c:y val="7.618994292753356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(План)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27.3</c:v>
                </c:pt>
                <c:pt idx="1">
                  <c:v>26.3</c:v>
                </c:pt>
                <c:pt idx="2">
                  <c:v>27.3</c:v>
                </c:pt>
                <c:pt idx="3">
                  <c:v>24.1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сельских поселений</c:v>
                </c:pt>
              </c:strCache>
            </c:strRef>
          </c:tx>
          <c:spPr>
            <a:solidFill>
              <a:srgbClr val="E8F472"/>
            </a:solidFill>
          </c:spP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(План)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2.8</c:v>
                </c:pt>
                <c:pt idx="1">
                  <c:v>4.3</c:v>
                </c:pt>
                <c:pt idx="2">
                  <c:v>3.2</c:v>
                </c:pt>
                <c:pt idx="3">
                  <c:v>2.2999999999999998</c:v>
                </c:pt>
              </c:numCache>
            </c:numRef>
          </c:val>
        </c:ser>
        <c:shape val="cone"/>
        <c:axId val="117496832"/>
        <c:axId val="117637888"/>
        <c:axId val="0"/>
      </c:bar3DChart>
      <c:catAx>
        <c:axId val="117496832"/>
        <c:scaling>
          <c:orientation val="minMax"/>
        </c:scaling>
        <c:axPos val="b"/>
        <c:numFmt formatCode="General" sourceLinked="1"/>
        <c:tickLblPos val="nextTo"/>
        <c:crossAx val="117637888"/>
        <c:crosses val="autoZero"/>
        <c:auto val="1"/>
        <c:lblAlgn val="ctr"/>
        <c:lblOffset val="100"/>
      </c:catAx>
      <c:valAx>
        <c:axId val="117637888"/>
        <c:scaling>
          <c:orientation val="minMax"/>
        </c:scaling>
        <c:delete val="1"/>
        <c:axPos val="l"/>
        <c:numFmt formatCode="General" sourceLinked="1"/>
        <c:tickLblPos val="none"/>
        <c:crossAx val="117496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907113088659242"/>
          <c:y val="0.30047908676055102"/>
          <c:w val="0.30986309807105666"/>
          <c:h val="0.65347374146612669"/>
        </c:manualLayout>
      </c:layout>
      <c:txPr>
        <a:bodyPr/>
        <a:lstStyle/>
        <a:p>
          <a:pPr>
            <a:defRPr sz="900"/>
          </a:pPr>
          <a:endParaRPr lang="ru-RU"/>
        </a:p>
      </c:txPr>
    </c:legend>
    <c:plotVisOnly val="1"/>
  </c:chart>
  <c:spPr>
    <a:solidFill>
      <a:srgbClr val="7030A0">
        <a:alpha val="12000"/>
      </a:srgbClr>
    </a:solidFill>
  </c:spPr>
  <c:txPr>
    <a:bodyPr/>
    <a:lstStyle/>
    <a:p>
      <a:pPr>
        <a:defRPr sz="10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7482641564811133"/>
          <c:y val="0.15490224040426942"/>
          <c:w val="0.58330849051989064"/>
          <c:h val="0.83165253436546371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E8F472"/>
            </a:solidFill>
          </c:spPr>
          <c:dLbls>
            <c:numFmt formatCode="#,##0.0" sourceLinked="0"/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(План)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132510.70000000001</c:v>
                </c:pt>
                <c:pt idx="1">
                  <c:v>122062</c:v>
                </c:pt>
                <c:pt idx="2">
                  <c:v>129498</c:v>
                </c:pt>
                <c:pt idx="3">
                  <c:v>105947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00B0F0"/>
            </a:solidFill>
          </c:spPr>
          <c:dLbls>
            <c:numFmt formatCode="#,##0.0" sourceLinked="0"/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(План)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10239</c:v>
                </c:pt>
                <c:pt idx="1">
                  <c:v>15725.4</c:v>
                </c:pt>
                <c:pt idx="2">
                  <c:v>16213</c:v>
                </c:pt>
                <c:pt idx="3">
                  <c:v>17932.3</c:v>
                </c:pt>
              </c:numCache>
            </c:numRef>
          </c:val>
        </c:ser>
        <c:shape val="cylinder"/>
        <c:axId val="117585792"/>
        <c:axId val="117587328"/>
        <c:axId val="0"/>
      </c:bar3DChart>
      <c:catAx>
        <c:axId val="117585792"/>
        <c:scaling>
          <c:orientation val="minMax"/>
        </c:scaling>
        <c:axPos val="l"/>
        <c:tickLblPos val="nextTo"/>
        <c:txPr>
          <a:bodyPr/>
          <a:lstStyle/>
          <a:p>
            <a:pPr>
              <a:defRPr sz="9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587328"/>
        <c:crosses val="autoZero"/>
        <c:auto val="1"/>
        <c:lblAlgn val="ctr"/>
        <c:lblOffset val="100"/>
      </c:catAx>
      <c:valAx>
        <c:axId val="117587328"/>
        <c:scaling>
          <c:orientation val="minMax"/>
        </c:scaling>
        <c:delete val="1"/>
        <c:axPos val="b"/>
        <c:numFmt formatCode="0.0" sourceLinked="1"/>
        <c:tickLblPos val="none"/>
        <c:crossAx val="117585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93757018275048"/>
          <c:y val="0.30528276598042886"/>
          <c:w val="0.29985178179833882"/>
          <c:h val="0.48835470384576457"/>
        </c:manualLayout>
      </c:layout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rgbClr val="A4D76B">
        <a:alpha val="25000"/>
      </a:srgbClr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3022402940463018"/>
          <c:y val="0.17036917793517922"/>
          <c:w val="0.69045957794449664"/>
          <c:h val="0.78841617906435613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6699"/>
            </a:solidFill>
          </c:spPr>
          <c:dLbls>
            <c:numFmt formatCode="#,##0.0" sourceLinked="0"/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(План)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87577.7</c:v>
                </c:pt>
                <c:pt idx="1">
                  <c:v>48535.4</c:v>
                </c:pt>
                <c:pt idx="2">
                  <c:v>80403.199999999997</c:v>
                </c:pt>
                <c:pt idx="3">
                  <c:v>66944.899999999994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A4D76B"/>
            </a:solidFill>
          </c:spPr>
          <c:dLbls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(План)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0.0">
                  <c:v>178662</c:v>
                </c:pt>
                <c:pt idx="1">
                  <c:v>218437.6</c:v>
                </c:pt>
                <c:pt idx="2">
                  <c:v>223351.1</c:v>
                </c:pt>
                <c:pt idx="3">
                  <c:v>227563.4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B0F0"/>
            </a:solidFill>
          </c:spPr>
          <c:dLbls>
            <c:numFmt formatCode="#,##0.0" sourceLinked="0"/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(План)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163173.6</c:v>
                </c:pt>
                <c:pt idx="1">
                  <c:v>122021.4</c:v>
                </c:pt>
                <c:pt idx="2">
                  <c:v>106040.8</c:v>
                </c:pt>
                <c:pt idx="3">
                  <c:v>40741.4</c:v>
                </c:pt>
              </c:numCache>
            </c:numRef>
          </c:val>
        </c:ser>
        <c:axId val="117618176"/>
        <c:axId val="117619712"/>
      </c:barChart>
      <c:catAx>
        <c:axId val="117618176"/>
        <c:scaling>
          <c:orientation val="minMax"/>
        </c:scaling>
        <c:axPos val="l"/>
        <c:tickLblPos val="nextTo"/>
        <c:txPr>
          <a:bodyPr/>
          <a:lstStyle/>
          <a:p>
            <a:pPr>
              <a:defRPr sz="9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619712"/>
        <c:crosses val="autoZero"/>
        <c:auto val="1"/>
        <c:lblAlgn val="ctr"/>
        <c:lblOffset val="100"/>
      </c:catAx>
      <c:valAx>
        <c:axId val="117619712"/>
        <c:scaling>
          <c:orientation val="minMax"/>
        </c:scaling>
        <c:delete val="1"/>
        <c:axPos val="b"/>
        <c:numFmt formatCode="General" sourceLinked="1"/>
        <c:tickLblPos val="none"/>
        <c:crossAx val="11761817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rgbClr val="FF3399">
        <a:alpha val="12000"/>
      </a:srgbClr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9.jpeg"/></Relationships>
</file>

<file path=ppt/drawing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</cdr:x>
      <cdr:y>0.05479</cdr:y>
    </cdr:from>
    <cdr:to>
      <cdr:x>1</cdr:x>
      <cdr:y>0.23014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286776" y="2857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0.84375</cdr:x>
      <cdr:y>0</cdr:y>
    </cdr:from>
    <cdr:to>
      <cdr:x>0.97657</cdr:x>
      <cdr:y>0.15069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715272" y="0"/>
          <a:ext cx="1214446" cy="7858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0.92188</cdr:x>
      <cdr:y>0.34247</cdr:y>
    </cdr:from>
    <cdr:to>
      <cdr:x>1</cdr:x>
      <cdr:y>0.61644</cdr:y>
    </cdr:to>
    <cdr:sp macro="" textlink="">
      <cdr:nvSpPr>
        <cdr:cNvPr id="46" name="Freeform 8"/>
        <cdr:cNvSpPr>
          <a:spLocks xmlns:a="http://schemas.openxmlformats.org/drawingml/2006/main"/>
        </cdr:cNvSpPr>
      </cdr:nvSpPr>
      <cdr:spPr bwMode="auto">
        <a:xfrm xmlns:a="http://schemas.openxmlformats.org/drawingml/2006/main" flipH="1">
          <a:off x="8429652" y="1785950"/>
          <a:ext cx="714348" cy="1428760"/>
        </a:xfrm>
        <a:custGeom xmlns:a="http://schemas.openxmlformats.org/drawingml/2006/main">
          <a:avLst/>
          <a:gdLst/>
          <a:ahLst/>
          <a:cxnLst>
            <a:cxn ang="0">
              <a:pos x="0" y="0"/>
            </a:cxn>
            <a:cxn ang="0">
              <a:pos x="0" y="722"/>
            </a:cxn>
            <a:cxn ang="0">
              <a:pos x="859" y="969"/>
            </a:cxn>
            <a:cxn ang="0">
              <a:pos x="859" y="492"/>
            </a:cxn>
            <a:cxn ang="0">
              <a:pos x="0" y="0"/>
            </a:cxn>
          </a:cxnLst>
          <a:rect l="0" t="0" r="r" b="b"/>
          <a:pathLst>
            <a:path w="859" h="969">
              <a:moveTo>
                <a:pt x="0" y="0"/>
              </a:moveTo>
              <a:lnTo>
                <a:pt x="0" y="722"/>
              </a:lnTo>
              <a:lnTo>
                <a:pt x="859" y="969"/>
              </a:lnTo>
              <a:lnTo>
                <a:pt x="859" y="492"/>
              </a:lnTo>
              <a:lnTo>
                <a:pt x="0" y="0"/>
              </a:lnTo>
              <a:close/>
            </a:path>
          </a:pathLst>
        </a:custGeom>
        <a:solidFill xmlns:a="http://schemas.openxmlformats.org/drawingml/2006/main">
          <a:srgbClr val="38C895"/>
        </a:solidFill>
        <a:ln xmlns:a="http://schemas.openxmlformats.org/drawingml/2006/main" w="9525">
          <a:noFill/>
          <a:round/>
          <a:headEnd/>
          <a:tailEnd/>
        </a:ln>
      </cdr:spPr>
      <cdr:txBody>
        <a:bodyPr xmlns:a="http://schemas.openxmlformats.org/drawingml/2006/main" vert="horz" wrap="square" lIns="121920" tIns="60960" rIns="121920" bIns="60960" numCol="1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32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</a:endParaRPr>
        </a:p>
      </cdr:txBody>
    </cdr:sp>
  </cdr:relSizeAnchor>
  <cdr:relSizeAnchor xmlns:cdr="http://schemas.openxmlformats.org/drawingml/2006/chartDrawing">
    <cdr:from>
      <cdr:x>0.92188</cdr:x>
      <cdr:y>0.54795</cdr:y>
    </cdr:from>
    <cdr:to>
      <cdr:x>1</cdr:x>
      <cdr:y>0.71204</cdr:y>
    </cdr:to>
    <cdr:sp macro="" textlink="">
      <cdr:nvSpPr>
        <cdr:cNvPr id="47" name="Freeform 10"/>
        <cdr:cNvSpPr>
          <a:spLocks xmlns:a="http://schemas.openxmlformats.org/drawingml/2006/main"/>
        </cdr:cNvSpPr>
      </cdr:nvSpPr>
      <cdr:spPr bwMode="auto">
        <a:xfrm xmlns:a="http://schemas.openxmlformats.org/drawingml/2006/main" flipH="1">
          <a:off x="8429650" y="2857520"/>
          <a:ext cx="714347" cy="855721"/>
        </a:xfrm>
        <a:custGeom xmlns:a="http://schemas.openxmlformats.org/drawingml/2006/main">
          <a:avLst/>
          <a:gdLst/>
          <a:ahLst/>
          <a:cxnLst>
            <a:cxn ang="0">
              <a:pos x="0" y="0"/>
            </a:cxn>
            <a:cxn ang="0">
              <a:pos x="0" y="723"/>
            </a:cxn>
            <a:cxn ang="0">
              <a:pos x="859" y="723"/>
            </a:cxn>
            <a:cxn ang="0">
              <a:pos x="859" y="247"/>
            </a:cxn>
            <a:cxn ang="0">
              <a:pos x="0" y="0"/>
            </a:cxn>
          </a:cxnLst>
          <a:rect l="0" t="0" r="r" b="b"/>
          <a:pathLst>
            <a:path w="859" h="723">
              <a:moveTo>
                <a:pt x="0" y="0"/>
              </a:moveTo>
              <a:lnTo>
                <a:pt x="0" y="723"/>
              </a:lnTo>
              <a:lnTo>
                <a:pt x="859" y="723"/>
              </a:lnTo>
              <a:lnTo>
                <a:pt x="859" y="247"/>
              </a:lnTo>
              <a:lnTo>
                <a:pt x="0" y="0"/>
              </a:lnTo>
              <a:close/>
            </a:path>
          </a:pathLst>
        </a:custGeom>
        <a:solidFill xmlns:a="http://schemas.openxmlformats.org/drawingml/2006/main">
          <a:srgbClr val="FAF8B0"/>
        </a:solidFill>
        <a:ln xmlns:a="http://schemas.openxmlformats.org/drawingml/2006/main" w="9525">
          <a:noFill/>
          <a:round/>
          <a:headEnd/>
          <a:tailEnd/>
        </a:ln>
      </cdr:spPr>
      <cdr:txBody>
        <a:bodyPr xmlns:a="http://schemas.openxmlformats.org/drawingml/2006/main" vert="horz" wrap="square" lIns="121920" tIns="60960" rIns="121920" bIns="60960" numCol="1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32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</a:endParaRPr>
        </a:p>
      </cdr:txBody>
    </cdr:sp>
  </cdr:relSizeAnchor>
  <cdr:relSizeAnchor xmlns:cdr="http://schemas.openxmlformats.org/drawingml/2006/chartDrawing">
    <cdr:from>
      <cdr:x>0.92188</cdr:x>
      <cdr:y>0.69863</cdr:y>
    </cdr:from>
    <cdr:to>
      <cdr:x>1</cdr:x>
      <cdr:y>0.86302</cdr:y>
    </cdr:to>
    <cdr:sp macro="" textlink="">
      <cdr:nvSpPr>
        <cdr:cNvPr id="48" name="Freeform 12"/>
        <cdr:cNvSpPr>
          <a:spLocks xmlns:a="http://schemas.openxmlformats.org/drawingml/2006/main"/>
        </cdr:cNvSpPr>
      </cdr:nvSpPr>
      <cdr:spPr bwMode="auto">
        <a:xfrm xmlns:a="http://schemas.openxmlformats.org/drawingml/2006/main" flipH="1">
          <a:off x="8429652" y="3643338"/>
          <a:ext cx="714347" cy="857256"/>
        </a:xfrm>
        <a:custGeom xmlns:a="http://schemas.openxmlformats.org/drawingml/2006/main">
          <a:avLst/>
          <a:gdLst/>
          <a:ahLst/>
          <a:cxnLst>
            <a:cxn ang="0">
              <a:pos x="0" y="0"/>
            </a:cxn>
            <a:cxn ang="0">
              <a:pos x="0" y="725"/>
            </a:cxn>
            <a:cxn ang="0">
              <a:pos x="859" y="479"/>
            </a:cxn>
            <a:cxn ang="0">
              <a:pos x="859" y="0"/>
            </a:cxn>
            <a:cxn ang="0">
              <a:pos x="0" y="0"/>
            </a:cxn>
          </a:cxnLst>
          <a:rect l="0" t="0" r="r" b="b"/>
          <a:pathLst>
            <a:path w="859" h="725">
              <a:moveTo>
                <a:pt x="0" y="0"/>
              </a:moveTo>
              <a:lnTo>
                <a:pt x="0" y="725"/>
              </a:lnTo>
              <a:lnTo>
                <a:pt x="859" y="479"/>
              </a:lnTo>
              <a:lnTo>
                <a:pt x="859" y="0"/>
              </a:lnTo>
              <a:lnTo>
                <a:pt x="0" y="0"/>
              </a:lnTo>
              <a:close/>
            </a:path>
          </a:pathLst>
        </a:custGeom>
        <a:solidFill xmlns:a="http://schemas.openxmlformats.org/drawingml/2006/main">
          <a:srgbClr val="EDDB6D"/>
        </a:solidFill>
        <a:ln xmlns:a="http://schemas.openxmlformats.org/drawingml/2006/main" w="9525">
          <a:noFill/>
          <a:round/>
          <a:headEnd/>
          <a:tailEnd/>
        </a:ln>
      </cdr:spPr>
      <cdr:txBody>
        <a:bodyPr xmlns:a="http://schemas.openxmlformats.org/drawingml/2006/main" vert="horz" wrap="square" lIns="121920" tIns="60960" rIns="121920" bIns="60960" numCol="1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32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</a:endParaRPr>
        </a:p>
      </cdr:txBody>
    </cdr:sp>
  </cdr:relSizeAnchor>
  <cdr:relSizeAnchor xmlns:cdr="http://schemas.openxmlformats.org/drawingml/2006/chartDrawing">
    <cdr:from>
      <cdr:x>0.92188</cdr:x>
      <cdr:y>0.16438</cdr:y>
    </cdr:from>
    <cdr:to>
      <cdr:x>1</cdr:x>
      <cdr:y>0.49683</cdr:y>
    </cdr:to>
    <cdr:sp macro="" textlink="">
      <cdr:nvSpPr>
        <cdr:cNvPr id="45" name="Freeform 6"/>
        <cdr:cNvSpPr>
          <a:spLocks xmlns:a="http://schemas.openxmlformats.org/drawingml/2006/main"/>
        </cdr:cNvSpPr>
      </cdr:nvSpPr>
      <cdr:spPr bwMode="auto">
        <a:xfrm xmlns:a="http://schemas.openxmlformats.org/drawingml/2006/main" flipH="1">
          <a:off x="8429654" y="857256"/>
          <a:ext cx="714346" cy="1733686"/>
        </a:xfrm>
        <a:custGeom xmlns:a="http://schemas.openxmlformats.org/drawingml/2006/main">
          <a:avLst/>
          <a:gdLst/>
          <a:ahLst/>
          <a:cxnLst>
            <a:cxn ang="0">
              <a:pos x="0" y="0"/>
            </a:cxn>
            <a:cxn ang="0">
              <a:pos x="0" y="725"/>
            </a:cxn>
            <a:cxn ang="0">
              <a:pos x="859" y="1217"/>
            </a:cxn>
            <a:cxn ang="0">
              <a:pos x="859" y="739"/>
            </a:cxn>
            <a:cxn ang="0">
              <a:pos x="0" y="0"/>
            </a:cxn>
          </a:cxnLst>
          <a:rect l="0" t="0" r="r" b="b"/>
          <a:pathLst>
            <a:path w="859" h="1217">
              <a:moveTo>
                <a:pt x="0" y="0"/>
              </a:moveTo>
              <a:lnTo>
                <a:pt x="0" y="725"/>
              </a:lnTo>
              <a:lnTo>
                <a:pt x="859" y="1217"/>
              </a:lnTo>
              <a:lnTo>
                <a:pt x="859" y="739"/>
              </a:lnTo>
              <a:lnTo>
                <a:pt x="0" y="0"/>
              </a:lnTo>
              <a:close/>
            </a:path>
          </a:pathLst>
        </a:custGeom>
        <a:solidFill xmlns:a="http://schemas.openxmlformats.org/drawingml/2006/main">
          <a:srgbClr val="00D3DE"/>
        </a:solidFill>
        <a:ln xmlns:a="http://schemas.openxmlformats.org/drawingml/2006/main" w="9525">
          <a:noFill/>
          <a:round/>
          <a:headEnd/>
          <a:tailEnd/>
        </a:ln>
      </cdr:spPr>
      <cdr:txBody>
        <a:bodyPr xmlns:a="http://schemas.openxmlformats.org/drawingml/2006/main" vert="horz" wrap="square" lIns="121920" tIns="60960" rIns="121920" bIns="60960" numCol="1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32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</a:endParaRPr>
        </a:p>
      </cdr:txBody>
    </cdr:sp>
  </cdr:relSizeAnchor>
  <cdr:relSizeAnchor xmlns:cdr="http://schemas.openxmlformats.org/drawingml/2006/chartDrawing">
    <cdr:from>
      <cdr:x>0.36719</cdr:x>
      <cdr:y>0.60274</cdr:y>
    </cdr:from>
    <cdr:to>
      <cdr:x>0.92188</cdr:x>
      <cdr:y>0.75343</cdr:y>
    </cdr:to>
    <cdr:grpSp>
      <cdr:nvGrpSpPr>
        <cdr:cNvPr id="63" name="Group 51"/>
        <cdr:cNvGrpSpPr/>
      </cdr:nvGrpSpPr>
      <cdr:grpSpPr>
        <a:xfrm xmlns:a="http://schemas.openxmlformats.org/drawingml/2006/main" flipH="1">
          <a:off x="3357585" y="3143259"/>
          <a:ext cx="5072086" cy="785841"/>
          <a:chOff x="3407968" y="2569713"/>
          <a:chExt cx="2493768" cy="464825"/>
        </a:xfrm>
      </cdr:grpSpPr>
      <cdr:grpSp>
        <cdr:nvGrpSpPr>
          <cdr:cNvPr id="65" name="Group 45"/>
          <cdr:cNvGrpSpPr/>
        </cdr:nvGrpSpPr>
        <cdr:grpSpPr>
          <a:xfrm xmlns:a="http://schemas.openxmlformats.org/drawingml/2006/main">
            <a:off x="3407968" y="2569713"/>
            <a:ext cx="2493768" cy="464825"/>
            <a:chOff x="1461289" y="2873238"/>
            <a:chExt cx="3325024" cy="619767"/>
          </a:xfrm>
        </cdr:grpSpPr>
        <cdr:sp macro="" textlink="">
          <cdr:nvSpPr>
            <cdr:cNvPr id="66" name="Rectangle 12"/>
            <cdr:cNvSpPr/>
          </cdr:nvSpPr>
          <cdr:spPr>
            <a:xfrm xmlns:a="http://schemas.openxmlformats.org/drawingml/2006/main">
              <a:off x="1461289" y="2873239"/>
              <a:ext cx="3325024" cy="450740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F8F689"/>
            </a:solidFill>
            <a:ln xmlns:a="http://schemas.openxmlformats.org/drawingml/2006/main" w="12700" cap="flat" cmpd="sng" algn="ctr">
              <a:noFill/>
              <a:prstDash val="solid"/>
              <a:miter lim="800000"/>
            </a:ln>
            <a:effectLst xmlns:a="http://schemas.openxmlformats.org/drawingml/2006/main"/>
          </cdr:spPr>
          <cdr:txBody>
            <a:bodyPr xmlns:a="http://schemas.openxmlformats.org/drawingml/2006/main" rtlCol="0" anchor="ctr"/>
            <a:lstStyle xmlns:a="http://schemas.openxmlformats.org/drawingml/2006/main"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9pPr>
            </a:lstStyle>
            <a:p xmlns:a="http://schemas.openxmlformats.org/drawingml/2006/main"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等线"/>
              </a:endParaRPr>
            </a:p>
          </cdr:txBody>
        </cdr:sp>
        <cdr:grpSp>
          <cdr:nvGrpSpPr>
            <cdr:cNvPr id="67" name="Group 40"/>
            <cdr:cNvGrpSpPr/>
          </cdr:nvGrpSpPr>
          <cdr:grpSpPr>
            <a:xfrm xmlns:a="http://schemas.openxmlformats.org/drawingml/2006/main">
              <a:off x="2725491" y="2873238"/>
              <a:ext cx="571504" cy="619767"/>
              <a:chOff x="4071934" y="2910951"/>
              <a:chExt cx="571504" cy="619767"/>
            </a:xfrm>
          </cdr:grpSpPr>
          <cdr:sp macro="" textlink="">
            <cdr:nvSpPr>
              <cdr:cNvPr id="69" name="Rectangle 35"/>
              <cdr:cNvSpPr/>
            </cdr:nvSpPr>
            <cdr:spPr>
              <a:xfrm xmlns:a="http://schemas.openxmlformats.org/drawingml/2006/main">
                <a:off x="4071934" y="2910951"/>
                <a:ext cx="571504" cy="619767"/>
              </a:xfrm>
              <a:prstGeom xmlns:a="http://schemas.openxmlformats.org/drawingml/2006/main" prst="rect">
                <a:avLst/>
              </a:prstGeom>
            </cdr:spPr>
            <cdr:txBody>
              <a:bodyPr xmlns:a="http://schemas.openxmlformats.org/drawingml/2006/main" wrap="square">
                <a:spAutoFit/>
              </a:bodyPr>
              <a:lstStyle xmlns:a="http://schemas.openxmlformats.org/drawingml/2006/main"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9pPr>
              </a:lstStyle>
              <a:p xmlns:a="http://schemas.openxmlformats.org/drawingml/2006/main"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cdr:txBody>
          </cdr:sp>
        </cdr:grpSp>
      </cdr:grpSp>
    </cdr:grpSp>
  </cdr:relSizeAnchor>
  <cdr:relSizeAnchor xmlns:cdr="http://schemas.openxmlformats.org/drawingml/2006/chartDrawing">
    <cdr:from>
      <cdr:x>0.60938</cdr:x>
      <cdr:y>0.67124</cdr:y>
    </cdr:from>
    <cdr:to>
      <cdr:x>0.70938</cdr:x>
      <cdr:y>0.84658</cdr:y>
    </cdr:to>
    <cdr:sp macro="" textlink="">
      <cdr:nvSpPr>
        <cdr:cNvPr id="77" name="TextBox 76"/>
        <cdr:cNvSpPr txBox="1"/>
      </cdr:nvSpPr>
      <cdr:spPr>
        <a:xfrm xmlns:a="http://schemas.openxmlformats.org/drawingml/2006/main">
          <a:off x="5572132" y="350046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000" b="1" dirty="0" smtClean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0.79688</cdr:x>
      <cdr:y>0.31507</cdr:y>
    </cdr:from>
    <cdr:to>
      <cdr:x>0.89688</cdr:x>
      <cdr:y>0.49041</cdr:y>
    </cdr:to>
    <cdr:sp macro="" textlink="">
      <cdr:nvSpPr>
        <cdr:cNvPr id="80" name="TextBox 79"/>
        <cdr:cNvSpPr txBox="1"/>
      </cdr:nvSpPr>
      <cdr:spPr>
        <a:xfrm xmlns:a="http://schemas.openxmlformats.org/drawingml/2006/main">
          <a:off x="7286644" y="164307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0.74219</cdr:x>
      <cdr:y>0.31507</cdr:y>
    </cdr:from>
    <cdr:to>
      <cdr:x>0.84219</cdr:x>
      <cdr:y>0.49041</cdr:y>
    </cdr:to>
    <cdr:sp macro="" textlink="">
      <cdr:nvSpPr>
        <cdr:cNvPr id="81" name="TextBox 80"/>
        <cdr:cNvSpPr txBox="1"/>
      </cdr:nvSpPr>
      <cdr:spPr>
        <a:xfrm xmlns:a="http://schemas.openxmlformats.org/drawingml/2006/main">
          <a:off x="6786578" y="164307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4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0.32812</cdr:x>
      <cdr:y>0.69863</cdr:y>
    </cdr:from>
    <cdr:to>
      <cdr:x>1</cdr:x>
      <cdr:y>0.80822</cdr:y>
    </cdr:to>
    <cdr:grpSp>
      <cdr:nvGrpSpPr>
        <cdr:cNvPr id="70" name="Group 52"/>
        <cdr:cNvGrpSpPr/>
      </cdr:nvGrpSpPr>
      <cdr:grpSpPr>
        <a:xfrm xmlns:a="http://schemas.openxmlformats.org/drawingml/2006/main" flipH="1">
          <a:off x="3000329" y="3643321"/>
          <a:ext cx="6143671" cy="571506"/>
          <a:chOff x="4257793" y="407111"/>
          <a:chExt cx="4290505" cy="3247600"/>
        </a:xfrm>
      </cdr:grpSpPr>
      <cdr:grpSp>
        <cdr:nvGrpSpPr>
          <cdr:cNvPr id="72" name="Group 44"/>
          <cdr:cNvGrpSpPr/>
        </cdr:nvGrpSpPr>
        <cdr:grpSpPr>
          <a:xfrm xmlns:a="http://schemas.openxmlformats.org/drawingml/2006/main">
            <a:off x="4257793" y="407111"/>
            <a:ext cx="4290505" cy="3247600"/>
            <a:chOff x="-285753" y="-25970"/>
            <a:chExt cx="5720671" cy="4330132"/>
          </a:xfrm>
        </cdr:grpSpPr>
        <cdr:grpSp>
          <cdr:nvGrpSpPr>
            <cdr:cNvPr id="74" name="Group 41"/>
            <cdr:cNvGrpSpPr/>
          </cdr:nvGrpSpPr>
          <cdr:grpSpPr>
            <a:xfrm xmlns:a="http://schemas.openxmlformats.org/drawingml/2006/main">
              <a:off x="-285753" y="-25970"/>
              <a:ext cx="0" cy="0"/>
              <a:chOff x="-285753" y="-25970"/>
              <a:chExt cx="0" cy="0"/>
            </a:xfrm>
          </cdr:grpSpPr>
        </cdr:grpSp>
        <cdr:sp macro="" textlink="">
          <cdr:nvSpPr>
            <cdr:cNvPr id="73" name="Rectangle 14"/>
            <cdr:cNvSpPr/>
          </cdr:nvSpPr>
          <cdr:spPr>
            <a:xfrm xmlns:a="http://schemas.openxmlformats.org/drawingml/2006/main">
              <a:off x="356994" y="-25970"/>
              <a:ext cx="5077924" cy="4330132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E7CE39"/>
            </a:solidFill>
            <a:ln xmlns:a="http://schemas.openxmlformats.org/drawingml/2006/main" w="12700" cap="flat" cmpd="sng" algn="ctr">
              <a:noFill/>
              <a:prstDash val="solid"/>
              <a:miter lim="800000"/>
            </a:ln>
            <a:effectLst xmlns:a="http://schemas.openxmlformats.org/drawingml/2006/main"/>
          </cdr:spPr>
          <cdr:txBody>
            <a:bodyPr xmlns:a="http://schemas.openxmlformats.org/drawingml/2006/main" rtlCol="0" anchor="ctr"/>
            <a:lstStyle xmlns:a="http://schemas.openxmlformats.org/drawingml/2006/main"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9pPr>
            </a:lstStyle>
            <a:p xmlns:a="http://schemas.openxmlformats.org/drawingml/2006/main"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cdr:txBody>
        </cdr:sp>
      </cdr:grpSp>
    </cdr:grpSp>
  </cdr:relSizeAnchor>
  <cdr:relSizeAnchor xmlns:cdr="http://schemas.openxmlformats.org/drawingml/2006/chartDrawing">
    <cdr:from>
      <cdr:x>0.41406</cdr:x>
      <cdr:y>0.49315</cdr:y>
    </cdr:from>
    <cdr:to>
      <cdr:x>0.92188</cdr:x>
      <cdr:y>0.60274</cdr:y>
    </cdr:to>
    <cdr:grpSp>
      <cdr:nvGrpSpPr>
        <cdr:cNvPr id="56" name="Group 50"/>
        <cdr:cNvGrpSpPr/>
      </cdr:nvGrpSpPr>
      <cdr:grpSpPr>
        <a:xfrm xmlns:a="http://schemas.openxmlformats.org/drawingml/2006/main" flipH="1">
          <a:off x="3786165" y="2571753"/>
          <a:ext cx="4643506" cy="571506"/>
          <a:chOff x="3629672" y="2184922"/>
          <a:chExt cx="2129997" cy="406701"/>
        </a:xfrm>
      </cdr:grpSpPr>
      <cdr:grpSp>
        <cdr:nvGrpSpPr>
          <cdr:cNvPr id="58" name="Group 46"/>
          <cdr:cNvGrpSpPr/>
        </cdr:nvGrpSpPr>
        <cdr:grpSpPr>
          <a:xfrm xmlns:a="http://schemas.openxmlformats.org/drawingml/2006/main">
            <a:off x="3629672" y="2184922"/>
            <a:ext cx="2129997" cy="406701"/>
            <a:chOff x="1446254" y="2344452"/>
            <a:chExt cx="2839997" cy="542269"/>
          </a:xfrm>
        </cdr:grpSpPr>
        <cdr:sp macro="" textlink="">
          <cdr:nvSpPr>
            <cdr:cNvPr id="59" name="Rectangle 10"/>
            <cdr:cNvSpPr/>
          </cdr:nvSpPr>
          <cdr:spPr>
            <a:xfrm xmlns:a="http://schemas.openxmlformats.org/drawingml/2006/main">
              <a:off x="1446254" y="2344452"/>
              <a:ext cx="2839997" cy="529963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34BA89"/>
            </a:solidFill>
            <a:ln xmlns:a="http://schemas.openxmlformats.org/drawingml/2006/main" w="12700" cap="flat" cmpd="sng" algn="ctr">
              <a:noFill/>
              <a:prstDash val="solid"/>
              <a:miter lim="800000"/>
            </a:ln>
            <a:effectLst xmlns:a="http://schemas.openxmlformats.org/drawingml/2006/main"/>
          </cdr:spPr>
          <cdr:txBody>
            <a:bodyPr xmlns:a="http://schemas.openxmlformats.org/drawingml/2006/main" rtlCol="0" anchor="ctr"/>
            <a:lstStyle xmlns:a="http://schemas.openxmlformats.org/drawingml/2006/main"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9pPr>
            </a:lstStyle>
            <a:p xmlns:a="http://schemas.openxmlformats.org/drawingml/2006/main"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等线"/>
              </a:endParaRPr>
            </a:p>
          </cdr:txBody>
        </cdr:sp>
        <cdr:grpSp>
          <cdr:nvGrpSpPr>
            <cdr:cNvPr id="60" name="Group 39"/>
            <cdr:cNvGrpSpPr/>
          </cdr:nvGrpSpPr>
          <cdr:grpSpPr>
            <a:xfrm xmlns:a="http://schemas.openxmlformats.org/drawingml/2006/main">
              <a:off x="2091267" y="2344452"/>
              <a:ext cx="1857387" cy="542269"/>
              <a:chOff x="2285986" y="2357436"/>
              <a:chExt cx="1857387" cy="542269"/>
            </a:xfrm>
          </cdr:grpSpPr>
          <cdr:sp macro="" textlink="">
            <cdr:nvSpPr>
              <cdr:cNvPr id="61" name="Rectangle 24"/>
              <cdr:cNvSpPr/>
            </cdr:nvSpPr>
            <cdr:spPr>
              <a:xfrm xmlns:a="http://schemas.openxmlformats.org/drawingml/2006/main">
                <a:off x="2285986" y="2500314"/>
                <a:ext cx="1285884" cy="313946"/>
              </a:xfrm>
              <a:prstGeom xmlns:a="http://schemas.openxmlformats.org/drawingml/2006/main" prst="rect">
                <a:avLst/>
              </a:prstGeom>
            </cdr:spPr>
            <cdr:txBody>
              <a:bodyPr xmlns:a="http://schemas.openxmlformats.org/drawingml/2006/main" wrap="square">
                <a:spAutoFit/>
              </a:bodyPr>
              <a:lstStyle xmlns:a="http://schemas.openxmlformats.org/drawingml/2006/main"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9pPr>
              </a:lstStyle>
              <a:p xmlns:a="http://schemas.openxmlformats.org/drawingml/2006/main"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cdr:txBody>
          </cdr:sp>
          <cdr:sp macro="" textlink="">
            <cdr:nvSpPr>
              <cdr:cNvPr id="62" name="Rectangle 34"/>
              <cdr:cNvSpPr/>
            </cdr:nvSpPr>
            <cdr:spPr>
              <a:xfrm xmlns:a="http://schemas.openxmlformats.org/drawingml/2006/main">
                <a:off x="3571869" y="2357436"/>
                <a:ext cx="571504" cy="542269"/>
              </a:xfrm>
              <a:prstGeom xmlns:a="http://schemas.openxmlformats.org/drawingml/2006/main" prst="rect">
                <a:avLst/>
              </a:prstGeom>
            </cdr:spPr>
            <cdr:txBody>
              <a:bodyPr xmlns:a="http://schemas.openxmlformats.org/drawingml/2006/main" wrap="square">
                <a:spAutoFit/>
              </a:bodyPr>
              <a:lstStyle xmlns:a="http://schemas.openxmlformats.org/drawingml/2006/main"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9pPr>
              </a:lstStyle>
              <a:p xmlns:a="http://schemas.openxmlformats.org/drawingml/2006/main"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cdr:txBody>
          </cdr:sp>
        </cdr:grpSp>
      </cdr:grpSp>
    </cdr:grp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0.025</cdr:x>
      <cdr:y>0.8077</cdr:y>
    </cdr:from>
    <cdr:to>
      <cdr:x>0.345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" y="1500198"/>
          <a:ext cx="914400" cy="357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0.025</cdr:x>
      <cdr:y>0.81094</cdr:y>
    </cdr:from>
    <cdr:to>
      <cdr:x>0.15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" y="1531982"/>
          <a:ext cx="357190" cy="357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>
              <a:latin typeface="Times New Roman" pitchFamily="18" charset="0"/>
              <a:cs typeface="Times New Roman" pitchFamily="18" charset="0"/>
            </a:rPr>
            <a:t>4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0.1359</cdr:x>
      <cdr:y>0.2959</cdr:y>
    </cdr:to>
    <cdr:sp macro="" textlink="">
      <cdr:nvSpPr>
        <cdr:cNvPr id="2" name="TextBox 15"/>
        <cdr:cNvSpPr txBox="1"/>
      </cdr:nvSpPr>
      <cdr:spPr>
        <a:xfrm xmlns:a="http://schemas.openxmlformats.org/drawingml/2006/main">
          <a:off x="0" y="0"/>
          <a:ext cx="1242648" cy="1477328"/>
        </a:xfrm>
        <a:prstGeom xmlns:a="http://schemas.openxmlformats.org/drawingml/2006/main" prst="rect">
          <a:avLst/>
        </a:prstGeom>
        <a:blipFill xmlns:a="http://schemas.openxmlformats.org/drawingml/2006/main" dpi="0" rotWithShape="1">
          <a:blip xmlns:r="http://schemas.openxmlformats.org/officeDocument/2006/relationships" r:embed="rId1">
            <a:alphaModFix amt="46000"/>
          </a:blip>
          <a:srcRect/>
          <a:stretch>
            <a:fillRect/>
          </a:stretch>
        </a:blipFill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 smtClean="0"/>
        </a:p>
        <a:p xmlns:a="http://schemas.openxmlformats.org/drawingml/2006/main">
          <a:endParaRPr lang="ru-RU" dirty="0" smtClean="0"/>
        </a:p>
        <a:p xmlns:a="http://schemas.openxmlformats.org/drawingml/2006/main">
          <a:endParaRPr lang="ru-RU" dirty="0" smtClean="0"/>
        </a:p>
        <a:p xmlns:a="http://schemas.openxmlformats.org/drawingml/2006/main">
          <a:r>
            <a:rPr lang="ru-RU" dirty="0" smtClean="0"/>
            <a:t>                    </a:t>
          </a:r>
        </a:p>
        <a:p xmlns:a="http://schemas.openxmlformats.org/drawingml/2006/main">
          <a:endParaRPr lang="ru-RU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Рисунок 2" descr="Рисунок122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9144000" cy="5643578"/>
        </a:xfrm>
        <a:prstGeom xmlns:a="http://schemas.openxmlformats.org/drawingml/2006/main" prst="rect">
          <a:avLst/>
        </a:prstGeom>
      </cdr:spPr>
    </cdr:pic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0.14876</cdr:x>
      <cdr:y>0.91416</cdr:y>
    </cdr:from>
    <cdr:to>
      <cdr:x>0.20884</cdr:x>
      <cdr:y>0.96738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85884" y="5072098"/>
          <a:ext cx="519330" cy="2952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0.59375</cdr:x>
      <cdr:y>0.66234</cdr:y>
    </cdr:from>
    <cdr:to>
      <cdr:x>0.89844</cdr:x>
      <cdr:y>0.89576</cdr:y>
    </cdr:to>
    <cdr:sp macro="" textlink="">
      <cdr:nvSpPr>
        <cdr:cNvPr id="3" name="矩形 23"/>
        <cdr:cNvSpPr/>
      </cdr:nvSpPr>
      <cdr:spPr>
        <a:xfrm xmlns:a="http://schemas.openxmlformats.org/drawingml/2006/main" flipH="1">
          <a:off x="5429248" y="4021865"/>
          <a:ext cx="2786089" cy="1417374"/>
        </a:xfrm>
        <a:prstGeom xmlns:a="http://schemas.openxmlformats.org/drawingml/2006/main" prst="rect">
          <a:avLst/>
        </a:prstGeom>
        <a:solidFill xmlns:a="http://schemas.openxmlformats.org/drawingml/2006/main">
          <a:srgbClr val="29ABE2"/>
        </a:solidFill>
        <a:ln xmlns:a="http://schemas.openxmlformats.org/drawingml/2006/main" w="12700" cap="flat" cmpd="sng" algn="ctr">
          <a:noFill/>
          <a:prstDash val="solid"/>
          <a:miter lim="800000"/>
        </a:ln>
        <a:effectLst xmlns:a="http://schemas.openxmlformats.org/drawingml/2006/main">
          <a:outerShdw blurRad="177800" dist="114300" dir="5400000" algn="t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algn="ctr">
            <a:buFontTx/>
            <a:buChar char="-"/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вклады спонсоров </a:t>
          </a:r>
        </a:p>
      </cdr:txBody>
    </cdr:sp>
  </cdr:relSizeAnchor>
  <cdr:relSizeAnchor xmlns:cdr="http://schemas.openxmlformats.org/drawingml/2006/chartDrawing">
    <cdr:from>
      <cdr:x>0.04687</cdr:x>
      <cdr:y>0.32468</cdr:y>
    </cdr:from>
    <cdr:to>
      <cdr:x>0.35937</cdr:x>
      <cdr:y>0.5581</cdr:y>
    </cdr:to>
    <cdr:sp macro="" textlink="">
      <cdr:nvSpPr>
        <cdr:cNvPr id="6" name="矩形 27"/>
        <cdr:cNvSpPr/>
      </cdr:nvSpPr>
      <cdr:spPr>
        <a:xfrm xmlns:a="http://schemas.openxmlformats.org/drawingml/2006/main">
          <a:off x="428596" y="1971524"/>
          <a:ext cx="2857483" cy="1417374"/>
        </a:xfrm>
        <a:prstGeom xmlns:a="http://schemas.openxmlformats.org/drawingml/2006/main" prst="rect">
          <a:avLst/>
        </a:prstGeom>
        <a:solidFill xmlns:a="http://schemas.openxmlformats.org/drawingml/2006/main">
          <a:srgbClr val="A3D800"/>
        </a:solidFill>
        <a:ln xmlns:a="http://schemas.openxmlformats.org/drawingml/2006/main" w="12700" cap="flat" cmpd="sng" algn="ctr">
          <a:noFill/>
          <a:prstDash val="solid"/>
          <a:miter lim="800000"/>
        </a:ln>
        <a:effectLst xmlns:a="http://schemas.openxmlformats.org/drawingml/2006/main">
          <a:outerShdw blurRad="177800" dist="114300" dir="5400000" algn="t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>
            <a:buFontTx/>
            <a:buChar char="-"/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средства Республики Башкортостан </a:t>
          </a:r>
        </a:p>
      </cdr:txBody>
    </cdr:sp>
  </cdr:relSizeAnchor>
  <cdr:relSizeAnchor xmlns:cdr="http://schemas.openxmlformats.org/drawingml/2006/chartDrawing">
    <cdr:from>
      <cdr:x>0.04687</cdr:x>
      <cdr:y>0.55844</cdr:y>
    </cdr:from>
    <cdr:to>
      <cdr:x>0.36719</cdr:x>
      <cdr:y>0.79187</cdr:y>
    </cdr:to>
    <cdr:sp macro="" textlink="">
      <cdr:nvSpPr>
        <cdr:cNvPr id="9" name="矩形 31"/>
        <cdr:cNvSpPr/>
      </cdr:nvSpPr>
      <cdr:spPr>
        <a:xfrm xmlns:a="http://schemas.openxmlformats.org/drawingml/2006/main">
          <a:off x="428596" y="3390963"/>
          <a:ext cx="2928957" cy="1417435"/>
        </a:xfrm>
        <a:prstGeom xmlns:a="http://schemas.openxmlformats.org/drawingml/2006/main" prst="rect">
          <a:avLst/>
        </a:prstGeom>
        <a:solidFill xmlns:a="http://schemas.openxmlformats.org/drawingml/2006/main">
          <a:srgbClr val="EE0076"/>
        </a:solidFill>
        <a:ln xmlns:a="http://schemas.openxmlformats.org/drawingml/2006/main" w="12700" cap="flat" cmpd="sng" algn="ctr">
          <a:noFill/>
          <a:prstDash val="solid"/>
          <a:miter lim="800000"/>
        </a:ln>
        <a:effectLst xmlns:a="http://schemas.openxmlformats.org/drawingml/2006/main">
          <a:outerShdw blurRad="177800" dist="114300" dir="5400000" algn="t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>
            <a:buFontTx/>
            <a:buChar char="-"/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средства бюджета муниципального </a:t>
          </a:r>
        </a:p>
        <a:p xmlns:a="http://schemas.openxmlformats.org/drawingml/2006/main"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района и поселения </a:t>
          </a:r>
        </a:p>
      </cdr:txBody>
    </cdr:sp>
  </cdr:relSizeAnchor>
  <cdr:relSizeAnchor xmlns:cdr="http://schemas.openxmlformats.org/drawingml/2006/chartDrawing">
    <cdr:from>
      <cdr:x>0.57031</cdr:x>
      <cdr:y>0.42857</cdr:y>
    </cdr:from>
    <cdr:to>
      <cdr:x>0.89844</cdr:x>
      <cdr:y>0.662</cdr:y>
    </cdr:to>
    <cdr:sp macro="" textlink="">
      <cdr:nvSpPr>
        <cdr:cNvPr id="10" name="矩形 33"/>
        <cdr:cNvSpPr/>
      </cdr:nvSpPr>
      <cdr:spPr>
        <a:xfrm xmlns:a="http://schemas.openxmlformats.org/drawingml/2006/main" flipH="1">
          <a:off x="5214942" y="2602365"/>
          <a:ext cx="3000395" cy="1417435"/>
        </a:xfrm>
        <a:prstGeom xmlns:a="http://schemas.openxmlformats.org/drawingml/2006/main" prst="rect">
          <a:avLst/>
        </a:prstGeom>
        <a:solidFill xmlns:a="http://schemas.openxmlformats.org/drawingml/2006/main">
          <a:srgbClr val="FB9E00"/>
        </a:solidFill>
        <a:ln xmlns:a="http://schemas.openxmlformats.org/drawingml/2006/main" w="12700" cap="flat" cmpd="sng" algn="ctr">
          <a:noFill/>
          <a:prstDash val="solid"/>
          <a:miter lim="800000"/>
        </a:ln>
        <a:effectLst xmlns:a="http://schemas.openxmlformats.org/drawingml/2006/main">
          <a:outerShdw blurRad="177800" dist="114300" dir="5400000" algn="t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 - вклады населения </a:t>
          </a:r>
        </a:p>
      </cdr:txBody>
    </cdr:sp>
  </cdr:relSizeAnchor>
  <cdr:relSizeAnchor xmlns:cdr="http://schemas.openxmlformats.org/drawingml/2006/chartDrawing">
    <cdr:from>
      <cdr:x>0.80469</cdr:x>
      <cdr:y>0.38824</cdr:y>
    </cdr:from>
    <cdr:to>
      <cdr:x>0.94532</cdr:x>
      <cdr:y>0.92445</cdr:y>
    </cdr:to>
    <cdr:pic>
      <cdr:nvPicPr>
        <cdr:cNvPr id="12" name="图片 36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p="http://schemas.openxmlformats.org/presentationml/2006/main" xmlns:a14="http://schemas.microsoft.com/office/drawing/2010/main" xmlns="" xmlns:lc="http://schemas.openxmlformats.org/drawingml/2006/lockedCanvas" val="0"/>
            </a:ext>
          </a:extLst>
        </a:blip>
        <a:srcRect xmlns:a="http://schemas.openxmlformats.org/drawingml/2006/main" l="16010" t="71194" r="15480" b="14470"/>
        <a:stretch xmlns:a="http://schemas.openxmlformats.org/drawingml/2006/main"/>
      </cdr:blipFill>
      <cdr:spPr>
        <a:xfrm xmlns:a="http://schemas.openxmlformats.org/drawingml/2006/main" rot="16200000" flipV="1">
          <a:off x="6373018" y="3342519"/>
          <a:ext cx="3256012" cy="128588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0.01562</cdr:x>
      <cdr:y>0.18824</cdr:y>
    </cdr:from>
    <cdr:to>
      <cdr:x>0.11089</cdr:x>
      <cdr:y>0.88421</cdr:y>
    </cdr:to>
    <cdr:pic>
      <cdr:nvPicPr>
        <cdr:cNvPr id="13" name="图片 37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p="http://schemas.openxmlformats.org/presentationml/2006/main" xmlns:a14="http://schemas.microsoft.com/office/drawing/2010/main" xmlns="" xmlns:lc="http://schemas.openxmlformats.org/drawingml/2006/lockedCanvas" val="0"/>
            </a:ext>
          </a:extLst>
        </a:blip>
        <a:srcRect xmlns:a="http://schemas.openxmlformats.org/drawingml/2006/main" l="16010" t="71194" r="15480" b="14470"/>
        <a:stretch xmlns:a="http://schemas.openxmlformats.org/drawingml/2006/main"/>
      </cdr:blipFill>
      <cdr:spPr>
        <a:xfrm xmlns:a="http://schemas.openxmlformats.org/drawingml/2006/main" rot="5400000" flipH="1" flipV="1">
          <a:off x="-1534617" y="2820471"/>
          <a:ext cx="4226074" cy="87114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0.46094</cdr:x>
      <cdr:y>0.66234</cdr:y>
    </cdr:from>
    <cdr:to>
      <cdr:x>0.62768</cdr:x>
      <cdr:y>0.89576</cdr:y>
    </cdr:to>
    <cdr:sp macro="" textlink="">
      <cdr:nvSpPr>
        <cdr:cNvPr id="4" name="Freeform 6"/>
        <cdr:cNvSpPr>
          <a:spLocks xmlns:a="http://schemas.openxmlformats.org/drawingml/2006/main" noEditPoints="1"/>
        </cdr:cNvSpPr>
      </cdr:nvSpPr>
      <cdr:spPr bwMode="auto">
        <a:xfrm xmlns:a="http://schemas.openxmlformats.org/drawingml/2006/main" flipH="1">
          <a:off x="4214810" y="4021865"/>
          <a:ext cx="1524696" cy="1417374"/>
        </a:xfrm>
        <a:custGeom xmlns:a="http://schemas.openxmlformats.org/drawingml/2006/main">
          <a:avLst/>
          <a:gdLst>
            <a:gd name="T0" fmla="*/ 353 w 357"/>
            <a:gd name="T1" fmla="*/ 143 h 315"/>
            <a:gd name="T2" fmla="*/ 278 w 357"/>
            <a:gd name="T3" fmla="*/ 14 h 315"/>
            <a:gd name="T4" fmla="*/ 253 w 357"/>
            <a:gd name="T5" fmla="*/ 0 h 315"/>
            <a:gd name="T6" fmla="*/ 104 w 357"/>
            <a:gd name="T7" fmla="*/ 0 h 315"/>
            <a:gd name="T8" fmla="*/ 79 w 357"/>
            <a:gd name="T9" fmla="*/ 14 h 315"/>
            <a:gd name="T10" fmla="*/ 5 w 357"/>
            <a:gd name="T11" fmla="*/ 143 h 315"/>
            <a:gd name="T12" fmla="*/ 5 w 357"/>
            <a:gd name="T13" fmla="*/ 172 h 315"/>
            <a:gd name="T14" fmla="*/ 79 w 357"/>
            <a:gd name="T15" fmla="*/ 301 h 315"/>
            <a:gd name="T16" fmla="*/ 104 w 357"/>
            <a:gd name="T17" fmla="*/ 315 h 315"/>
            <a:gd name="T18" fmla="*/ 253 w 357"/>
            <a:gd name="T19" fmla="*/ 315 h 315"/>
            <a:gd name="T20" fmla="*/ 278 w 357"/>
            <a:gd name="T21" fmla="*/ 301 h 315"/>
            <a:gd name="T22" fmla="*/ 353 w 357"/>
            <a:gd name="T23" fmla="*/ 172 h 315"/>
            <a:gd name="T24" fmla="*/ 353 w 357"/>
            <a:gd name="T25" fmla="*/ 143 h 315"/>
            <a:gd name="T26" fmla="*/ 284 w 357"/>
            <a:gd name="T27" fmla="*/ 172 h 315"/>
            <a:gd name="T28" fmla="*/ 244 w 357"/>
            <a:gd name="T29" fmla="*/ 241 h 315"/>
            <a:gd name="T30" fmla="*/ 218 w 357"/>
            <a:gd name="T31" fmla="*/ 256 h 315"/>
            <a:gd name="T32" fmla="*/ 139 w 357"/>
            <a:gd name="T33" fmla="*/ 256 h 315"/>
            <a:gd name="T34" fmla="*/ 113 w 357"/>
            <a:gd name="T35" fmla="*/ 241 h 315"/>
            <a:gd name="T36" fmla="*/ 74 w 357"/>
            <a:gd name="T37" fmla="*/ 172 h 315"/>
            <a:gd name="T38" fmla="*/ 74 w 357"/>
            <a:gd name="T39" fmla="*/ 143 h 315"/>
            <a:gd name="T40" fmla="*/ 113 w 357"/>
            <a:gd name="T41" fmla="*/ 74 h 315"/>
            <a:gd name="T42" fmla="*/ 139 w 357"/>
            <a:gd name="T43" fmla="*/ 59 h 315"/>
            <a:gd name="T44" fmla="*/ 218 w 357"/>
            <a:gd name="T45" fmla="*/ 59 h 315"/>
            <a:gd name="T46" fmla="*/ 244 w 357"/>
            <a:gd name="T47" fmla="*/ 74 h 315"/>
            <a:gd name="T48" fmla="*/ 284 w 357"/>
            <a:gd name="T49" fmla="*/ 143 h 315"/>
            <a:gd name="T50" fmla="*/ 284 w 357"/>
            <a:gd name="T51" fmla="*/ 172 h 315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</a:cxnLst>
          <a:rect l="0" t="0" r="r" b="b"/>
          <a:pathLst>
            <a:path w="357" h="315">
              <a:moveTo>
                <a:pt x="353" y="143"/>
              </a:moveTo>
              <a:cubicBezTo>
                <a:pt x="278" y="14"/>
                <a:pt x="278" y="14"/>
                <a:pt x="278" y="14"/>
              </a:cubicBezTo>
              <a:cubicBezTo>
                <a:pt x="273" y="6"/>
                <a:pt x="262" y="0"/>
                <a:pt x="253" y="0"/>
              </a:cubicBezTo>
              <a:cubicBezTo>
                <a:pt x="104" y="0"/>
                <a:pt x="104" y="0"/>
                <a:pt x="104" y="0"/>
              </a:cubicBezTo>
              <a:cubicBezTo>
                <a:pt x="95" y="0"/>
                <a:pt x="84" y="6"/>
                <a:pt x="79" y="14"/>
              </a:cubicBezTo>
              <a:cubicBezTo>
                <a:pt x="5" y="143"/>
                <a:pt x="5" y="143"/>
                <a:pt x="5" y="143"/>
              </a:cubicBezTo>
              <a:cubicBezTo>
                <a:pt x="0" y="151"/>
                <a:pt x="0" y="164"/>
                <a:pt x="5" y="172"/>
              </a:cubicBezTo>
              <a:cubicBezTo>
                <a:pt x="79" y="301"/>
                <a:pt x="79" y="301"/>
                <a:pt x="79" y="301"/>
              </a:cubicBezTo>
              <a:cubicBezTo>
                <a:pt x="84" y="309"/>
                <a:pt x="95" y="315"/>
                <a:pt x="104" y="315"/>
              </a:cubicBezTo>
              <a:cubicBezTo>
                <a:pt x="253" y="315"/>
                <a:pt x="253" y="315"/>
                <a:pt x="253" y="315"/>
              </a:cubicBezTo>
              <a:cubicBezTo>
                <a:pt x="262" y="315"/>
                <a:pt x="273" y="309"/>
                <a:pt x="278" y="301"/>
              </a:cubicBezTo>
              <a:cubicBezTo>
                <a:pt x="353" y="172"/>
                <a:pt x="353" y="172"/>
                <a:pt x="353" y="172"/>
              </a:cubicBezTo>
              <a:cubicBezTo>
                <a:pt x="357" y="164"/>
                <a:pt x="357" y="151"/>
                <a:pt x="353" y="143"/>
              </a:cubicBezTo>
              <a:moveTo>
                <a:pt x="284" y="172"/>
              </a:moveTo>
              <a:cubicBezTo>
                <a:pt x="244" y="241"/>
                <a:pt x="244" y="241"/>
                <a:pt x="244" y="241"/>
              </a:cubicBezTo>
              <a:cubicBezTo>
                <a:pt x="239" y="249"/>
                <a:pt x="228" y="256"/>
                <a:pt x="218" y="256"/>
              </a:cubicBezTo>
              <a:cubicBezTo>
                <a:pt x="139" y="256"/>
                <a:pt x="139" y="256"/>
                <a:pt x="139" y="256"/>
              </a:cubicBezTo>
              <a:cubicBezTo>
                <a:pt x="129" y="256"/>
                <a:pt x="118" y="249"/>
                <a:pt x="113" y="241"/>
              </a:cubicBezTo>
              <a:cubicBezTo>
                <a:pt x="74" y="172"/>
                <a:pt x="74" y="172"/>
                <a:pt x="74" y="172"/>
              </a:cubicBezTo>
              <a:cubicBezTo>
                <a:pt x="69" y="164"/>
                <a:pt x="69" y="151"/>
                <a:pt x="74" y="143"/>
              </a:cubicBezTo>
              <a:cubicBezTo>
                <a:pt x="113" y="74"/>
                <a:pt x="113" y="74"/>
                <a:pt x="113" y="74"/>
              </a:cubicBezTo>
              <a:cubicBezTo>
                <a:pt x="118" y="66"/>
                <a:pt x="129" y="59"/>
                <a:pt x="139" y="59"/>
              </a:cubicBezTo>
              <a:cubicBezTo>
                <a:pt x="218" y="59"/>
                <a:pt x="218" y="59"/>
                <a:pt x="218" y="59"/>
              </a:cubicBezTo>
              <a:cubicBezTo>
                <a:pt x="228" y="59"/>
                <a:pt x="239" y="66"/>
                <a:pt x="244" y="74"/>
              </a:cubicBezTo>
              <a:cubicBezTo>
                <a:pt x="284" y="143"/>
                <a:pt x="284" y="143"/>
                <a:pt x="284" y="143"/>
              </a:cubicBezTo>
              <a:cubicBezTo>
                <a:pt x="288" y="151"/>
                <a:pt x="288" y="164"/>
                <a:pt x="284" y="172"/>
              </a:cubicBezTo>
            </a:path>
          </a:pathLst>
        </a:custGeom>
        <a:gradFill xmlns:a="http://schemas.openxmlformats.org/drawingml/2006/main" flip="none" rotWithShape="1">
          <a:gsLst>
            <a:gs pos="0">
              <a:srgbClr val="29ABE2">
                <a:lumMod val="5000"/>
                <a:lumOff val="95000"/>
              </a:srgbClr>
            </a:gs>
            <a:gs pos="100000">
              <a:sysClr val="window" lastClr="FFFFFF">
                <a:lumMod val="75000"/>
              </a:sysClr>
            </a:gs>
          </a:gsLst>
          <a:lin ang="13500000" scaled="1"/>
          <a:tileRect/>
        </a:gradFill>
        <a:ln xmlns:a="http://schemas.openxmlformats.org/drawingml/2006/main" w="34925" cap="flat" cmpd="sng" algn="ctr"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prstDash val="solid"/>
          <a:miter lim="800000"/>
        </a:ln>
        <a:effectLst xmlns:a="http://schemas.openxmlformats.org/drawingml/2006/main">
          <a:outerShdw blurRad="177800" dist="1270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zh-CN" altLang="en-US" sz="1800" b="0" i="0" u="none" strike="noStrike" kern="0" cap="none" spc="0" normalizeH="0" baseline="0" noProof="0" dirty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微软雅黑" pitchFamily="34" charset="-122"/>
            <a:ea typeface="微软雅黑" pitchFamily="34" charset="-122"/>
          </a:endParaRPr>
        </a:p>
      </cdr:txBody>
    </cdr:sp>
  </cdr:relSizeAnchor>
  <cdr:relSizeAnchor xmlns:cdr="http://schemas.openxmlformats.org/drawingml/2006/chartDrawing">
    <cdr:from>
      <cdr:x>0.32031</cdr:x>
      <cdr:y>0.55844</cdr:y>
    </cdr:from>
    <cdr:to>
      <cdr:x>0.49219</cdr:x>
      <cdr:y>0.8</cdr:y>
    </cdr:to>
    <cdr:sp macro="" textlink="">
      <cdr:nvSpPr>
        <cdr:cNvPr id="8" name="Freeform 6"/>
        <cdr:cNvSpPr>
          <a:spLocks xmlns:a="http://schemas.openxmlformats.org/drawingml/2006/main" noEditPoints="1"/>
        </cdr:cNvSpPr>
      </cdr:nvSpPr>
      <cdr:spPr bwMode="auto">
        <a:xfrm xmlns:a="http://schemas.openxmlformats.org/drawingml/2006/main">
          <a:off x="2928926" y="3390963"/>
          <a:ext cx="1571635" cy="1466802"/>
        </a:xfrm>
        <a:custGeom xmlns:a="http://schemas.openxmlformats.org/drawingml/2006/main">
          <a:avLst/>
          <a:gdLst>
            <a:gd name="T0" fmla="*/ 353 w 357"/>
            <a:gd name="T1" fmla="*/ 143 h 315"/>
            <a:gd name="T2" fmla="*/ 278 w 357"/>
            <a:gd name="T3" fmla="*/ 14 h 315"/>
            <a:gd name="T4" fmla="*/ 253 w 357"/>
            <a:gd name="T5" fmla="*/ 0 h 315"/>
            <a:gd name="T6" fmla="*/ 104 w 357"/>
            <a:gd name="T7" fmla="*/ 0 h 315"/>
            <a:gd name="T8" fmla="*/ 79 w 357"/>
            <a:gd name="T9" fmla="*/ 14 h 315"/>
            <a:gd name="T10" fmla="*/ 5 w 357"/>
            <a:gd name="T11" fmla="*/ 143 h 315"/>
            <a:gd name="T12" fmla="*/ 5 w 357"/>
            <a:gd name="T13" fmla="*/ 172 h 315"/>
            <a:gd name="T14" fmla="*/ 79 w 357"/>
            <a:gd name="T15" fmla="*/ 301 h 315"/>
            <a:gd name="T16" fmla="*/ 104 w 357"/>
            <a:gd name="T17" fmla="*/ 315 h 315"/>
            <a:gd name="T18" fmla="*/ 253 w 357"/>
            <a:gd name="T19" fmla="*/ 315 h 315"/>
            <a:gd name="T20" fmla="*/ 278 w 357"/>
            <a:gd name="T21" fmla="*/ 301 h 315"/>
            <a:gd name="T22" fmla="*/ 353 w 357"/>
            <a:gd name="T23" fmla="*/ 172 h 315"/>
            <a:gd name="T24" fmla="*/ 353 w 357"/>
            <a:gd name="T25" fmla="*/ 143 h 315"/>
            <a:gd name="T26" fmla="*/ 284 w 357"/>
            <a:gd name="T27" fmla="*/ 172 h 315"/>
            <a:gd name="T28" fmla="*/ 244 w 357"/>
            <a:gd name="T29" fmla="*/ 241 h 315"/>
            <a:gd name="T30" fmla="*/ 218 w 357"/>
            <a:gd name="T31" fmla="*/ 256 h 315"/>
            <a:gd name="T32" fmla="*/ 139 w 357"/>
            <a:gd name="T33" fmla="*/ 256 h 315"/>
            <a:gd name="T34" fmla="*/ 113 w 357"/>
            <a:gd name="T35" fmla="*/ 241 h 315"/>
            <a:gd name="T36" fmla="*/ 74 w 357"/>
            <a:gd name="T37" fmla="*/ 172 h 315"/>
            <a:gd name="T38" fmla="*/ 74 w 357"/>
            <a:gd name="T39" fmla="*/ 143 h 315"/>
            <a:gd name="T40" fmla="*/ 113 w 357"/>
            <a:gd name="T41" fmla="*/ 74 h 315"/>
            <a:gd name="T42" fmla="*/ 139 w 357"/>
            <a:gd name="T43" fmla="*/ 59 h 315"/>
            <a:gd name="T44" fmla="*/ 218 w 357"/>
            <a:gd name="T45" fmla="*/ 59 h 315"/>
            <a:gd name="T46" fmla="*/ 244 w 357"/>
            <a:gd name="T47" fmla="*/ 74 h 315"/>
            <a:gd name="T48" fmla="*/ 284 w 357"/>
            <a:gd name="T49" fmla="*/ 143 h 315"/>
            <a:gd name="T50" fmla="*/ 284 w 357"/>
            <a:gd name="T51" fmla="*/ 172 h 315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</a:cxnLst>
          <a:rect l="0" t="0" r="r" b="b"/>
          <a:pathLst>
            <a:path w="357" h="315">
              <a:moveTo>
                <a:pt x="353" y="143"/>
              </a:moveTo>
              <a:cubicBezTo>
                <a:pt x="278" y="14"/>
                <a:pt x="278" y="14"/>
                <a:pt x="278" y="14"/>
              </a:cubicBezTo>
              <a:cubicBezTo>
                <a:pt x="273" y="6"/>
                <a:pt x="262" y="0"/>
                <a:pt x="253" y="0"/>
              </a:cubicBezTo>
              <a:cubicBezTo>
                <a:pt x="104" y="0"/>
                <a:pt x="104" y="0"/>
                <a:pt x="104" y="0"/>
              </a:cubicBezTo>
              <a:cubicBezTo>
                <a:pt x="95" y="0"/>
                <a:pt x="84" y="6"/>
                <a:pt x="79" y="14"/>
              </a:cubicBezTo>
              <a:cubicBezTo>
                <a:pt x="5" y="143"/>
                <a:pt x="5" y="143"/>
                <a:pt x="5" y="143"/>
              </a:cubicBezTo>
              <a:cubicBezTo>
                <a:pt x="0" y="151"/>
                <a:pt x="0" y="164"/>
                <a:pt x="5" y="172"/>
              </a:cubicBezTo>
              <a:cubicBezTo>
                <a:pt x="79" y="301"/>
                <a:pt x="79" y="301"/>
                <a:pt x="79" y="301"/>
              </a:cubicBezTo>
              <a:cubicBezTo>
                <a:pt x="84" y="309"/>
                <a:pt x="95" y="315"/>
                <a:pt x="104" y="315"/>
              </a:cubicBezTo>
              <a:cubicBezTo>
                <a:pt x="253" y="315"/>
                <a:pt x="253" y="315"/>
                <a:pt x="253" y="315"/>
              </a:cubicBezTo>
              <a:cubicBezTo>
                <a:pt x="262" y="315"/>
                <a:pt x="273" y="309"/>
                <a:pt x="278" y="301"/>
              </a:cubicBezTo>
              <a:cubicBezTo>
                <a:pt x="353" y="172"/>
                <a:pt x="353" y="172"/>
                <a:pt x="353" y="172"/>
              </a:cubicBezTo>
              <a:cubicBezTo>
                <a:pt x="357" y="164"/>
                <a:pt x="357" y="151"/>
                <a:pt x="353" y="143"/>
              </a:cubicBezTo>
              <a:moveTo>
                <a:pt x="284" y="172"/>
              </a:moveTo>
              <a:cubicBezTo>
                <a:pt x="244" y="241"/>
                <a:pt x="244" y="241"/>
                <a:pt x="244" y="241"/>
              </a:cubicBezTo>
              <a:cubicBezTo>
                <a:pt x="239" y="249"/>
                <a:pt x="228" y="256"/>
                <a:pt x="218" y="256"/>
              </a:cubicBezTo>
              <a:cubicBezTo>
                <a:pt x="139" y="256"/>
                <a:pt x="139" y="256"/>
                <a:pt x="139" y="256"/>
              </a:cubicBezTo>
              <a:cubicBezTo>
                <a:pt x="129" y="256"/>
                <a:pt x="118" y="249"/>
                <a:pt x="113" y="241"/>
              </a:cubicBezTo>
              <a:cubicBezTo>
                <a:pt x="74" y="172"/>
                <a:pt x="74" y="172"/>
                <a:pt x="74" y="172"/>
              </a:cubicBezTo>
              <a:cubicBezTo>
                <a:pt x="69" y="164"/>
                <a:pt x="69" y="151"/>
                <a:pt x="74" y="143"/>
              </a:cubicBezTo>
              <a:cubicBezTo>
                <a:pt x="113" y="74"/>
                <a:pt x="113" y="74"/>
                <a:pt x="113" y="74"/>
              </a:cubicBezTo>
              <a:cubicBezTo>
                <a:pt x="118" y="66"/>
                <a:pt x="129" y="59"/>
                <a:pt x="139" y="59"/>
              </a:cubicBezTo>
              <a:cubicBezTo>
                <a:pt x="218" y="59"/>
                <a:pt x="218" y="59"/>
                <a:pt x="218" y="59"/>
              </a:cubicBezTo>
              <a:cubicBezTo>
                <a:pt x="228" y="59"/>
                <a:pt x="239" y="66"/>
                <a:pt x="244" y="74"/>
              </a:cubicBezTo>
              <a:cubicBezTo>
                <a:pt x="284" y="143"/>
                <a:pt x="284" y="143"/>
                <a:pt x="284" y="143"/>
              </a:cubicBezTo>
              <a:cubicBezTo>
                <a:pt x="288" y="151"/>
                <a:pt x="288" y="164"/>
                <a:pt x="284" y="172"/>
              </a:cubicBezTo>
            </a:path>
          </a:pathLst>
        </a:custGeom>
        <a:gradFill xmlns:a="http://schemas.openxmlformats.org/drawingml/2006/main" flip="none" rotWithShape="1">
          <a:gsLst>
            <a:gs pos="0">
              <a:srgbClr val="29ABE2">
                <a:lumMod val="5000"/>
                <a:lumOff val="95000"/>
              </a:srgbClr>
            </a:gs>
            <a:gs pos="100000">
              <a:sysClr val="window" lastClr="FFFFFF">
                <a:lumMod val="75000"/>
              </a:sysClr>
            </a:gs>
          </a:gsLst>
          <a:lin ang="13500000" scaled="1"/>
          <a:tileRect/>
        </a:gradFill>
        <a:ln xmlns:a="http://schemas.openxmlformats.org/drawingml/2006/main" w="34925" cap="flat" cmpd="sng" algn="ctr"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prstDash val="solid"/>
          <a:miter lim="800000"/>
        </a:ln>
        <a:effectLst xmlns:a="http://schemas.openxmlformats.org/drawingml/2006/main">
          <a:outerShdw blurRad="177800" dist="1270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zh-CN" altLang="en-US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微软雅黑" pitchFamily="34" charset="-122"/>
            <a:ea typeface="微软雅黑" pitchFamily="34" charset="-122"/>
          </a:endParaRPr>
        </a:p>
      </cdr:txBody>
    </cdr:sp>
  </cdr:relSizeAnchor>
  <cdr:relSizeAnchor xmlns:cdr="http://schemas.openxmlformats.org/drawingml/2006/chartDrawing">
    <cdr:from>
      <cdr:x>0.44531</cdr:x>
      <cdr:y>0.41559</cdr:y>
    </cdr:from>
    <cdr:to>
      <cdr:x>0.61719</cdr:x>
      <cdr:y>0.65883</cdr:y>
    </cdr:to>
    <cdr:sp macro="" textlink="">
      <cdr:nvSpPr>
        <cdr:cNvPr id="11" name="Freeform 6"/>
        <cdr:cNvSpPr>
          <a:spLocks xmlns:a="http://schemas.openxmlformats.org/drawingml/2006/main" noEditPoints="1"/>
        </cdr:cNvSpPr>
      </cdr:nvSpPr>
      <cdr:spPr bwMode="auto">
        <a:xfrm xmlns:a="http://schemas.openxmlformats.org/drawingml/2006/main" flipH="1">
          <a:off x="4071934" y="2523548"/>
          <a:ext cx="1571651" cy="1477003"/>
        </a:xfrm>
        <a:custGeom xmlns:a="http://schemas.openxmlformats.org/drawingml/2006/main">
          <a:avLst/>
          <a:gdLst>
            <a:gd name="T0" fmla="*/ 353 w 357"/>
            <a:gd name="T1" fmla="*/ 143 h 315"/>
            <a:gd name="T2" fmla="*/ 278 w 357"/>
            <a:gd name="T3" fmla="*/ 14 h 315"/>
            <a:gd name="T4" fmla="*/ 253 w 357"/>
            <a:gd name="T5" fmla="*/ 0 h 315"/>
            <a:gd name="T6" fmla="*/ 104 w 357"/>
            <a:gd name="T7" fmla="*/ 0 h 315"/>
            <a:gd name="T8" fmla="*/ 79 w 357"/>
            <a:gd name="T9" fmla="*/ 14 h 315"/>
            <a:gd name="T10" fmla="*/ 5 w 357"/>
            <a:gd name="T11" fmla="*/ 143 h 315"/>
            <a:gd name="T12" fmla="*/ 5 w 357"/>
            <a:gd name="T13" fmla="*/ 172 h 315"/>
            <a:gd name="T14" fmla="*/ 79 w 357"/>
            <a:gd name="T15" fmla="*/ 301 h 315"/>
            <a:gd name="T16" fmla="*/ 104 w 357"/>
            <a:gd name="T17" fmla="*/ 315 h 315"/>
            <a:gd name="T18" fmla="*/ 253 w 357"/>
            <a:gd name="T19" fmla="*/ 315 h 315"/>
            <a:gd name="T20" fmla="*/ 278 w 357"/>
            <a:gd name="T21" fmla="*/ 301 h 315"/>
            <a:gd name="T22" fmla="*/ 353 w 357"/>
            <a:gd name="T23" fmla="*/ 172 h 315"/>
            <a:gd name="T24" fmla="*/ 353 w 357"/>
            <a:gd name="T25" fmla="*/ 143 h 315"/>
            <a:gd name="T26" fmla="*/ 284 w 357"/>
            <a:gd name="T27" fmla="*/ 172 h 315"/>
            <a:gd name="T28" fmla="*/ 244 w 357"/>
            <a:gd name="T29" fmla="*/ 241 h 315"/>
            <a:gd name="T30" fmla="*/ 218 w 357"/>
            <a:gd name="T31" fmla="*/ 256 h 315"/>
            <a:gd name="T32" fmla="*/ 139 w 357"/>
            <a:gd name="T33" fmla="*/ 256 h 315"/>
            <a:gd name="T34" fmla="*/ 113 w 357"/>
            <a:gd name="T35" fmla="*/ 241 h 315"/>
            <a:gd name="T36" fmla="*/ 74 w 357"/>
            <a:gd name="T37" fmla="*/ 172 h 315"/>
            <a:gd name="T38" fmla="*/ 74 w 357"/>
            <a:gd name="T39" fmla="*/ 143 h 315"/>
            <a:gd name="T40" fmla="*/ 113 w 357"/>
            <a:gd name="T41" fmla="*/ 74 h 315"/>
            <a:gd name="T42" fmla="*/ 139 w 357"/>
            <a:gd name="T43" fmla="*/ 59 h 315"/>
            <a:gd name="T44" fmla="*/ 218 w 357"/>
            <a:gd name="T45" fmla="*/ 59 h 315"/>
            <a:gd name="T46" fmla="*/ 244 w 357"/>
            <a:gd name="T47" fmla="*/ 74 h 315"/>
            <a:gd name="T48" fmla="*/ 284 w 357"/>
            <a:gd name="T49" fmla="*/ 143 h 315"/>
            <a:gd name="T50" fmla="*/ 284 w 357"/>
            <a:gd name="T51" fmla="*/ 172 h 315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</a:cxnLst>
          <a:rect l="0" t="0" r="r" b="b"/>
          <a:pathLst>
            <a:path w="357" h="315">
              <a:moveTo>
                <a:pt x="353" y="143"/>
              </a:moveTo>
              <a:cubicBezTo>
                <a:pt x="278" y="14"/>
                <a:pt x="278" y="14"/>
                <a:pt x="278" y="14"/>
              </a:cubicBezTo>
              <a:cubicBezTo>
                <a:pt x="273" y="6"/>
                <a:pt x="262" y="0"/>
                <a:pt x="253" y="0"/>
              </a:cubicBezTo>
              <a:cubicBezTo>
                <a:pt x="104" y="0"/>
                <a:pt x="104" y="0"/>
                <a:pt x="104" y="0"/>
              </a:cubicBezTo>
              <a:cubicBezTo>
                <a:pt x="95" y="0"/>
                <a:pt x="84" y="6"/>
                <a:pt x="79" y="14"/>
              </a:cubicBezTo>
              <a:cubicBezTo>
                <a:pt x="5" y="143"/>
                <a:pt x="5" y="143"/>
                <a:pt x="5" y="143"/>
              </a:cubicBezTo>
              <a:cubicBezTo>
                <a:pt x="0" y="151"/>
                <a:pt x="0" y="164"/>
                <a:pt x="5" y="172"/>
              </a:cubicBezTo>
              <a:cubicBezTo>
                <a:pt x="79" y="301"/>
                <a:pt x="79" y="301"/>
                <a:pt x="79" y="301"/>
              </a:cubicBezTo>
              <a:cubicBezTo>
                <a:pt x="84" y="309"/>
                <a:pt x="95" y="315"/>
                <a:pt x="104" y="315"/>
              </a:cubicBezTo>
              <a:cubicBezTo>
                <a:pt x="253" y="315"/>
                <a:pt x="253" y="315"/>
                <a:pt x="253" y="315"/>
              </a:cubicBezTo>
              <a:cubicBezTo>
                <a:pt x="262" y="315"/>
                <a:pt x="273" y="309"/>
                <a:pt x="278" y="301"/>
              </a:cubicBezTo>
              <a:cubicBezTo>
                <a:pt x="353" y="172"/>
                <a:pt x="353" y="172"/>
                <a:pt x="353" y="172"/>
              </a:cubicBezTo>
              <a:cubicBezTo>
                <a:pt x="357" y="164"/>
                <a:pt x="357" y="151"/>
                <a:pt x="353" y="143"/>
              </a:cubicBezTo>
              <a:moveTo>
                <a:pt x="284" y="172"/>
              </a:moveTo>
              <a:cubicBezTo>
                <a:pt x="244" y="241"/>
                <a:pt x="244" y="241"/>
                <a:pt x="244" y="241"/>
              </a:cubicBezTo>
              <a:cubicBezTo>
                <a:pt x="239" y="249"/>
                <a:pt x="228" y="256"/>
                <a:pt x="218" y="256"/>
              </a:cubicBezTo>
              <a:cubicBezTo>
                <a:pt x="139" y="256"/>
                <a:pt x="139" y="256"/>
                <a:pt x="139" y="256"/>
              </a:cubicBezTo>
              <a:cubicBezTo>
                <a:pt x="129" y="256"/>
                <a:pt x="118" y="249"/>
                <a:pt x="113" y="241"/>
              </a:cubicBezTo>
              <a:cubicBezTo>
                <a:pt x="74" y="172"/>
                <a:pt x="74" y="172"/>
                <a:pt x="74" y="172"/>
              </a:cubicBezTo>
              <a:cubicBezTo>
                <a:pt x="69" y="164"/>
                <a:pt x="69" y="151"/>
                <a:pt x="74" y="143"/>
              </a:cubicBezTo>
              <a:cubicBezTo>
                <a:pt x="113" y="74"/>
                <a:pt x="113" y="74"/>
                <a:pt x="113" y="74"/>
              </a:cubicBezTo>
              <a:cubicBezTo>
                <a:pt x="118" y="66"/>
                <a:pt x="129" y="59"/>
                <a:pt x="139" y="59"/>
              </a:cubicBezTo>
              <a:cubicBezTo>
                <a:pt x="218" y="59"/>
                <a:pt x="218" y="59"/>
                <a:pt x="218" y="59"/>
              </a:cubicBezTo>
              <a:cubicBezTo>
                <a:pt x="228" y="59"/>
                <a:pt x="239" y="66"/>
                <a:pt x="244" y="74"/>
              </a:cubicBezTo>
              <a:cubicBezTo>
                <a:pt x="284" y="143"/>
                <a:pt x="284" y="143"/>
                <a:pt x="284" y="143"/>
              </a:cubicBezTo>
              <a:cubicBezTo>
                <a:pt x="288" y="151"/>
                <a:pt x="288" y="164"/>
                <a:pt x="284" y="172"/>
              </a:cubicBezTo>
            </a:path>
          </a:pathLst>
        </a:custGeom>
        <a:gradFill xmlns:a="http://schemas.openxmlformats.org/drawingml/2006/main" flip="none" rotWithShape="1">
          <a:gsLst>
            <a:gs pos="0">
              <a:srgbClr val="29ABE2">
                <a:lumMod val="5000"/>
                <a:lumOff val="95000"/>
              </a:srgbClr>
            </a:gs>
            <a:gs pos="100000">
              <a:sysClr val="window" lastClr="FFFFFF">
                <a:lumMod val="75000"/>
              </a:sysClr>
            </a:gs>
          </a:gsLst>
          <a:lin ang="13500000" scaled="1"/>
          <a:tileRect/>
        </a:gradFill>
        <a:ln xmlns:a="http://schemas.openxmlformats.org/drawingml/2006/main" w="34925" cap="flat" cmpd="sng" algn="ctr"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prstDash val="solid"/>
          <a:miter lim="800000"/>
        </a:ln>
        <a:effectLst xmlns:a="http://schemas.openxmlformats.org/drawingml/2006/main">
          <a:outerShdw blurRad="177800" dist="1270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zh-CN" altLang="en-US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微软雅黑" pitchFamily="34" charset="-122"/>
            <a:ea typeface="微软雅黑" pitchFamily="34" charset="-122"/>
          </a:endParaRPr>
        </a:p>
      </cdr:txBody>
    </cdr:sp>
  </cdr:relSizeAnchor>
  <cdr:relSizeAnchor xmlns:cdr="http://schemas.openxmlformats.org/drawingml/2006/chartDrawing">
    <cdr:from>
      <cdr:x>0.3125</cdr:x>
      <cdr:y>0.31765</cdr:y>
    </cdr:from>
    <cdr:to>
      <cdr:x>0.47924</cdr:x>
      <cdr:y>0.5589</cdr:y>
    </cdr:to>
    <cdr:sp macro="" textlink="">
      <cdr:nvSpPr>
        <cdr:cNvPr id="17" name="Freeform 6"/>
        <cdr:cNvSpPr>
          <a:spLocks xmlns:a="http://schemas.openxmlformats.org/drawingml/2006/main" noEditPoints="1"/>
        </cdr:cNvSpPr>
      </cdr:nvSpPr>
      <cdr:spPr bwMode="auto">
        <a:xfrm xmlns:a="http://schemas.openxmlformats.org/drawingml/2006/main">
          <a:off x="2857488" y="1928826"/>
          <a:ext cx="1524694" cy="1464920"/>
        </a:xfrm>
        <a:custGeom xmlns:a="http://schemas.openxmlformats.org/drawingml/2006/main">
          <a:avLst/>
          <a:gdLst>
            <a:gd name="T0" fmla="*/ 353 w 357"/>
            <a:gd name="T1" fmla="*/ 143 h 315"/>
            <a:gd name="T2" fmla="*/ 278 w 357"/>
            <a:gd name="T3" fmla="*/ 14 h 315"/>
            <a:gd name="T4" fmla="*/ 253 w 357"/>
            <a:gd name="T5" fmla="*/ 0 h 315"/>
            <a:gd name="T6" fmla="*/ 104 w 357"/>
            <a:gd name="T7" fmla="*/ 0 h 315"/>
            <a:gd name="T8" fmla="*/ 79 w 357"/>
            <a:gd name="T9" fmla="*/ 14 h 315"/>
            <a:gd name="T10" fmla="*/ 5 w 357"/>
            <a:gd name="T11" fmla="*/ 143 h 315"/>
            <a:gd name="T12" fmla="*/ 5 w 357"/>
            <a:gd name="T13" fmla="*/ 172 h 315"/>
            <a:gd name="T14" fmla="*/ 79 w 357"/>
            <a:gd name="T15" fmla="*/ 301 h 315"/>
            <a:gd name="T16" fmla="*/ 104 w 357"/>
            <a:gd name="T17" fmla="*/ 315 h 315"/>
            <a:gd name="T18" fmla="*/ 253 w 357"/>
            <a:gd name="T19" fmla="*/ 315 h 315"/>
            <a:gd name="T20" fmla="*/ 278 w 357"/>
            <a:gd name="T21" fmla="*/ 301 h 315"/>
            <a:gd name="T22" fmla="*/ 353 w 357"/>
            <a:gd name="T23" fmla="*/ 172 h 315"/>
            <a:gd name="T24" fmla="*/ 353 w 357"/>
            <a:gd name="T25" fmla="*/ 143 h 315"/>
            <a:gd name="T26" fmla="*/ 284 w 357"/>
            <a:gd name="T27" fmla="*/ 172 h 315"/>
            <a:gd name="T28" fmla="*/ 244 w 357"/>
            <a:gd name="T29" fmla="*/ 241 h 315"/>
            <a:gd name="T30" fmla="*/ 218 w 357"/>
            <a:gd name="T31" fmla="*/ 256 h 315"/>
            <a:gd name="T32" fmla="*/ 139 w 357"/>
            <a:gd name="T33" fmla="*/ 256 h 315"/>
            <a:gd name="T34" fmla="*/ 113 w 357"/>
            <a:gd name="T35" fmla="*/ 241 h 315"/>
            <a:gd name="T36" fmla="*/ 74 w 357"/>
            <a:gd name="T37" fmla="*/ 172 h 315"/>
            <a:gd name="T38" fmla="*/ 74 w 357"/>
            <a:gd name="T39" fmla="*/ 143 h 315"/>
            <a:gd name="T40" fmla="*/ 113 w 357"/>
            <a:gd name="T41" fmla="*/ 74 h 315"/>
            <a:gd name="T42" fmla="*/ 139 w 357"/>
            <a:gd name="T43" fmla="*/ 59 h 315"/>
            <a:gd name="T44" fmla="*/ 218 w 357"/>
            <a:gd name="T45" fmla="*/ 59 h 315"/>
            <a:gd name="T46" fmla="*/ 244 w 357"/>
            <a:gd name="T47" fmla="*/ 74 h 315"/>
            <a:gd name="T48" fmla="*/ 284 w 357"/>
            <a:gd name="T49" fmla="*/ 143 h 315"/>
            <a:gd name="T50" fmla="*/ 284 w 357"/>
            <a:gd name="T51" fmla="*/ 172 h 315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</a:cxnLst>
          <a:rect l="0" t="0" r="r" b="b"/>
          <a:pathLst>
            <a:path w="357" h="315">
              <a:moveTo>
                <a:pt x="353" y="143"/>
              </a:moveTo>
              <a:cubicBezTo>
                <a:pt x="278" y="14"/>
                <a:pt x="278" y="14"/>
                <a:pt x="278" y="14"/>
              </a:cubicBezTo>
              <a:cubicBezTo>
                <a:pt x="273" y="6"/>
                <a:pt x="262" y="0"/>
                <a:pt x="253" y="0"/>
              </a:cubicBezTo>
              <a:cubicBezTo>
                <a:pt x="104" y="0"/>
                <a:pt x="104" y="0"/>
                <a:pt x="104" y="0"/>
              </a:cubicBezTo>
              <a:cubicBezTo>
                <a:pt x="95" y="0"/>
                <a:pt x="84" y="6"/>
                <a:pt x="79" y="14"/>
              </a:cubicBezTo>
              <a:cubicBezTo>
                <a:pt x="5" y="143"/>
                <a:pt x="5" y="143"/>
                <a:pt x="5" y="143"/>
              </a:cubicBezTo>
              <a:cubicBezTo>
                <a:pt x="0" y="151"/>
                <a:pt x="0" y="164"/>
                <a:pt x="5" y="172"/>
              </a:cubicBezTo>
              <a:cubicBezTo>
                <a:pt x="79" y="301"/>
                <a:pt x="79" y="301"/>
                <a:pt x="79" y="301"/>
              </a:cubicBezTo>
              <a:cubicBezTo>
                <a:pt x="84" y="309"/>
                <a:pt x="95" y="315"/>
                <a:pt x="104" y="315"/>
              </a:cubicBezTo>
              <a:cubicBezTo>
                <a:pt x="253" y="315"/>
                <a:pt x="253" y="315"/>
                <a:pt x="253" y="315"/>
              </a:cubicBezTo>
              <a:cubicBezTo>
                <a:pt x="262" y="315"/>
                <a:pt x="273" y="309"/>
                <a:pt x="278" y="301"/>
              </a:cubicBezTo>
              <a:cubicBezTo>
                <a:pt x="353" y="172"/>
                <a:pt x="353" y="172"/>
                <a:pt x="353" y="172"/>
              </a:cubicBezTo>
              <a:cubicBezTo>
                <a:pt x="357" y="164"/>
                <a:pt x="357" y="151"/>
                <a:pt x="353" y="143"/>
              </a:cubicBezTo>
              <a:moveTo>
                <a:pt x="284" y="172"/>
              </a:moveTo>
              <a:cubicBezTo>
                <a:pt x="244" y="241"/>
                <a:pt x="244" y="241"/>
                <a:pt x="244" y="241"/>
              </a:cubicBezTo>
              <a:cubicBezTo>
                <a:pt x="239" y="249"/>
                <a:pt x="228" y="256"/>
                <a:pt x="218" y="256"/>
              </a:cubicBezTo>
              <a:cubicBezTo>
                <a:pt x="139" y="256"/>
                <a:pt x="139" y="256"/>
                <a:pt x="139" y="256"/>
              </a:cubicBezTo>
              <a:cubicBezTo>
                <a:pt x="129" y="256"/>
                <a:pt x="118" y="249"/>
                <a:pt x="113" y="241"/>
              </a:cubicBezTo>
              <a:cubicBezTo>
                <a:pt x="74" y="172"/>
                <a:pt x="74" y="172"/>
                <a:pt x="74" y="172"/>
              </a:cubicBezTo>
              <a:cubicBezTo>
                <a:pt x="69" y="164"/>
                <a:pt x="69" y="151"/>
                <a:pt x="74" y="143"/>
              </a:cubicBezTo>
              <a:cubicBezTo>
                <a:pt x="113" y="74"/>
                <a:pt x="113" y="74"/>
                <a:pt x="113" y="74"/>
              </a:cubicBezTo>
              <a:cubicBezTo>
                <a:pt x="118" y="66"/>
                <a:pt x="129" y="59"/>
                <a:pt x="139" y="59"/>
              </a:cubicBezTo>
              <a:cubicBezTo>
                <a:pt x="218" y="59"/>
                <a:pt x="218" y="59"/>
                <a:pt x="218" y="59"/>
              </a:cubicBezTo>
              <a:cubicBezTo>
                <a:pt x="228" y="59"/>
                <a:pt x="239" y="66"/>
                <a:pt x="244" y="74"/>
              </a:cubicBezTo>
              <a:cubicBezTo>
                <a:pt x="284" y="143"/>
                <a:pt x="284" y="143"/>
                <a:pt x="284" y="143"/>
              </a:cubicBezTo>
              <a:cubicBezTo>
                <a:pt x="288" y="151"/>
                <a:pt x="288" y="164"/>
                <a:pt x="284" y="172"/>
              </a:cubicBezTo>
            </a:path>
          </a:pathLst>
        </a:custGeom>
        <a:gradFill xmlns:a="http://schemas.openxmlformats.org/drawingml/2006/main" flip="none" rotWithShape="1">
          <a:gsLst>
            <a:gs pos="0">
              <a:srgbClr val="29ABE2">
                <a:lumMod val="5000"/>
                <a:lumOff val="95000"/>
              </a:srgbClr>
            </a:gs>
            <a:gs pos="100000">
              <a:sysClr val="window" lastClr="FFFFFF">
                <a:lumMod val="75000"/>
              </a:sysClr>
            </a:gs>
          </a:gsLst>
          <a:lin ang="13500000" scaled="1"/>
          <a:tileRect/>
        </a:gradFill>
        <a:ln xmlns:a="http://schemas.openxmlformats.org/drawingml/2006/main" w="34925" cap="flat" cmpd="sng" algn="ctr"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prstDash val="solid"/>
          <a:miter lim="800000"/>
        </a:ln>
        <a:effectLst xmlns:a="http://schemas.openxmlformats.org/drawingml/2006/main">
          <a:outerShdw blurRad="177800" dist="1270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zh-CN" altLang="en-US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微软雅黑" pitchFamily="34" charset="-122"/>
            <a:ea typeface="微软雅黑" pitchFamily="34" charset="-122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0.22656</cdr:x>
      <cdr:y>0.01587</cdr:y>
    </cdr:from>
    <cdr:to>
      <cdr:x>0.86293</cdr:x>
      <cdr:y>0.14295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71670" y="71438"/>
          <a:ext cx="5818967" cy="5719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Отношения показателей бюджета (доход, расход)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0.16363</cdr:x>
      <cdr:y>0.0303</cdr:y>
    </cdr:from>
    <cdr:to>
      <cdr:x>0.8303</cdr:x>
      <cdr:y>0.15152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2910" y="71438"/>
          <a:ext cx="261937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Показатели доходов по уровням бюджетов, тыс.руб.</a:t>
          </a:r>
          <a:endParaRPr lang="ru-RU" sz="1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0.05455</cdr:x>
      <cdr:y>0.0299</cdr:y>
    </cdr:from>
    <cdr:to>
      <cdr:x>0.98182</cdr:x>
      <cdr:y>0.15698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4314" y="71438"/>
          <a:ext cx="3643338" cy="3036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Отношения показателей бюджета (доход, расход)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0.15517</cdr:x>
      <cdr:y>0</cdr:y>
    </cdr:from>
    <cdr:to>
      <cdr:x>0.82184</cdr:x>
      <cdr:y>0.12122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2941" y="-71438"/>
          <a:ext cx="2762283" cy="181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Показатели по уровням бюджетов, на душу 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населения тыс.руб.</a:t>
          </a:r>
          <a:endParaRPr lang="ru-RU" sz="1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0.04167</cdr:y>
    </cdr:from>
    <cdr:to>
      <cdr:x>0.192</cdr:x>
      <cdr:y>0.5257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142876" y="71438"/>
          <a:ext cx="790961" cy="8298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Поступление налоговых и неналоговых доходов, тыс. 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0.13615</cdr:x>
      <cdr:y>0.04167</cdr:y>
    </cdr:from>
    <cdr:to>
      <cdr:x>0.82723</cdr:x>
      <cdr:y>0.575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2958" y="71438"/>
          <a:ext cx="285752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Информация о межбюджетных трансфертах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0.375</cdr:x>
      <cdr:y>0.05072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3429024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algn="ctr"/>
          <a:endParaRPr lang="ru-RU" sz="1200" b="1" dirty="0" smtClean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0.16406</cdr:x>
      <cdr:y>0.0843</cdr:y>
    </cdr:from>
    <cdr:to>
      <cdr:x>0.26406</cdr:x>
      <cdr:y>0.25174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500166" y="4603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lvl="0" algn="ctr">
            <a:buFont typeface="Wingdings" pitchFamily="2" charset="2"/>
            <a:buChar char="v"/>
          </a:pPr>
          <a:endParaRPr lang="ru-RU" sz="1100" dirty="0" smtClean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0.15625</cdr:x>
      <cdr:y>0.41134</cdr:y>
    </cdr:from>
    <cdr:to>
      <cdr:x>0.25625</cdr:x>
      <cdr:y>0.57878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428728" y="224631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lvl="0" algn="ctr"/>
          <a:endParaRPr lang="ru-RU" sz="1100" dirty="0" smtClean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0.04687</cdr:x>
      <cdr:y>0.52907</cdr:y>
    </cdr:from>
    <cdr:to>
      <cdr:x>0.14687</cdr:x>
      <cdr:y>0.69651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28596" y="28892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l"/>
          <a:endParaRPr lang="ru-RU" sz="1100" dirty="0"/>
        </a:p>
      </cdr:txBody>
    </cdr:sp>
  </cdr:relSizeAnchor>
  <cdr:relSizeAnchor xmlns:cdr="http://schemas.openxmlformats.org/drawingml/2006/chartDrawing">
    <cdr:from>
      <cdr:x>0.19531</cdr:x>
      <cdr:y>0.77762</cdr:y>
    </cdr:from>
    <cdr:to>
      <cdr:x>0.29531</cdr:x>
      <cdr:y>0.94506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1785918" y="424657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0.12354</cdr:y>
    </cdr:from>
    <cdr:to>
      <cdr:x>0.1</cdr:x>
      <cdr:y>0.29099</cdr:y>
    </cdr:to>
    <cdr:sp macro="" textlink="">
      <cdr:nvSpPr>
        <cdr:cNvPr id="24" name="TextBox 23"/>
        <cdr:cNvSpPr txBox="1"/>
      </cdr:nvSpPr>
      <cdr:spPr>
        <a:xfrm xmlns:a="http://schemas.openxmlformats.org/drawingml/2006/main">
          <a:off x="0" y="67467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lvl="0">
            <a:buFont typeface="Wingdings" pitchFamily="2" charset="2"/>
            <a:buChar char="v"/>
          </a:pPr>
          <a:r>
            <a:rPr lang="ru-RU" sz="1200" b="1" dirty="0">
              <a:latin typeface="Times New Roman" pitchFamily="18" charset="0"/>
              <a:cs typeface="Times New Roman" pitchFamily="18" charset="0"/>
            </a:rPr>
            <a:t>на проведение кадастровых работ по межеванию земельных участков в целях их предоставления гражданам для </a:t>
          </a:r>
          <a:endParaRPr lang="ru-RU" sz="1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lvl="0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индивидуального </a:t>
          </a:r>
          <a:r>
            <a:rPr lang="ru-RU" sz="1200" b="1" dirty="0">
              <a:latin typeface="Times New Roman" pitchFamily="18" charset="0"/>
              <a:cs typeface="Times New Roman" pitchFamily="18" charset="0"/>
            </a:rPr>
            <a:t>жилищного строительства однократно и бесплатно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lvl="0">
            <a:buFont typeface="Wingdings" pitchFamily="2" charset="2"/>
            <a:buChar char="v"/>
          </a:pPr>
          <a:r>
            <a:rPr lang="ru-RU" sz="1200" b="1" dirty="0">
              <a:latin typeface="Times New Roman" pitchFamily="18" charset="0"/>
              <a:cs typeface="Times New Roman" pitchFamily="18" charset="0"/>
            </a:rPr>
            <a:t>на  </a:t>
          </a:r>
          <a:r>
            <a:rPr lang="ru-RU" sz="1200" b="1" dirty="0" err="1">
              <a:latin typeface="Times New Roman" pitchFamily="18" charset="0"/>
              <a:cs typeface="Times New Roman" pitchFamily="18" charset="0"/>
            </a:rPr>
            <a:t>софинансирование</a:t>
          </a:r>
          <a:r>
            <a:rPr lang="ru-RU" sz="1200" b="1" dirty="0">
              <a:latin typeface="Times New Roman" pitchFamily="18" charset="0"/>
              <a:cs typeface="Times New Roman" pitchFamily="18" charset="0"/>
            </a:rPr>
            <a:t> расходов, возникающих при поэтапном доведении к 2018 году средней заработной платы работников </a:t>
          </a:r>
          <a:endParaRPr lang="ru-RU" sz="1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lvl="0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муниципальных </a:t>
          </a:r>
          <a:r>
            <a:rPr lang="ru-RU" sz="1200" b="1" dirty="0">
              <a:latin typeface="Times New Roman" pitchFamily="18" charset="0"/>
              <a:cs typeface="Times New Roman" pitchFamily="18" charset="0"/>
            </a:rPr>
            <a:t>учреждений культуры до средней заработной платы в Республике Башкортостан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lvl="0">
            <a:buFont typeface="Wingdings" pitchFamily="2" charset="2"/>
            <a:buChar char="v"/>
          </a:pPr>
          <a:r>
            <a:rPr lang="ru-RU" sz="1200" b="1" dirty="0">
              <a:latin typeface="Times New Roman" pitchFamily="18" charset="0"/>
              <a:cs typeface="Times New Roman" pitchFamily="18" charset="0"/>
            </a:rPr>
            <a:t>на осуществление дорожной деятельности, а также капитального ремонта и ремонта дворовых территорий </a:t>
          </a:r>
          <a:endParaRPr lang="ru-RU" sz="1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lvl="0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многоквартирных </a:t>
          </a:r>
          <a:r>
            <a:rPr lang="ru-RU" sz="1200" b="1" dirty="0">
              <a:latin typeface="Times New Roman" pitchFamily="18" charset="0"/>
              <a:cs typeface="Times New Roman" pitchFamily="18" charset="0"/>
            </a:rPr>
            <a:t>домов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>
            <a:buFont typeface="Wingdings" pitchFamily="2" charset="2"/>
            <a:buChar char="v"/>
          </a:pPr>
          <a:r>
            <a:rPr lang="ru-RU" sz="1200" b="1" dirty="0">
              <a:latin typeface="Times New Roman" pitchFamily="18" charset="0"/>
              <a:cs typeface="Times New Roman" pitchFamily="18" charset="0"/>
            </a:rPr>
            <a:t>на обеспечение мероприятий по переселению граждан из аварийного жилищного фонда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lvl="0">
            <a:buFont typeface="Wingdings" pitchFamily="2" charset="2"/>
            <a:buChar char="v"/>
          </a:pPr>
          <a:r>
            <a:rPr lang="ru-RU" sz="1200" b="1" dirty="0">
              <a:latin typeface="Times New Roman" pitchFamily="18" charset="0"/>
              <a:cs typeface="Times New Roman" pitchFamily="18" charset="0"/>
            </a:rPr>
            <a:t>на поддержку отрасли культуры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lvl="0">
            <a:buFont typeface="Wingdings" pitchFamily="2" charset="2"/>
            <a:buChar char="v"/>
          </a:pPr>
          <a:r>
            <a:rPr lang="ru-RU" sz="1200" b="1" dirty="0">
              <a:latin typeface="Times New Roman" pitchFamily="18" charset="0"/>
              <a:cs typeface="Times New Roman" pitchFamily="18" charset="0"/>
            </a:rPr>
            <a:t>на обеспечение жильем молодых семей при рождении (усыновлении) ребенка (детей)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lvl="0">
            <a:buFont typeface="Wingdings" pitchFamily="2" charset="2"/>
            <a:buChar char="v"/>
          </a:pPr>
          <a:r>
            <a:rPr lang="ru-RU" sz="1200" b="1" dirty="0">
              <a:latin typeface="Times New Roman" pitchFamily="18" charset="0"/>
              <a:cs typeface="Times New Roman" pitchFamily="18" charset="0"/>
            </a:rPr>
            <a:t>на подготовку и переподготовку квалифицированных специалистов для нужд жилищно-коммунальной отрасли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lvl="0">
            <a:buFont typeface="Wingdings" pitchFamily="2" charset="2"/>
            <a:buChar char="v"/>
          </a:pPr>
          <a:r>
            <a:rPr lang="ru-RU" sz="1200" b="1" dirty="0"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1200" b="1" dirty="0" err="1">
              <a:latin typeface="Times New Roman" pitchFamily="18" charset="0"/>
              <a:cs typeface="Times New Roman" pitchFamily="18" charset="0"/>
            </a:rPr>
            <a:t>софинансирование</a:t>
          </a:r>
          <a:r>
            <a:rPr lang="ru-RU" sz="1200" b="1" dirty="0">
              <a:latin typeface="Times New Roman" pitchFamily="18" charset="0"/>
              <a:cs typeface="Times New Roman" pitchFamily="18" charset="0"/>
            </a:rPr>
            <a:t> проектов развития общественной инфраструктуры, основанных на местных инициативах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lvl="0">
            <a:buFont typeface="Wingdings" pitchFamily="2" charset="2"/>
            <a:buChar char="v"/>
          </a:pPr>
          <a:r>
            <a:rPr lang="ru-RU" sz="1200" b="1" dirty="0">
              <a:latin typeface="Times New Roman" pitchFamily="18" charset="0"/>
              <a:cs typeface="Times New Roman" pitchFamily="18" charset="0"/>
            </a:rPr>
            <a:t>на государственную поддержку малого и среднего предпринимательства, включая КФХ, а также на реализацию мероприятий </a:t>
          </a:r>
          <a:endParaRPr lang="ru-RU" sz="1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lvl="0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по </a:t>
          </a:r>
          <a:r>
            <a:rPr lang="ru-RU" sz="1200" b="1" dirty="0">
              <a:latin typeface="Times New Roman" pitchFamily="18" charset="0"/>
              <a:cs typeface="Times New Roman" pitchFamily="18" charset="0"/>
            </a:rPr>
            <a:t>поддержке молодежного предпринимательства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lvl="0">
            <a:buFont typeface="Wingdings" pitchFamily="2" charset="2"/>
            <a:buChar char="v"/>
          </a:pPr>
          <a:r>
            <a:rPr lang="ru-RU" sz="1200" b="1" dirty="0"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1200" b="1" dirty="0" err="1">
              <a:latin typeface="Times New Roman" pitchFamily="18" charset="0"/>
              <a:cs typeface="Times New Roman" pitchFamily="18" charset="0"/>
            </a:rPr>
            <a:t>софинансирование</a:t>
          </a:r>
          <a:r>
            <a:rPr lang="ru-RU" sz="1200" b="1" dirty="0">
              <a:latin typeface="Times New Roman" pitchFamily="18" charset="0"/>
              <a:cs typeface="Times New Roman" pitchFamily="18" charset="0"/>
            </a:rPr>
            <a:t> расходов по обеспечению устойчивого функционирования коммунальных организаций, поставляющих </a:t>
          </a:r>
          <a:endParaRPr lang="ru-RU" sz="1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lvl="0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коммунальные </a:t>
          </a:r>
          <a:r>
            <a:rPr lang="ru-RU" sz="1200" b="1" dirty="0">
              <a:latin typeface="Times New Roman" pitchFamily="18" charset="0"/>
              <a:cs typeface="Times New Roman" pitchFamily="18" charset="0"/>
            </a:rPr>
            <a:t>ресурсы для предоставления коммунальных услуг населению по тарифам, не обеспечивающим возмещение </a:t>
          </a:r>
          <a:endParaRPr lang="ru-RU" sz="1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lvl="0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издержек</a:t>
          </a:r>
          <a:r>
            <a:rPr lang="ru-RU" sz="1200" b="1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и </a:t>
          </a:r>
          <a:r>
            <a:rPr lang="ru-RU" sz="1200" b="1" dirty="0">
              <a:latin typeface="Times New Roman" pitchFamily="18" charset="0"/>
              <a:cs typeface="Times New Roman" pitchFamily="18" charset="0"/>
            </a:rPr>
            <a:t>подготовкой объектов коммунального хозяйства к работе в осенне-зимний период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lvl="0">
            <a:buFont typeface="Wingdings" pitchFamily="2" charset="2"/>
            <a:buChar char="v"/>
          </a:pPr>
          <a:r>
            <a:rPr lang="ru-RU" sz="1200" b="1" dirty="0">
              <a:latin typeface="Times New Roman" pitchFamily="18" charset="0"/>
              <a:cs typeface="Times New Roman" pitchFamily="18" charset="0"/>
            </a:rPr>
            <a:t>на создание в общеобразовательных организациях, расположенных в сельской местности, условий для занятий физической </a:t>
          </a:r>
          <a:endParaRPr lang="ru-RU" sz="1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lvl="0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культуры </a:t>
          </a:r>
          <a:r>
            <a:rPr lang="ru-RU" sz="1200" b="1" dirty="0">
              <a:latin typeface="Times New Roman" pitchFamily="18" charset="0"/>
              <a:cs typeface="Times New Roman" pitchFamily="18" charset="0"/>
            </a:rPr>
            <a:t>и спортом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lvl="0">
            <a:buFont typeface="Wingdings" pitchFamily="2" charset="2"/>
            <a:buChar char="v"/>
          </a:pPr>
          <a:r>
            <a:rPr lang="ru-RU" sz="1200" b="1" dirty="0">
              <a:latin typeface="Times New Roman" pitchFamily="18" charset="0"/>
              <a:cs typeface="Times New Roman" pitchFamily="18" charset="0"/>
            </a:rPr>
            <a:t>на реализацию федеральных целевых программ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lvl="0">
            <a:buFont typeface="Wingdings" pitchFamily="2" charset="2"/>
            <a:buChar char="v"/>
          </a:pPr>
          <a:r>
            <a:rPr lang="ru-RU" sz="1200" b="1" dirty="0"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1200" b="1" dirty="0" err="1">
              <a:latin typeface="Times New Roman" pitchFamily="18" charset="0"/>
              <a:cs typeface="Times New Roman" pitchFamily="18" charset="0"/>
            </a:rPr>
            <a:t>софинансирование</a:t>
          </a:r>
          <a:r>
            <a:rPr lang="ru-RU" sz="1200" b="1" dirty="0">
              <a:latin typeface="Times New Roman" pitchFamily="18" charset="0"/>
              <a:cs typeface="Times New Roman" pitchFamily="18" charset="0"/>
            </a:rPr>
            <a:t> капитальных вложений в объекты муниципальной собственности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lvl="0">
            <a:buFont typeface="Wingdings" pitchFamily="2" charset="2"/>
            <a:buChar char="v"/>
          </a:pPr>
          <a:r>
            <a:rPr lang="ru-RU" sz="1200" b="1" dirty="0"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1200" b="1" dirty="0" err="1">
              <a:latin typeface="Times New Roman" pitchFamily="18" charset="0"/>
              <a:cs typeface="Times New Roman" pitchFamily="18" charset="0"/>
            </a:rPr>
            <a:t>софинансирование</a:t>
          </a:r>
          <a:r>
            <a:rPr lang="ru-RU" sz="1200" b="1" dirty="0">
              <a:latin typeface="Times New Roman" pitchFamily="18" charset="0"/>
              <a:cs typeface="Times New Roman" pitchFamily="18" charset="0"/>
            </a:rPr>
            <a:t> расходов, возникающих при поэтапном доведении к 2018 году средней заработной платы педагогических </a:t>
          </a:r>
          <a:endParaRPr lang="ru-RU" sz="1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lvl="0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работников </a:t>
          </a:r>
          <a:r>
            <a:rPr lang="ru-RU" sz="1200" b="1" dirty="0">
              <a:latin typeface="Times New Roman" pitchFamily="18" charset="0"/>
              <a:cs typeface="Times New Roman" pitchFamily="18" charset="0"/>
            </a:rPr>
            <a:t>муниципальных учреждений дополнительного образования до средней заработной платы учителей в </a:t>
          </a:r>
          <a:endParaRPr lang="ru-RU" sz="1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lvl="0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Республики </a:t>
          </a:r>
          <a:r>
            <a:rPr lang="ru-RU" sz="1200" b="1" dirty="0">
              <a:latin typeface="Times New Roman" pitchFamily="18" charset="0"/>
              <a:cs typeface="Times New Roman" pitchFamily="18" charset="0"/>
            </a:rPr>
            <a:t>Башкортостан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200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>
            <a:buFont typeface="Wingdings" pitchFamily="2" charset="2"/>
            <a:buChar char="v"/>
          </a:pPr>
          <a:endParaRPr lang="ru-RU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0.8077</cdr:y>
    </cdr:from>
    <cdr:to>
      <cdr:x>0.31219</cdr:x>
      <cdr:y>0.96154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500198"/>
          <a:ext cx="914400" cy="2857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15490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0063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1101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6756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375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2201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1877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5721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89966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27140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3612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3285"/>
          <a:stretch/>
        </p:blipFill>
        <p:spPr>
          <a:xfrm>
            <a:off x="0" y="1"/>
            <a:ext cx="9144000" cy="251791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1007166"/>
            <a:ext cx="9144000" cy="1510748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1961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3" Type="http://schemas.openxmlformats.org/officeDocument/2006/relationships/chart" Target="../charts/chart13.xml"/><Relationship Id="rId7" Type="http://schemas.openxmlformats.org/officeDocument/2006/relationships/chart" Target="../charts/chart17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6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chart" Target="../charts/chart29.xml"/><Relationship Id="rId7" Type="http://schemas.openxmlformats.org/officeDocument/2006/relationships/image" Target="../media/image55.jpe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1%D0%B0%D1%88%D0%BA%D0%BE%D1%80%D1%82%D0%BE%D1%81%D1%82%D0%B0%D0%BD" TargetMode="External"/><Relationship Id="rId13" Type="http://schemas.openxmlformats.org/officeDocument/2006/relationships/hyperlink" Target="https://ru.wikipedia.org/wiki/%D0%A2%D0%B0%D1%82%D0%B0%D1%80%D1%8B" TargetMode="External"/><Relationship Id="rId3" Type="http://schemas.openxmlformats.org/officeDocument/2006/relationships/hyperlink" Target="https://ru.wikipedia.org/wiki/%D0%91%D0%B0%D1%88%D0%BA%D0%B8%D1%80%D1%81%D0%BA%D0%B8%D0%B9_%D1%8F%D0%B7%D1%8B%D0%BA" TargetMode="External"/><Relationship Id="rId7" Type="http://schemas.openxmlformats.org/officeDocument/2006/relationships/hyperlink" Target="https://ru.wikipedia.org/wiki/%D0%9C%D1%83%D0%BD%D0%B8%D1%86%D0%B8%D0%BF%D0%B0%D0%BB%D1%8C%D0%BD%D1%8B%D0%B9_%D1%80%D0%B0%D0%B9%D0%BE%D0%BD" TargetMode="External"/><Relationship Id="rId12" Type="http://schemas.openxmlformats.org/officeDocument/2006/relationships/hyperlink" Target="https://ru.wikipedia.org/wiki/%D0%91%D0%B0%D1%88%D0%BA%D0%B8%D1%80%D1%8B" TargetMode="External"/><Relationship Id="rId2" Type="http://schemas.openxmlformats.org/officeDocument/2006/relationships/image" Target="../media/image16.jpe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C%D1%83%D0%BD%D0%B8%D1%86%D0%B8%D0%BF%D0%B0%D0%BB%D1%8C%D0%BD%D0%BE%D0%B5_%D0%BE%D0%B1%D1%80%D0%B0%D0%B7%D0%BE%D0%B2%D0%B0%D0%BD%D0%B8%D0%B5" TargetMode="External"/><Relationship Id="rId11" Type="http://schemas.openxmlformats.org/officeDocument/2006/relationships/hyperlink" Target="https://ru.wikipedia.org/wiki/%D0%9A%D1%80%D0%B0%D1%81%D0%BD%D0%B0%D1%8F_%D0%93%D0%BE%D1%80%D0%BA%D0%B0_(%D0%9D%D1%83%D1%80%D0%B8%D0%BC%D0%B0%D0%BD%D0%BE%D0%B2%D1%81%D0%BA%D0%B8%D0%B9_%D1%80%D0%B0%D0%B9%D0%BE%D0%BD)" TargetMode="External"/><Relationship Id="rId5" Type="http://schemas.openxmlformats.org/officeDocument/2006/relationships/hyperlink" Target="https://ru.wikipedia.org/wiki/%D0%A0%D0%B0%D0%B9%D0%BE%D0%BD%D1%8B_%D0%A0%D0%BE%D1%81%D1%81%D0%B8%D0%B8" TargetMode="External"/><Relationship Id="rId15" Type="http://schemas.openxmlformats.org/officeDocument/2006/relationships/hyperlink" Target="https://ru.wikipedia.org/wiki/%D0%9C%D0%B0%D1%80%D0%B8%D0%B9%D1%86%D1%8B" TargetMode="External"/><Relationship Id="rId10" Type="http://schemas.openxmlformats.org/officeDocument/2006/relationships/hyperlink" Target="https://ru.wikipedia.org/wiki/%D0%90%D0%B4%D0%BC%D0%B8%D0%BD%D0%B8%D1%81%D1%82%D1%80%D0%B0%D1%82%D0%B8%D0%B2%D0%BD%D1%8B%D0%B9_%D1%86%D0%B5%D0%BD%D1%82%D1%80" TargetMode="External"/><Relationship Id="rId4" Type="http://schemas.openxmlformats.org/officeDocument/2006/relationships/hyperlink" Target="https://ru.wikipedia.org/wiki/%D0%90%D0%B4%D0%BC%D0%B8%D0%BD%D0%B8%D1%81%D1%82%D1%80%D0%B0%D1%82%D0%B8%D0%B2%D0%BD%D0%BE-%D1%82%D0%B5%D1%80%D1%80%D0%B8%D1%82%D0%BE%D1%80%D0%B8%D0%B0%D0%BB%D1%8C%D0%BD%D0%BE%D0%B5_%D0%B4%D0%B5%D0%BB%D0%B5%D0%BD%D0%B8%D0%B5_%D0%91%D0%B0%D1%88%D0%BA%D0%BE%D1%80%D1%82%D0%BE%D1%81%D1%82%D0%B0%D0%BD%D0%B0" TargetMode="External"/><Relationship Id="rId9" Type="http://schemas.openxmlformats.org/officeDocument/2006/relationships/hyperlink" Target="https://ru.wikipedia.org/wiki/%D0%A0%D0%BE%D1%81%D1%81%D0%B8%D1%8F" TargetMode="External"/><Relationship Id="rId14" Type="http://schemas.openxmlformats.org/officeDocument/2006/relationships/hyperlink" Target="https://ru.wikipedia.org/wiki/%D0%A0%D1%83%D1%81%D1%81%D0%BA%D0%B8%D0%B5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oleObject" Target="../embeddings/_____Microsoft_Office_Excel_97-20031.xls"/><Relationship Id="rId7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Office_Excel_97-20034.xls"/><Relationship Id="rId5" Type="http://schemas.openxmlformats.org/officeDocument/2006/relationships/oleObject" Target="../embeddings/_____Microsoft_Office_Excel_97-20033.xls"/><Relationship Id="rId4" Type="http://schemas.openxmlformats.org/officeDocument/2006/relationships/oleObject" Target="../embeddings/_____Microsoft_Office_Excel_97-20032.xls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oleObject" Target="../embeddings/_____Microsoft_Office_Excel_97-20036.xls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oleObject" Target="../embeddings/_____Microsoft_Office_Excel_97-20038.xls"/><Relationship Id="rId10" Type="http://schemas.openxmlformats.org/officeDocument/2006/relationships/image" Target="../media/image29.jpeg"/><Relationship Id="rId4" Type="http://schemas.openxmlformats.org/officeDocument/2006/relationships/oleObject" Target="../embeddings/_____Microsoft_Office_Excel_97-20037.xls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chart" Target="../charts/chart1.xml"/><Relationship Id="rId7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0"/>
            <a:ext cx="1242648" cy="1477328"/>
          </a:xfrm>
          <a:prstGeom prst="rect">
            <a:avLst/>
          </a:prstGeom>
          <a:blipFill dpi="0" rotWithShape="1">
            <a:blip r:embed="rId2" cstate="print">
              <a:alphaModFix amt="46000"/>
            </a:blip>
            <a:srcRect/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71538" y="1000108"/>
            <a:ext cx="733867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500" b="1" dirty="0" smtClean="0">
                <a:ln w="317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endParaRPr lang="ru-RU" sz="4500" b="1" dirty="0">
              <a:ln w="3175" cmpd="sng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5.7-pavlovka.jpg"/>
          <p:cNvPicPr>
            <a:picLocks noChangeAspect="1"/>
          </p:cNvPicPr>
          <p:nvPr/>
        </p:nvPicPr>
        <p:blipFill>
          <a:blip r:embed="rId3" cstate="print">
            <a:lum bright="20000" contrast="40000"/>
          </a:blip>
          <a:stretch>
            <a:fillRect/>
          </a:stretch>
        </p:blipFill>
        <p:spPr>
          <a:xfrm>
            <a:off x="6290922" y="4929198"/>
            <a:ext cx="2853079" cy="1928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NIfb-tB4xDc-478x3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1785928"/>
            <a:ext cx="2714612" cy="17859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Рисунок 9" descr="00a17e85806efeb0e5b0726de59d0f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4929198"/>
            <a:ext cx="3143272" cy="192880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Рисунок 10" descr="4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4613" y="1785927"/>
            <a:ext cx="3143273" cy="1785950"/>
          </a:xfrm>
          <a:prstGeom prst="rect">
            <a:avLst/>
          </a:prstGeom>
        </p:spPr>
      </p:pic>
      <p:pic>
        <p:nvPicPr>
          <p:cNvPr id="12" name="Рисунок 11" descr="DSC_083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929198"/>
            <a:ext cx="3143208" cy="1928802"/>
          </a:xfrm>
          <a:prstGeom prst="rect">
            <a:avLst/>
          </a:prstGeom>
        </p:spPr>
      </p:pic>
      <p:pic>
        <p:nvPicPr>
          <p:cNvPr id="14" name="Рисунок 13" descr="DSC_0140_новый размер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57885" y="1785927"/>
            <a:ext cx="3286116" cy="17859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0034" y="3714752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 годовому отчету об исполнении бюджета    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муниципального района Нуримановский район Республики Башкортостан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2017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8596" y="142852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налоговой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бюджетной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политики района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379577"/>
            <a:ext cx="9144000" cy="5478423"/>
          </a:xfrm>
          <a:prstGeom prst="rect">
            <a:avLst/>
          </a:prstGeom>
          <a:blipFill dpi="0" rotWithShape="1">
            <a:blip r:embed="rId2" cstate="print">
              <a:alphaModFix amt="21000"/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ru-RU" sz="1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Сохранение,  укрепление и развитие налогового потенциала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Качественное администрирование доходных источников и повышение  уровня собираемости налогов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Легализация налоговой базы, включая легализацию «теневой» заработной платы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Содействие инвестиционным процессам в экономике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эффективности предоставления налоговых льгот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сбалансированности бюджета 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Повышение качества осуществления внутреннего финансового контроля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собственных доходов бюджета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altLang="ko-K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Выявление резервов и перераспределение  их в пользу приоритетных направлений, создающих условия для экономического роста</a:t>
            </a:r>
            <a:endParaRPr lang="en-US" altLang="ko-K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Оптимизация расходов бюджета  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altLang="ko-KR" sz="1400" b="1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Принятие новых видов расходов только после соответствующей оценки их эффективности</a:t>
            </a:r>
            <a:endParaRPr lang="en-US" altLang="ko-KR" sz="1400" b="1" dirty="0" smtClean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Сокращение муниципального долга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Расширение использования механизмов инициативного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бюджетирования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Сокращение объема дефицита бюджета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Диаграмма 41"/>
          <p:cNvGraphicFramePr/>
          <p:nvPr/>
        </p:nvGraphicFramePr>
        <p:xfrm>
          <a:off x="0" y="1397001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" name="Диаграмма 37"/>
          <p:cNvGraphicFramePr/>
          <p:nvPr/>
        </p:nvGraphicFramePr>
        <p:xfrm>
          <a:off x="0" y="1428736"/>
          <a:ext cx="914400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214413" y="0"/>
            <a:ext cx="79295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Динамика основных показателей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исполнения бюджета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2015-2018 годах, тыс. руб.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242648" cy="1477328"/>
          </a:xfrm>
          <a:prstGeom prst="rect">
            <a:avLst/>
          </a:prstGeom>
          <a:blipFill dpi="0" rotWithShape="1">
            <a:blip r:embed="rId4" cstate="print">
              <a:alphaModFix amt="46000"/>
            </a:blip>
            <a:srcRect/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</a:t>
            </a: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5293360"/>
          <a:ext cx="9144000" cy="156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 (План)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561 212,7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539 706,3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556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143,7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485 003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/>
                </a:tc>
              </a:tr>
              <a:tr h="24608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539 690,0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565 519,6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558 898,4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485 003,9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Дефицит(-), </a:t>
                      </a:r>
                    </a:p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Профицит (+)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522,7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-25 813,3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-2 754,7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00166" y="214290"/>
            <a:ext cx="74332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 дефицита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 в 2017 году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242648" cy="1477328"/>
          </a:xfrm>
          <a:prstGeom prst="rect">
            <a:avLst/>
          </a:prstGeom>
          <a:blipFill dpi="0" rotWithShape="1">
            <a:blip r:embed="rId2" cstate="print">
              <a:alphaModFix amt="46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</a:t>
            </a:r>
          </a:p>
          <a:p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0" y="1643050"/>
          <a:ext cx="9144000" cy="5214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10"/>
                <a:gridCol w="1928826"/>
                <a:gridCol w="1571636"/>
                <a:gridCol w="1428728"/>
              </a:tblGrid>
              <a:tr h="74874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Утверждено в бюджете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Утверждено в бюджете (уточнено)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Фактическое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исполнение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55827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 (+)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Профицит (-)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4 659,2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2 754,7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55827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 от других бюджетов бюджетной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системы РФ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- 2000,0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- 2000,0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- 2000,0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55827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Получение кредитов от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других бюджетов бюджетной системы РФ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5 000,0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5 000,0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55827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Погашение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кредитов от других бюджетов бюджетной системы РФ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- 2000,0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- 7000,0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- 7 000,0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55827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на счетах по учету средств бюджета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6 659,2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4 754,7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55827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прочих остатков денежных средств бюджетов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-569 007,2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55827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Уменьшение прочих остатков денежных средств бюджетов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573 761,9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55827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4 659,2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2 754,7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211073"/>
          <a:ext cx="9072595" cy="5646927"/>
        </p:xfrm>
        <a:graphic>
          <a:graphicData uri="http://schemas.openxmlformats.org/drawingml/2006/table">
            <a:tbl>
              <a:tblPr/>
              <a:tblGrid>
                <a:gridCol w="4500594"/>
                <a:gridCol w="1147935"/>
                <a:gridCol w="1209519"/>
                <a:gridCol w="1143008"/>
                <a:gridCol w="1071539"/>
              </a:tblGrid>
              <a:tr h="364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дохода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1695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дохода</a:t>
                      </a:r>
                    </a:p>
                  </a:txBody>
                  <a:tcPr marL="512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561 212,7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539 706,3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556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143,7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485 003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1695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123 879,3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145 711,0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137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787,4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142 749,7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1695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прибыль, доходы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76 146,4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98 920,5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026,0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105 380,0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9050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12 310,5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12 147,9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575,5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7 850,0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1695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14 965,0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16 675,7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722,3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14 694,7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1695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2 976,0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7785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налоги, сборы и регулярные платежи за пользование природными ресурсами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304,0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1695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2 221,2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1 714,4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705,1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1 610,0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7785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5 295,9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6 748,6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037,4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6 870,0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20504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396,3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648,1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321,0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20504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11 192,5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7 411,7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360,1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2 110,0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20504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1 024,6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985,1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950,6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938,0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1695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419,4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260,1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1695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437 333,4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393 995,3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418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356,3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342 254,2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4562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438 658,8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396 388,5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418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301,3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342 254,2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20504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512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87 577,7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48 535,4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403,2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66 944,9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4174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512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163 173,5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122 021,4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040,8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40 741,4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20504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512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178 662,0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218 437,6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223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351,1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227 563,4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1695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512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8 739,6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7 394,1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886,2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7 004,5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3412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 от других бюджетов бюджетной системы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506,0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620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18158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marL="512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297,3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3412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-1405,9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-2 690,5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4349" y="0"/>
            <a:ext cx="8715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НУРИМАНОВСКОГО РАЙОНА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2015-2018 годах, тыс.руб.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242648" cy="1477328"/>
          </a:xfrm>
          <a:prstGeom prst="rect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Диаграмма 41"/>
          <p:cNvGraphicFramePr/>
          <p:nvPr/>
        </p:nvGraphicFramePr>
        <p:xfrm>
          <a:off x="0" y="1397001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" name="Диаграмма 35"/>
          <p:cNvGraphicFramePr/>
          <p:nvPr/>
        </p:nvGraphicFramePr>
        <p:xfrm>
          <a:off x="214282" y="1571612"/>
          <a:ext cx="4357718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8" name="Диаграмма 37"/>
          <p:cNvGraphicFramePr/>
          <p:nvPr/>
        </p:nvGraphicFramePr>
        <p:xfrm>
          <a:off x="214282" y="4214818"/>
          <a:ext cx="4357718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9" name="Диаграмма 38"/>
          <p:cNvGraphicFramePr/>
          <p:nvPr/>
        </p:nvGraphicFramePr>
        <p:xfrm>
          <a:off x="4714876" y="5143512"/>
          <a:ext cx="4143404" cy="171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0" name="Диаграмма 39"/>
          <p:cNvGraphicFramePr/>
          <p:nvPr/>
        </p:nvGraphicFramePr>
        <p:xfrm>
          <a:off x="4714876" y="1428736"/>
          <a:ext cx="4119603" cy="1714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1" name="Диаграмма 40"/>
          <p:cNvGraphicFramePr/>
          <p:nvPr/>
        </p:nvGraphicFramePr>
        <p:xfrm>
          <a:off x="4723421" y="3286124"/>
          <a:ext cx="4134859" cy="1714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500166" y="0"/>
            <a:ext cx="71617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характеристики бюджета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2015-2018 годах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242648" cy="1477328"/>
          </a:xfrm>
          <a:prstGeom prst="rect">
            <a:avLst/>
          </a:prstGeom>
          <a:blipFill dpi="0" rotWithShape="1">
            <a:blip r:embed="rId8" cstate="print">
              <a:alphaModFix amt="46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71538" y="0"/>
            <a:ext cx="8072463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трансферты, </a:t>
            </a:r>
          </a:p>
          <a:p>
            <a:pPr algn="ctr"/>
            <a:r>
              <a:rPr lang="ru-RU" sz="3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полученные из других бюджетов бюджетной </a:t>
            </a:r>
          </a:p>
          <a:p>
            <a:pPr algn="ctr"/>
            <a:r>
              <a:rPr lang="ru-RU" sz="3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системы РФ за 2015-2018 годах</a:t>
            </a:r>
            <a:endParaRPr lang="ru-RU" sz="3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242648" cy="1477328"/>
          </a:xfrm>
          <a:prstGeom prst="rect">
            <a:avLst/>
          </a:prstGeom>
          <a:blipFill dpi="0" rotWithShape="1">
            <a:blip r:embed="rId2" cstate="print">
              <a:alphaModFix amt="46000"/>
            </a:blip>
            <a:srcRect/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</a:t>
            </a:r>
          </a:p>
          <a:p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0" y="1428736"/>
          <a:ext cx="9144000" cy="1464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06"/>
                <a:gridCol w="1357322"/>
                <a:gridCol w="1357322"/>
                <a:gridCol w="1357322"/>
                <a:gridCol w="1428728"/>
              </a:tblGrid>
              <a:tr h="25890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2018 (План)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5890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87 577,7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48 535,4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80 403,2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66 944,9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</a:tr>
              <a:tr h="29127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178 662,0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218 437,6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223 351,1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227 563,4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6969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163 173,5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122 021,4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106 040,8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40 741,4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499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Иные МБТ и прочие безвозмездные поступления   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7 920,2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5 000,9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8 561,2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7 004,5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0" y="3429000"/>
          <a:ext cx="4643470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4643406" y="3143248"/>
          <a:ext cx="4500594" cy="3500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29322" y="500042"/>
            <a:ext cx="3367079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3071810"/>
            <a:ext cx="1068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Динамика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Диаграмма 26"/>
          <p:cNvGraphicFramePr/>
          <p:nvPr/>
        </p:nvGraphicFramePr>
        <p:xfrm>
          <a:off x="0" y="1397000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5852" y="0"/>
            <a:ext cx="76377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трансферты, полученные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других бюджетов бюджетной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системы РФ за 2017 год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242648" cy="1477328"/>
          </a:xfrm>
          <a:prstGeom prst="rect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</a:t>
            </a:r>
          </a:p>
          <a:p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1571612"/>
            <a:ext cx="321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Субсидии 106 040,8   тыс.руб.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Box 10"/>
          <p:cNvSpPr txBox="1">
            <a:spLocks noChangeArrowheads="1"/>
          </p:cNvSpPr>
          <p:nvPr/>
        </p:nvSpPr>
        <p:spPr bwMode="auto">
          <a:xfrm>
            <a:off x="4500563" y="558958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1643050"/>
            <a:ext cx="9144000" cy="5214950"/>
          </a:xfrm>
          <a:prstGeom prst="roundRect">
            <a:avLst>
              <a:gd name="adj" fmla="val 7277"/>
            </a:avLst>
          </a:prstGeom>
          <a:blipFill dpi="0" rotWithShape="1">
            <a:blip r:embed="rId2" cstate="print">
              <a:alphaModFix amt="1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Wingdings" pitchFamily="2" charset="2"/>
              <a:buChar char="ü"/>
              <a:defRPr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На осуществление первичного воинского учета на территориях, где отсутствуют военные комиссариаты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На выплату единовременного пособия при всех формах устройства детей, лишенных родительского попечения, в семью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На социальную поддержку учащихся муниципальных общеобразовательных учреждений из многодетных малоимущих семей по обеспечению бесплатным питанием и школьной формой либо заменяющим ее комплектом детской одежды для посещения школьных занятий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На осуществление государственных полномочий по социальной поддержке детей-сирот и детей, оставшихся без попечения родителей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На обеспечение государственных гарантий прав граждан на получение общедоступного и бесплатного дошкольного, начального общего, основного общего, среднего (полного) общего, а также дополнительного образования в образовательных учреждениях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На создание и обеспечение деятельности административных комиссий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На образование и обеспечение деятельности комиссий по делам несовершеннолетних и защите их прав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На организацию и осуществление деятельности по опеке и попечительству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На организацию и обеспечение отдыха и оздоровление детей (за исключением организации отдыха детей в каникулярное время)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На организацию отдыха и оздоровления детей-сирот и детей, оставшихся без попечения родителей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На проведение мероприятий по обустройству, содержанию, строительству и скотомогильников (биотермических ям)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На проведение мероприятий по отлову и содержанию безнадзорных животных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На осуществление государственных полномочий по расчету и предоставлению дотаций бюджетам поселений</a:t>
            </a:r>
          </a:p>
          <a:p>
            <a:pPr>
              <a:buFont typeface="Wingdings" pitchFamily="2" charset="2"/>
              <a:buChar char="ü"/>
              <a:defRPr/>
            </a:pP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0"/>
            <a:ext cx="1242648" cy="1477328"/>
          </a:xfrm>
          <a:prstGeom prst="rect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</a:t>
            </a:r>
          </a:p>
          <a:p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357290" y="0"/>
            <a:ext cx="7643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трансферты, полученные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других бюджетов бюджетной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системы РФ за 2017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285860"/>
            <a:ext cx="3236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Субвенции 223 351,1 тыс.руб.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893087" y="-392913"/>
            <a:ext cx="5357826" cy="9144000"/>
          </a:xfrm>
          <a:prstGeom prst="rect">
            <a:avLst/>
          </a:prstGeom>
          <a:blipFill dpi="0" rotWithShape="1">
            <a:blip r:embed="rId3" cstate="print">
              <a:alphaModFix amt="62000"/>
            </a:blip>
            <a:srcRect/>
            <a:stretch>
              <a:fillRect/>
            </a:stretch>
          </a:blipFill>
          <a:effectLst/>
        </p:spPr>
      </p:pic>
      <p:sp>
        <p:nvSpPr>
          <p:cNvPr id="50180" name="TextBox 10"/>
          <p:cNvSpPr txBox="1">
            <a:spLocks noChangeArrowheads="1"/>
          </p:cNvSpPr>
          <p:nvPr/>
        </p:nvSpPr>
        <p:spPr bwMode="auto">
          <a:xfrm>
            <a:off x="4500563" y="558958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2285992"/>
            <a:ext cx="578647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small" dirty="0" smtClean="0">
                <a:latin typeface="Times New Roman" pitchFamily="18" charset="0"/>
                <a:cs typeface="Times New Roman" pitchFamily="18" charset="0"/>
              </a:rPr>
              <a:t>на благоустройство территорий населенных пунктов, коммунальное хозяйство, обеспечение мер пожарной безопасности и осуществлению дорожной деятельности в границах сельских поселений</a:t>
            </a:r>
          </a:p>
          <a:p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85720" y="1571612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Иные межбюджетные трансферты 8 561,2 тыс.руб.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86116" y="5072074"/>
            <a:ext cx="55378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small" dirty="0" smtClean="0">
                <a:latin typeface="Times New Roman" pitchFamily="18" charset="0"/>
                <a:cs typeface="Times New Roman" pitchFamily="18" charset="0"/>
              </a:rPr>
              <a:t>на приобретение школьно-письменных</a:t>
            </a:r>
          </a:p>
          <a:p>
            <a:pPr algn="ctr"/>
            <a:r>
              <a:rPr lang="ru-RU" sz="1600" b="1" cap="small" dirty="0" smtClean="0">
                <a:latin typeface="Times New Roman" pitchFamily="18" charset="0"/>
                <a:cs typeface="Times New Roman" pitchFamily="18" charset="0"/>
              </a:rPr>
              <a:t> принадлежностей для первоклассников из многодетных малообеспеченных семей</a:t>
            </a:r>
          </a:p>
          <a:p>
            <a:pPr lvl="0"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57554" y="3786190"/>
            <a:ext cx="5143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small" dirty="0" smtClean="0">
                <a:latin typeface="Times New Roman" pitchFamily="18" charset="0"/>
                <a:cs typeface="Times New Roman" pitchFamily="18" charset="0"/>
              </a:rPr>
              <a:t>на премирование муниципальных образований по итогам конкурса «Лучшее муниципальное образование Республики Башкортостан»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7224" y="250030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7224" y="378619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8662" y="514351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42648" cy="1477328"/>
          </a:xfrm>
          <a:prstGeom prst="rect">
            <a:avLst/>
          </a:prstGeom>
          <a:blipFill dpi="0" rotWithShape="1">
            <a:blip r:embed="rId4" cstate="print">
              <a:alphaModFix amt="46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</a:t>
            </a:r>
          </a:p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571604" y="0"/>
            <a:ext cx="7429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трансферты, полученные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других бюджетов бюджетной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системы РФ за 2017 год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64"/>
          <p:cNvSpPr>
            <a:spLocks noChangeArrowheads="1"/>
          </p:cNvSpPr>
          <p:nvPr/>
        </p:nvSpPr>
        <p:spPr bwMode="gray">
          <a:xfrm>
            <a:off x="1" y="1"/>
            <a:ext cx="9155431" cy="6864349"/>
          </a:xfrm>
          <a:prstGeom prst="rect">
            <a:avLst/>
          </a:prstGeom>
          <a:blipFill dpi="0" rotWithShape="1">
            <a:blip r:embed="rId2" cstate="print">
              <a:alphaModFix amt="20000"/>
            </a:blip>
            <a:srcRect/>
            <a:stretch>
              <a:fillRect/>
            </a:stretch>
          </a:blip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AutoShape 3030"/>
          <p:cNvSpPr>
            <a:spLocks noChangeArrowheads="1"/>
          </p:cNvSpPr>
          <p:nvPr/>
        </p:nvSpPr>
        <p:spPr bwMode="auto">
          <a:xfrm>
            <a:off x="0" y="5580062"/>
            <a:ext cx="2868613" cy="1277938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3031"/>
          <p:cNvSpPr>
            <a:spLocks noChangeArrowheads="1"/>
          </p:cNvSpPr>
          <p:nvPr/>
        </p:nvSpPr>
        <p:spPr bwMode="auto">
          <a:xfrm>
            <a:off x="1285853" y="4919662"/>
            <a:ext cx="2868612" cy="1938338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073"/>
          <p:cNvGrpSpPr>
            <a:grpSpLocks/>
          </p:cNvGrpSpPr>
          <p:nvPr/>
        </p:nvGrpSpPr>
        <p:grpSpPr bwMode="auto">
          <a:xfrm>
            <a:off x="1" y="4071943"/>
            <a:ext cx="1511300" cy="1755775"/>
            <a:chOff x="656" y="1998"/>
            <a:chExt cx="952" cy="1106"/>
          </a:xfrm>
        </p:grpSpPr>
        <p:sp>
          <p:nvSpPr>
            <p:cNvPr id="12" name="Oval 3055"/>
            <p:cNvSpPr>
              <a:spLocks noChangeArrowheads="1"/>
            </p:cNvSpPr>
            <p:nvPr/>
          </p:nvSpPr>
          <p:spPr bwMode="auto">
            <a:xfrm rot="-2771362">
              <a:off x="656" y="1998"/>
              <a:ext cx="952" cy="952"/>
            </a:xfrm>
            <a:prstGeom prst="ellipse">
              <a:avLst/>
            </a:prstGeom>
            <a:gradFill rotWithShape="1">
              <a:gsLst>
                <a:gs pos="0">
                  <a:srgbClr val="6666FF"/>
                </a:gs>
                <a:gs pos="100000">
                  <a:srgbClr val="6666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 cap="rnd" algn="ctr">
                  <a:solidFill>
                    <a:srgbClr val="333333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3056"/>
            <p:cNvGrpSpPr>
              <a:grpSpLocks/>
            </p:cNvGrpSpPr>
            <p:nvPr/>
          </p:nvGrpSpPr>
          <p:grpSpPr bwMode="auto">
            <a:xfrm>
              <a:off x="930" y="2977"/>
              <a:ext cx="403" cy="127"/>
              <a:chOff x="3839" y="1842"/>
              <a:chExt cx="576" cy="181"/>
            </a:xfrm>
          </p:grpSpPr>
          <p:sp>
            <p:nvSpPr>
              <p:cNvPr id="14" name="Oval 3057"/>
              <p:cNvSpPr>
                <a:spLocks noChangeArrowheads="1"/>
              </p:cNvSpPr>
              <p:nvPr/>
            </p:nvSpPr>
            <p:spPr bwMode="auto">
              <a:xfrm>
                <a:off x="3839" y="1842"/>
                <a:ext cx="576" cy="181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Oval 3058"/>
              <p:cNvSpPr>
                <a:spLocks noChangeArrowheads="1"/>
              </p:cNvSpPr>
              <p:nvPr/>
            </p:nvSpPr>
            <p:spPr bwMode="auto">
              <a:xfrm>
                <a:off x="3944" y="1875"/>
                <a:ext cx="366" cy="115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3074"/>
          <p:cNvGrpSpPr>
            <a:grpSpLocks/>
          </p:cNvGrpSpPr>
          <p:nvPr/>
        </p:nvGrpSpPr>
        <p:grpSpPr bwMode="auto">
          <a:xfrm>
            <a:off x="1500167" y="3643315"/>
            <a:ext cx="1511300" cy="1755775"/>
            <a:chOff x="1724" y="1635"/>
            <a:chExt cx="952" cy="1106"/>
          </a:xfrm>
        </p:grpSpPr>
        <p:sp>
          <p:nvSpPr>
            <p:cNvPr id="17" name="Oval 3050"/>
            <p:cNvSpPr>
              <a:spLocks noChangeArrowheads="1"/>
            </p:cNvSpPr>
            <p:nvPr/>
          </p:nvSpPr>
          <p:spPr bwMode="auto">
            <a:xfrm rot="-2771362">
              <a:off x="1724" y="1635"/>
              <a:ext cx="952" cy="952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FF00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 cap="rnd" algn="ctr">
                  <a:solidFill>
                    <a:srgbClr val="333333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3064"/>
            <p:cNvGrpSpPr>
              <a:grpSpLocks/>
            </p:cNvGrpSpPr>
            <p:nvPr/>
          </p:nvGrpSpPr>
          <p:grpSpPr bwMode="auto">
            <a:xfrm>
              <a:off x="1998" y="2614"/>
              <a:ext cx="403" cy="127"/>
              <a:chOff x="3839" y="1842"/>
              <a:chExt cx="576" cy="181"/>
            </a:xfrm>
          </p:grpSpPr>
          <p:sp>
            <p:nvSpPr>
              <p:cNvPr id="19" name="Oval 3065"/>
              <p:cNvSpPr>
                <a:spLocks noChangeArrowheads="1"/>
              </p:cNvSpPr>
              <p:nvPr/>
            </p:nvSpPr>
            <p:spPr bwMode="auto">
              <a:xfrm>
                <a:off x="3839" y="1842"/>
                <a:ext cx="576" cy="181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Oval 3066"/>
              <p:cNvSpPr>
                <a:spLocks noChangeArrowheads="1"/>
              </p:cNvSpPr>
              <p:nvPr/>
            </p:nvSpPr>
            <p:spPr bwMode="auto">
              <a:xfrm>
                <a:off x="3944" y="1875"/>
                <a:ext cx="366" cy="115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8" name="Text Box 3096"/>
          <p:cNvSpPr txBox="1">
            <a:spLocks noChangeArrowheads="1"/>
          </p:cNvSpPr>
          <p:nvPr/>
        </p:nvSpPr>
        <p:spPr bwMode="auto">
          <a:xfrm>
            <a:off x="214282" y="4500570"/>
            <a:ext cx="12362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ko-KR" sz="3600" b="1" i="0" dirty="0" smtClean="0">
                <a:solidFill>
                  <a:srgbClr val="000066"/>
                </a:solidFill>
                <a:latin typeface="돋움" pitchFamily="50" charset="-127"/>
                <a:ea typeface="돋움" pitchFamily="50" charset="-127"/>
              </a:rPr>
              <a:t>2,3</a:t>
            </a:r>
            <a:r>
              <a:rPr lang="en-US" altLang="ko-KR" sz="3600" b="1" i="0" dirty="0" smtClean="0">
                <a:solidFill>
                  <a:srgbClr val="000066"/>
                </a:solidFill>
                <a:latin typeface="돋움" pitchFamily="50" charset="-127"/>
                <a:ea typeface="돋움" pitchFamily="50" charset="-127"/>
              </a:rPr>
              <a:t>%</a:t>
            </a:r>
            <a:endParaRPr lang="en-US" altLang="ko-KR" sz="3600" b="1" i="0" dirty="0">
              <a:solidFill>
                <a:srgbClr val="000066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39" name="Text Box 3097"/>
          <p:cNvSpPr txBox="1">
            <a:spLocks noChangeArrowheads="1"/>
          </p:cNvSpPr>
          <p:nvPr/>
        </p:nvSpPr>
        <p:spPr bwMode="auto">
          <a:xfrm>
            <a:off x="1643043" y="4000505"/>
            <a:ext cx="12362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ko-KR" sz="3600" b="1" i="0" dirty="0" smtClean="0">
                <a:solidFill>
                  <a:srgbClr val="800000"/>
                </a:solidFill>
                <a:latin typeface="돋움" pitchFamily="50" charset="-127"/>
                <a:ea typeface="돋움" pitchFamily="50" charset="-127"/>
              </a:rPr>
              <a:t>2,4</a:t>
            </a:r>
            <a:r>
              <a:rPr lang="en-US" altLang="ko-KR" sz="3600" b="1" i="0" dirty="0" smtClean="0">
                <a:solidFill>
                  <a:srgbClr val="800000"/>
                </a:solidFill>
                <a:latin typeface="돋움" pitchFamily="50" charset="-127"/>
                <a:ea typeface="돋움" pitchFamily="50" charset="-127"/>
              </a:rPr>
              <a:t>%</a:t>
            </a:r>
            <a:endParaRPr lang="en-US" altLang="ko-KR" sz="3600" b="1" i="0" dirty="0">
              <a:solidFill>
                <a:srgbClr val="800000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40" name="Text Box 3098"/>
          <p:cNvSpPr txBox="1">
            <a:spLocks noChangeArrowheads="1"/>
          </p:cNvSpPr>
          <p:nvPr/>
        </p:nvSpPr>
        <p:spPr bwMode="auto">
          <a:xfrm>
            <a:off x="3071803" y="3500438"/>
            <a:ext cx="1159292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3800" b="1" i="0" dirty="0">
                <a:solidFill>
                  <a:srgbClr val="412705"/>
                </a:solidFill>
                <a:latin typeface="돋움" pitchFamily="50" charset="-127"/>
                <a:ea typeface="돋움" pitchFamily="50" charset="-127"/>
              </a:rPr>
              <a:t>83%</a:t>
            </a:r>
          </a:p>
        </p:txBody>
      </p:sp>
      <p:graphicFrame>
        <p:nvGraphicFramePr>
          <p:cNvPr id="52" name="Таблица 51"/>
          <p:cNvGraphicFramePr>
            <a:graphicFrameLocks noGrp="1"/>
          </p:cNvGraphicFramePr>
          <p:nvPr/>
        </p:nvGraphicFramePr>
        <p:xfrm>
          <a:off x="1" y="0"/>
          <a:ext cx="9144002" cy="261997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858147"/>
                <a:gridCol w="1285855"/>
              </a:tblGrid>
              <a:tr h="6429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налогоплательщика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налоговых поступлений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бюджет, 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tint val="40000"/>
                      </a:schemeClr>
                    </a:solidFill>
                  </a:tcPr>
                </a:tc>
              </a:tr>
              <a:tr h="298466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Учреждения образования муниципального района Нуримановский район Республики Башкортостан</a:t>
                      </a:r>
                      <a:endParaRPr lang="ru-RU" sz="11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298466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Государственное</a:t>
                      </a:r>
                      <a:r>
                        <a:rPr lang="ru-RU" sz="11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бюджетное учреждение здравоохранения Республики Башкортостан </a:t>
                      </a:r>
                      <a:r>
                        <a:rPr lang="ru-RU" sz="11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Нуримановская</a:t>
                      </a:r>
                      <a:r>
                        <a:rPr lang="ru-RU" sz="11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центральная районная больница</a:t>
                      </a:r>
                      <a:endParaRPr lang="ru-RU" sz="11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6,9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298466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Общество с ограниченной ответственностью</a:t>
                      </a:r>
                      <a:r>
                        <a:rPr lang="ru-RU" sz="11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«Башкирская генерирующая компания»</a:t>
                      </a:r>
                      <a:endParaRPr lang="ru-RU" sz="11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298466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Государственное автономное учреждение здравоохранения Павловский детский санаторий Республики Башкортостан</a:t>
                      </a:r>
                      <a:endParaRPr lang="ru-RU" sz="11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33971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Общество с ограниченной ответственностью «Красный Ключ»</a:t>
                      </a:r>
                      <a:endParaRPr lang="ru-RU" sz="11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10" name="AutoShape 3032"/>
          <p:cNvSpPr>
            <a:spLocks noChangeArrowheads="1"/>
          </p:cNvSpPr>
          <p:nvPr/>
        </p:nvSpPr>
        <p:spPr bwMode="auto">
          <a:xfrm>
            <a:off x="2428861" y="4208463"/>
            <a:ext cx="2871787" cy="2649538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AutoShape 3033"/>
          <p:cNvSpPr>
            <a:spLocks noChangeArrowheads="1"/>
          </p:cNvSpPr>
          <p:nvPr/>
        </p:nvSpPr>
        <p:spPr bwMode="auto">
          <a:xfrm>
            <a:off x="4214809" y="3560763"/>
            <a:ext cx="3011488" cy="3297238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AutoShape 3033"/>
          <p:cNvSpPr>
            <a:spLocks noChangeArrowheads="1"/>
          </p:cNvSpPr>
          <p:nvPr/>
        </p:nvSpPr>
        <p:spPr bwMode="auto">
          <a:xfrm>
            <a:off x="5918197" y="2857497"/>
            <a:ext cx="3225803" cy="4000504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3075"/>
          <p:cNvGrpSpPr>
            <a:grpSpLocks/>
          </p:cNvGrpSpPr>
          <p:nvPr/>
        </p:nvGrpSpPr>
        <p:grpSpPr bwMode="auto">
          <a:xfrm>
            <a:off x="3071803" y="3143249"/>
            <a:ext cx="1511300" cy="1755775"/>
            <a:chOff x="2793" y="1272"/>
            <a:chExt cx="952" cy="1106"/>
          </a:xfrm>
        </p:grpSpPr>
        <p:sp>
          <p:nvSpPr>
            <p:cNvPr id="22" name="Oval 3043"/>
            <p:cNvSpPr>
              <a:spLocks noChangeArrowheads="1"/>
            </p:cNvSpPr>
            <p:nvPr/>
          </p:nvSpPr>
          <p:spPr bwMode="auto">
            <a:xfrm rot="-2771362">
              <a:off x="2793" y="1272"/>
              <a:ext cx="952" cy="952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 cap="rnd" algn="ctr">
                  <a:solidFill>
                    <a:srgbClr val="333333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3067"/>
            <p:cNvGrpSpPr>
              <a:grpSpLocks/>
            </p:cNvGrpSpPr>
            <p:nvPr/>
          </p:nvGrpSpPr>
          <p:grpSpPr bwMode="auto">
            <a:xfrm>
              <a:off x="3067" y="2251"/>
              <a:ext cx="403" cy="127"/>
              <a:chOff x="3839" y="1842"/>
              <a:chExt cx="576" cy="181"/>
            </a:xfrm>
          </p:grpSpPr>
          <p:sp>
            <p:nvSpPr>
              <p:cNvPr id="24" name="Oval 3068"/>
              <p:cNvSpPr>
                <a:spLocks noChangeArrowheads="1"/>
              </p:cNvSpPr>
              <p:nvPr/>
            </p:nvSpPr>
            <p:spPr bwMode="auto">
              <a:xfrm>
                <a:off x="3839" y="1842"/>
                <a:ext cx="576" cy="181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Oval 3069"/>
              <p:cNvSpPr>
                <a:spLocks noChangeArrowheads="1"/>
              </p:cNvSpPr>
              <p:nvPr/>
            </p:nvSpPr>
            <p:spPr bwMode="auto">
              <a:xfrm>
                <a:off x="3944" y="1875"/>
                <a:ext cx="366" cy="115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6" name="Group 3076"/>
          <p:cNvGrpSpPr>
            <a:grpSpLocks/>
          </p:cNvGrpSpPr>
          <p:nvPr/>
        </p:nvGrpSpPr>
        <p:grpSpPr bwMode="auto">
          <a:xfrm>
            <a:off x="4643439" y="2571745"/>
            <a:ext cx="1511300" cy="1760537"/>
            <a:chOff x="3862" y="848"/>
            <a:chExt cx="952" cy="1109"/>
          </a:xfrm>
        </p:grpSpPr>
        <p:sp>
          <p:nvSpPr>
            <p:cNvPr id="28" name="Oval 3035"/>
            <p:cNvSpPr>
              <a:spLocks noChangeArrowheads="1"/>
            </p:cNvSpPr>
            <p:nvPr/>
          </p:nvSpPr>
          <p:spPr bwMode="auto">
            <a:xfrm rot="-2771362">
              <a:off x="3862" y="848"/>
              <a:ext cx="952" cy="952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 cap="rnd" algn="ctr">
                  <a:solidFill>
                    <a:srgbClr val="333333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" name="Group 3070"/>
            <p:cNvGrpSpPr>
              <a:grpSpLocks/>
            </p:cNvGrpSpPr>
            <p:nvPr/>
          </p:nvGrpSpPr>
          <p:grpSpPr bwMode="auto">
            <a:xfrm>
              <a:off x="4136" y="1830"/>
              <a:ext cx="403" cy="127"/>
              <a:chOff x="3839" y="1842"/>
              <a:chExt cx="576" cy="181"/>
            </a:xfrm>
          </p:grpSpPr>
          <p:sp>
            <p:nvSpPr>
              <p:cNvPr id="30" name="Oval 3071"/>
              <p:cNvSpPr>
                <a:spLocks noChangeArrowheads="1"/>
              </p:cNvSpPr>
              <p:nvPr/>
            </p:nvSpPr>
            <p:spPr bwMode="auto">
              <a:xfrm>
                <a:off x="3839" y="1842"/>
                <a:ext cx="576" cy="181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Oval 3072"/>
              <p:cNvSpPr>
                <a:spLocks noChangeArrowheads="1"/>
              </p:cNvSpPr>
              <p:nvPr/>
            </p:nvSpPr>
            <p:spPr bwMode="auto">
              <a:xfrm>
                <a:off x="3944" y="1875"/>
                <a:ext cx="366" cy="115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" name="Group 3076"/>
          <p:cNvGrpSpPr>
            <a:grpSpLocks/>
          </p:cNvGrpSpPr>
          <p:nvPr/>
        </p:nvGrpSpPr>
        <p:grpSpPr bwMode="auto">
          <a:xfrm>
            <a:off x="6286513" y="2000241"/>
            <a:ext cx="1511300" cy="1760537"/>
            <a:chOff x="3862" y="848"/>
            <a:chExt cx="952" cy="1109"/>
          </a:xfrm>
        </p:grpSpPr>
        <p:sp>
          <p:nvSpPr>
            <p:cNvPr id="55" name="Oval 3035"/>
            <p:cNvSpPr>
              <a:spLocks noChangeArrowheads="1"/>
            </p:cNvSpPr>
            <p:nvPr/>
          </p:nvSpPr>
          <p:spPr bwMode="auto">
            <a:xfrm rot="-2771362">
              <a:off x="3862" y="848"/>
              <a:ext cx="952" cy="952"/>
            </a:xfrm>
            <a:prstGeom prst="ellipse">
              <a:avLst/>
            </a:prstGeom>
            <a:gradFill flip="none" rotWithShape="1">
              <a:gsLst>
                <a:gs pos="0">
                  <a:srgbClr val="FF99CC">
                    <a:shade val="30000"/>
                    <a:satMod val="115000"/>
                  </a:srgbClr>
                </a:gs>
                <a:gs pos="50000">
                  <a:srgbClr val="FF99CC">
                    <a:shade val="67500"/>
                    <a:satMod val="115000"/>
                  </a:srgbClr>
                </a:gs>
                <a:gs pos="100000">
                  <a:srgbClr val="FF99C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 cap="rnd" algn="ctr">
                  <a:solidFill>
                    <a:srgbClr val="333333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" name="Group 3070"/>
            <p:cNvGrpSpPr>
              <a:grpSpLocks/>
            </p:cNvGrpSpPr>
            <p:nvPr/>
          </p:nvGrpSpPr>
          <p:grpSpPr bwMode="auto">
            <a:xfrm>
              <a:off x="4136" y="1830"/>
              <a:ext cx="403" cy="127"/>
              <a:chOff x="3839" y="1842"/>
              <a:chExt cx="576" cy="181"/>
            </a:xfrm>
          </p:grpSpPr>
          <p:sp>
            <p:nvSpPr>
              <p:cNvPr id="57" name="Oval 3071"/>
              <p:cNvSpPr>
                <a:spLocks noChangeArrowheads="1"/>
              </p:cNvSpPr>
              <p:nvPr/>
            </p:nvSpPr>
            <p:spPr bwMode="auto">
              <a:xfrm>
                <a:off x="3839" y="1842"/>
                <a:ext cx="576" cy="181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3072"/>
              <p:cNvSpPr>
                <a:spLocks noChangeArrowheads="1"/>
              </p:cNvSpPr>
              <p:nvPr/>
            </p:nvSpPr>
            <p:spPr bwMode="auto">
              <a:xfrm>
                <a:off x="3944" y="1875"/>
                <a:ext cx="366" cy="115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7" name="Group 3109"/>
          <p:cNvGrpSpPr>
            <a:grpSpLocks/>
          </p:cNvGrpSpPr>
          <p:nvPr/>
        </p:nvGrpSpPr>
        <p:grpSpPr bwMode="auto">
          <a:xfrm>
            <a:off x="500035" y="6215087"/>
            <a:ext cx="6815138" cy="400051"/>
            <a:chOff x="543" y="3818"/>
            <a:chExt cx="4293" cy="252"/>
          </a:xfrm>
        </p:grpSpPr>
        <p:sp>
          <p:nvSpPr>
            <p:cNvPr id="43" name="Text Box 3100"/>
            <p:cNvSpPr txBox="1">
              <a:spLocks noChangeArrowheads="1"/>
            </p:cNvSpPr>
            <p:nvPr/>
          </p:nvSpPr>
          <p:spPr bwMode="auto">
            <a:xfrm>
              <a:off x="543" y="3818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9050" cap="rnd" algn="ctr">
                  <a:solidFill>
                    <a:srgbClr val="333333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2000" b="1" i="0" dirty="0" smtClean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0</a:t>
              </a:r>
              <a:r>
                <a:rPr lang="ru-RU" altLang="ko-KR" sz="2000" b="1" i="0" dirty="0" smtClean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5</a:t>
              </a:r>
              <a:endParaRPr lang="en-US" altLang="ko-KR" sz="2000" b="1" i="0" dirty="0">
                <a:latin typeface="Times New Roman" pitchFamily="18" charset="0"/>
                <a:ea typeface="돋움" pitchFamily="50" charset="-127"/>
                <a:cs typeface="Times New Roman" pitchFamily="18" charset="0"/>
              </a:endParaRPr>
            </a:p>
          </p:txBody>
        </p:sp>
        <p:sp>
          <p:nvSpPr>
            <p:cNvPr id="44" name="Text Box 3101"/>
            <p:cNvSpPr txBox="1">
              <a:spLocks noChangeArrowheads="1"/>
            </p:cNvSpPr>
            <p:nvPr/>
          </p:nvSpPr>
          <p:spPr bwMode="auto">
            <a:xfrm>
              <a:off x="1491" y="3818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9050" cap="rnd" algn="ctr">
                  <a:solidFill>
                    <a:srgbClr val="333333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2000" b="1" i="0" dirty="0" smtClean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0</a:t>
              </a:r>
              <a:r>
                <a:rPr lang="ru-RU" altLang="ko-KR" sz="2000" b="1" i="0" dirty="0" smtClean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4</a:t>
              </a:r>
              <a:endParaRPr lang="en-US" altLang="ko-KR" sz="2000" b="1" i="0" dirty="0">
                <a:latin typeface="Times New Roman" pitchFamily="18" charset="0"/>
                <a:ea typeface="돋움" pitchFamily="50" charset="-127"/>
                <a:cs typeface="Times New Roman" pitchFamily="18" charset="0"/>
              </a:endParaRPr>
            </a:p>
          </p:txBody>
        </p:sp>
        <p:sp>
          <p:nvSpPr>
            <p:cNvPr id="45" name="Text Box 3102"/>
            <p:cNvSpPr txBox="1">
              <a:spLocks noChangeArrowheads="1"/>
            </p:cNvSpPr>
            <p:nvPr/>
          </p:nvSpPr>
          <p:spPr bwMode="auto">
            <a:xfrm>
              <a:off x="2438" y="3818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9050" cap="rnd" algn="ctr">
                  <a:solidFill>
                    <a:srgbClr val="333333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2000" b="1" i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03</a:t>
              </a:r>
            </a:p>
          </p:txBody>
        </p:sp>
        <p:sp>
          <p:nvSpPr>
            <p:cNvPr id="46" name="Text Box 3103"/>
            <p:cNvSpPr txBox="1">
              <a:spLocks noChangeArrowheads="1"/>
            </p:cNvSpPr>
            <p:nvPr/>
          </p:nvSpPr>
          <p:spPr bwMode="auto">
            <a:xfrm>
              <a:off x="3385" y="3818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9050" cap="rnd" algn="ctr">
                  <a:solidFill>
                    <a:srgbClr val="333333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2000" b="1" i="0" dirty="0" smtClean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0</a:t>
              </a:r>
              <a:r>
                <a:rPr lang="ru-RU" altLang="ko-KR" sz="2000" b="1" i="0" dirty="0" smtClean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2</a:t>
              </a:r>
              <a:endParaRPr lang="en-US" altLang="ko-KR" sz="2000" b="1" i="0" dirty="0">
                <a:latin typeface="Times New Roman" pitchFamily="18" charset="0"/>
                <a:ea typeface="돋움" pitchFamily="50" charset="-127"/>
                <a:cs typeface="Times New Roman" pitchFamily="18" charset="0"/>
              </a:endParaRPr>
            </a:p>
          </p:txBody>
        </p:sp>
        <p:sp>
          <p:nvSpPr>
            <p:cNvPr id="47" name="Text Box 3104"/>
            <p:cNvSpPr txBox="1">
              <a:spLocks noChangeArrowheads="1"/>
            </p:cNvSpPr>
            <p:nvPr/>
          </p:nvSpPr>
          <p:spPr bwMode="auto">
            <a:xfrm>
              <a:off x="4558" y="3818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9050" cap="rnd" algn="ctr">
                  <a:solidFill>
                    <a:srgbClr val="333333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2000" b="1" i="0" dirty="0" smtClean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0</a:t>
              </a:r>
              <a:r>
                <a:rPr lang="ru-RU" altLang="ko-KR" sz="2000" b="1" i="0" dirty="0" smtClean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1</a:t>
              </a:r>
              <a:endParaRPr lang="en-US" altLang="ko-KR" sz="2000" b="1" i="0" dirty="0">
                <a:latin typeface="Times New Roman" pitchFamily="18" charset="0"/>
                <a:ea typeface="돋움" pitchFamily="50" charset="-127"/>
                <a:cs typeface="Times New Roman" pitchFamily="18" charset="0"/>
              </a:endParaRPr>
            </a:p>
          </p:txBody>
        </p:sp>
        <p:sp>
          <p:nvSpPr>
            <p:cNvPr id="48" name="Line 3105"/>
            <p:cNvSpPr>
              <a:spLocks noChangeShapeType="1"/>
            </p:cNvSpPr>
            <p:nvPr/>
          </p:nvSpPr>
          <p:spPr bwMode="auto">
            <a:xfrm>
              <a:off x="828" y="3943"/>
              <a:ext cx="681" cy="0"/>
            </a:xfrm>
            <a:prstGeom prst="line">
              <a:avLst/>
            </a:prstGeom>
            <a:noFill/>
            <a:ln w="19050" cap="rnd">
              <a:solidFill>
                <a:srgbClr val="333333"/>
              </a:solidFill>
              <a:prstDash val="sysDot"/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Line 3106"/>
            <p:cNvSpPr>
              <a:spLocks noChangeShapeType="1"/>
            </p:cNvSpPr>
            <p:nvPr/>
          </p:nvSpPr>
          <p:spPr bwMode="auto">
            <a:xfrm>
              <a:off x="1775" y="3943"/>
              <a:ext cx="681" cy="0"/>
            </a:xfrm>
            <a:prstGeom prst="line">
              <a:avLst/>
            </a:prstGeom>
            <a:noFill/>
            <a:ln w="19050" cap="rnd">
              <a:solidFill>
                <a:srgbClr val="333333"/>
              </a:solidFill>
              <a:prstDash val="sysDot"/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Line 3107"/>
            <p:cNvSpPr>
              <a:spLocks noChangeShapeType="1"/>
            </p:cNvSpPr>
            <p:nvPr/>
          </p:nvSpPr>
          <p:spPr bwMode="auto">
            <a:xfrm>
              <a:off x="2722" y="3943"/>
              <a:ext cx="681" cy="0"/>
            </a:xfrm>
            <a:prstGeom prst="line">
              <a:avLst/>
            </a:prstGeom>
            <a:noFill/>
            <a:ln w="19050" cap="rnd">
              <a:solidFill>
                <a:srgbClr val="333333"/>
              </a:solidFill>
              <a:prstDash val="sysDot"/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Line 3108"/>
            <p:cNvSpPr>
              <a:spLocks noChangeShapeType="1"/>
            </p:cNvSpPr>
            <p:nvPr/>
          </p:nvSpPr>
          <p:spPr bwMode="auto">
            <a:xfrm>
              <a:off x="3669" y="3943"/>
              <a:ext cx="907" cy="0"/>
            </a:xfrm>
            <a:prstGeom prst="line">
              <a:avLst/>
            </a:prstGeom>
            <a:noFill/>
            <a:ln w="19050" cap="rnd">
              <a:solidFill>
                <a:srgbClr val="333333"/>
              </a:solidFill>
              <a:prstDash val="sysDot"/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Text Box 3099"/>
          <p:cNvSpPr txBox="1">
            <a:spLocks noChangeArrowheads="1"/>
          </p:cNvSpPr>
          <p:nvPr/>
        </p:nvSpPr>
        <p:spPr bwMode="auto">
          <a:xfrm>
            <a:off x="6357950" y="2357430"/>
            <a:ext cx="14927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ko-KR" sz="3600" b="1" i="0" dirty="0" smtClean="0">
                <a:solidFill>
                  <a:srgbClr val="FFCCFF"/>
                </a:solidFill>
                <a:latin typeface="돋움" pitchFamily="50" charset="-127"/>
                <a:ea typeface="돋움" pitchFamily="50" charset="-127"/>
              </a:rPr>
              <a:t>14,4</a:t>
            </a:r>
            <a:r>
              <a:rPr lang="en-US" altLang="ko-KR" sz="3600" b="1" i="0" dirty="0" smtClean="0">
                <a:solidFill>
                  <a:srgbClr val="FFCCFF"/>
                </a:solidFill>
                <a:latin typeface="돋움" pitchFamily="50" charset="-127"/>
                <a:ea typeface="돋움" pitchFamily="50" charset="-127"/>
              </a:rPr>
              <a:t>%</a:t>
            </a:r>
            <a:endParaRPr lang="en-US" altLang="ko-KR" sz="3600" b="1" i="0" dirty="0">
              <a:solidFill>
                <a:srgbClr val="FFCCFF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59" name="Text Box 3097"/>
          <p:cNvSpPr txBox="1">
            <a:spLocks noChangeArrowheads="1"/>
          </p:cNvSpPr>
          <p:nvPr/>
        </p:nvSpPr>
        <p:spPr bwMode="auto">
          <a:xfrm>
            <a:off x="3143240" y="3571877"/>
            <a:ext cx="1635592" cy="64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ko-KR" sz="3600" b="1" i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돋움" pitchFamily="50" charset="-127"/>
                <a:ea typeface="돋움" pitchFamily="50" charset="-127"/>
              </a:rPr>
              <a:t>3,6</a:t>
            </a:r>
            <a:r>
              <a:rPr lang="en-US" altLang="ko-KR" sz="3600" b="1" i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돋움" pitchFamily="50" charset="-127"/>
                <a:ea typeface="돋움" pitchFamily="50" charset="-127"/>
              </a:rPr>
              <a:t>%</a:t>
            </a:r>
            <a:endParaRPr lang="en-US" altLang="ko-KR" sz="3600" b="1" i="0" dirty="0">
              <a:solidFill>
                <a:schemeClr val="accent4">
                  <a:lumMod val="40000"/>
                  <a:lumOff val="60000"/>
                </a:schemeClr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60" name="Text Box 3097"/>
          <p:cNvSpPr txBox="1">
            <a:spLocks noChangeArrowheads="1"/>
          </p:cNvSpPr>
          <p:nvPr/>
        </p:nvSpPr>
        <p:spPr bwMode="auto">
          <a:xfrm>
            <a:off x="4643438" y="3000372"/>
            <a:ext cx="17070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ko-KR" sz="3600" b="1" i="0" dirty="0" smtClean="0">
                <a:solidFill>
                  <a:srgbClr val="92D050"/>
                </a:solidFill>
                <a:latin typeface="돋움" pitchFamily="50" charset="-127"/>
                <a:ea typeface="돋움" pitchFamily="50" charset="-127"/>
              </a:rPr>
              <a:t>6,9</a:t>
            </a:r>
            <a:r>
              <a:rPr lang="en-US" altLang="ko-KR" sz="3600" b="1" i="0" dirty="0" smtClean="0">
                <a:solidFill>
                  <a:srgbClr val="92D050"/>
                </a:solidFill>
                <a:latin typeface="돋움" pitchFamily="50" charset="-127"/>
                <a:ea typeface="돋움" pitchFamily="50" charset="-127"/>
              </a:rPr>
              <a:t>%</a:t>
            </a:r>
            <a:endParaRPr lang="en-US" altLang="ko-KR" sz="3600" b="1" i="0" dirty="0">
              <a:solidFill>
                <a:srgbClr val="92D050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428860" y="5143513"/>
            <a:ext cx="54875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ТОП – 5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налогоплательщиков за 2017 год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79578"/>
            <a:ext cx="9144000" cy="5478423"/>
          </a:xfrm>
          <a:prstGeom prst="rect">
            <a:avLst/>
          </a:prstGeom>
          <a:blipFill dpi="0" rotWithShape="1">
            <a:blip r:embed="rId2" cstate="print">
              <a:alphaModFix amt="26000"/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ногих из Вас волнует вопрос, на какие цели расходуются   средства местного бюджета. Каждый вправе в максимально удобной и доступной форме получать информацию о направлениях бюджетной политики, проводимой на территории Нуримановского района.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«Бюджет для граждан» – это проект, направленный на ознакомление граждан с приоритетами бюджетной политики, условиями формирования и параметрами бюджета  муниципального района Нуримановский район Республики Башкортостан.     «Бюджет для граждан» содержит основные параметры годового отчета об исполнении районного бюджета за 2017 год в доступной и понятной форме. В нашем «бюджете для граждан» все данные изложены так, чтобы не только экономисты, но и все жители Нуримановского района могли понять, на какие цели и в каком объеме направляются средства.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42648" cy="1477328"/>
          </a:xfrm>
          <a:prstGeom prst="rect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6" y="2500306"/>
          <a:ext cx="9144006" cy="2359184"/>
        </p:xfrm>
        <a:graphic>
          <a:graphicData uri="http://schemas.openxmlformats.org/drawingml/2006/table">
            <a:tbl>
              <a:tblPr/>
              <a:tblGrid>
                <a:gridCol w="285726"/>
                <a:gridCol w="4929218"/>
                <a:gridCol w="1071571"/>
                <a:gridCol w="1000132"/>
                <a:gridCol w="928695"/>
                <a:gridCol w="928664"/>
              </a:tblGrid>
              <a:tr h="38319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144606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4646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выплаты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47 882,9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52 015,1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50 393,5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40 632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Закупка товаров, работ и услуг для обеспечения государственных (муниципальных) нужд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23 582,0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34 693,2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24 150,7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38 928,8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2049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и иные выплаты населению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29 481,7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27 337,9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32 125,3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26 978,0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2236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Капитальные вложения в объекты государственной (муниципальной) собственности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65 236,6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613,2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39 134,6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23 115,5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1446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45 470,1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77 021,9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41 486,5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33 927,3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2817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субсидий бюджетным, автономным учреждениям и иным некоммерческим организациям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315 665,2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340 049,2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347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913,8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318 196,6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152868"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144606"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бюджетные ассигнования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12 369,7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19 742,0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518,5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103,4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71406" y="642918"/>
          <a:ext cx="2857487" cy="185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3071802" y="642918"/>
          <a:ext cx="2928958" cy="1857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6143636" y="642918"/>
          <a:ext cx="2857520" cy="1857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3071802" y="4968876"/>
          <a:ext cx="2857520" cy="188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6072198" y="4968876"/>
          <a:ext cx="2928958" cy="188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71406" y="4968852"/>
          <a:ext cx="2857552" cy="1889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28860" y="-142900"/>
            <a:ext cx="53260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по видам расходов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2015-2018 годах, тыс.руб.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143116"/>
            <a:ext cx="3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71802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43966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1" y="714359"/>
          <a:ext cx="9144001" cy="614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183"/>
                <a:gridCol w="1357322"/>
                <a:gridCol w="1357322"/>
                <a:gridCol w="1285884"/>
                <a:gridCol w="1357290"/>
              </a:tblGrid>
              <a:tr h="35820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2018 (план)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3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52 342,5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54 002,5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51 534,5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45 916,4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4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1 383,9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1 406,2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1 398,7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1 538,1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07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деятельность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1 810,5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1 749,6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1 778,5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1 700,0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4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экономика, 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</a:t>
                      </a:r>
                      <a:r>
                        <a:rPr lang="ru-RU" sz="12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числе:</a:t>
                      </a:r>
                      <a:endParaRPr lang="ru-RU" sz="12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97 765,7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59 499,6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58 613,0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39 300,5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4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 (дорожные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фонды)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67 467,2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25 537,2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22 481,2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18 721,0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4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хозяйство, 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2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19 360,8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50 792,2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49 903,6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27 078,6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4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6 354,0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30 991,9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2 347,9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43,7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4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6 358,5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11 927,7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34 817,8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12 844,5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4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Образование, 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2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266 153,9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298 001,2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290 215,0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273 716,4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4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50 684,6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63 620,7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56 531,1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54 045,9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4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183 328,2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202 443,3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199 614,0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192 764,8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18 391,9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18 559,6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20 832,0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14 416,1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4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29 860,5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25 843,0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32 159,7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23 556,5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4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46 913,6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49 048,3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55 825,0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49 866,2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4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461,5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385,3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478,6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4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379,6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349,5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402,4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4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Обслуживание муниципального долга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175,5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122,0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07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бюджетам сельских поселений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23 255,6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24 395,2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16 413,9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21 189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37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539 690,0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565 519,6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558 898,4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485 003,9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"/>
            <a:ext cx="9143999" cy="64291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по разделам и подразделам 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2015-2018 годы, тыс.руб.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Скругленная соединительная линия 101"/>
          <p:cNvCxnSpPr/>
          <p:nvPr/>
        </p:nvCxnSpPr>
        <p:spPr>
          <a:xfrm rot="16200000" flipH="1">
            <a:off x="5500694" y="3143248"/>
            <a:ext cx="1428760" cy="1285884"/>
          </a:xfrm>
          <a:prstGeom prst="curvedConnector3">
            <a:avLst>
              <a:gd name="adj1" fmla="val 50000"/>
            </a:avLst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Freeform 101"/>
          <p:cNvSpPr/>
          <p:nvPr/>
        </p:nvSpPr>
        <p:spPr bwMode="auto">
          <a:xfrm>
            <a:off x="3406357" y="3067170"/>
            <a:ext cx="1094723" cy="1568386"/>
          </a:xfrm>
          <a:custGeom>
            <a:avLst/>
            <a:gdLst>
              <a:gd name="T0" fmla="*/ 765 w 765"/>
              <a:gd name="T1" fmla="*/ 1096 h 1096"/>
              <a:gd name="T2" fmla="*/ 231 w 765"/>
              <a:gd name="T3" fmla="*/ 563 h 1096"/>
              <a:gd name="T4" fmla="*/ 231 w 765"/>
              <a:gd name="T5" fmla="*/ 231 h 1096"/>
              <a:gd name="T6" fmla="*/ 0 w 765"/>
              <a:gd name="T7" fmla="*/ 0 h 10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5" h="1096">
                <a:moveTo>
                  <a:pt x="765" y="1096"/>
                </a:moveTo>
                <a:lnTo>
                  <a:pt x="231" y="563"/>
                </a:lnTo>
                <a:lnTo>
                  <a:pt x="231" y="231"/>
                </a:lnTo>
                <a:lnTo>
                  <a:pt x="0" y="0"/>
                </a:lnTo>
              </a:path>
            </a:pathLst>
          </a:cu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Freeform 102"/>
          <p:cNvSpPr/>
          <p:nvPr/>
        </p:nvSpPr>
        <p:spPr bwMode="auto">
          <a:xfrm>
            <a:off x="4775833" y="2114118"/>
            <a:ext cx="831417" cy="1765865"/>
          </a:xfrm>
          <a:custGeom>
            <a:avLst/>
            <a:gdLst>
              <a:gd name="T0" fmla="*/ 0 w 581"/>
              <a:gd name="T1" fmla="*/ 1234 h 1234"/>
              <a:gd name="T2" fmla="*/ 178 w 581"/>
              <a:gd name="T3" fmla="*/ 1057 h 1234"/>
              <a:gd name="T4" fmla="*/ 178 w 581"/>
              <a:gd name="T5" fmla="*/ 656 h 1234"/>
              <a:gd name="T6" fmla="*/ 581 w 581"/>
              <a:gd name="T7" fmla="*/ 253 h 1234"/>
              <a:gd name="T8" fmla="*/ 581 w 581"/>
              <a:gd name="T9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1" h="1234">
                <a:moveTo>
                  <a:pt x="0" y="1234"/>
                </a:moveTo>
                <a:lnTo>
                  <a:pt x="178" y="1057"/>
                </a:lnTo>
                <a:lnTo>
                  <a:pt x="178" y="656"/>
                </a:lnTo>
                <a:lnTo>
                  <a:pt x="581" y="253"/>
                </a:lnTo>
                <a:lnTo>
                  <a:pt x="581" y="0"/>
                </a:lnTo>
              </a:path>
            </a:pathLst>
          </a:cu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Freeform 103"/>
          <p:cNvSpPr/>
          <p:nvPr/>
        </p:nvSpPr>
        <p:spPr bwMode="auto">
          <a:xfrm>
            <a:off x="5030552" y="3168772"/>
            <a:ext cx="870053" cy="330563"/>
          </a:xfrm>
          <a:custGeom>
            <a:avLst/>
            <a:gdLst>
              <a:gd name="T0" fmla="*/ 0 w 403"/>
              <a:gd name="T1" fmla="*/ 231 h 231"/>
              <a:gd name="T2" fmla="*/ 231 w 403"/>
              <a:gd name="T3" fmla="*/ 0 h 231"/>
              <a:gd name="T4" fmla="*/ 403 w 403"/>
              <a:gd name="T5" fmla="*/ 0 h 231"/>
              <a:gd name="connsiteX0" fmla="*/ 0 w 14145"/>
              <a:gd name="connsiteY0" fmla="*/ 10000 h 10000"/>
              <a:gd name="connsiteX1" fmla="*/ 5732 w 14145"/>
              <a:gd name="connsiteY1" fmla="*/ 0 h 10000"/>
              <a:gd name="connsiteX2" fmla="*/ 14145 w 14145"/>
              <a:gd name="connsiteY2" fmla="*/ 249 h 10000"/>
              <a:gd name="connsiteX0-1" fmla="*/ 0 w 15095"/>
              <a:gd name="connsiteY0-2" fmla="*/ 10013 h 10013"/>
              <a:gd name="connsiteX1-3" fmla="*/ 5732 w 15095"/>
              <a:gd name="connsiteY1-4" fmla="*/ 13 h 10013"/>
              <a:gd name="connsiteX2-5" fmla="*/ 15095 w 15095"/>
              <a:gd name="connsiteY2-6" fmla="*/ 0 h 100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5095" h="10013">
                <a:moveTo>
                  <a:pt x="0" y="10013"/>
                </a:moveTo>
                <a:lnTo>
                  <a:pt x="5732" y="13"/>
                </a:lnTo>
                <a:lnTo>
                  <a:pt x="15095" y="0"/>
                </a:lnTo>
              </a:path>
            </a:pathLst>
          </a:cu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Line 104"/>
          <p:cNvSpPr>
            <a:spLocks noChangeShapeType="1"/>
          </p:cNvSpPr>
          <p:nvPr/>
        </p:nvSpPr>
        <p:spPr bwMode="auto">
          <a:xfrm flipH="1">
            <a:off x="4051744" y="2948396"/>
            <a:ext cx="449337" cy="449337"/>
          </a:xfrm>
          <a:prstGeom prst="line">
            <a:avLst/>
          </a:pr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Freeform 105"/>
          <p:cNvSpPr/>
          <p:nvPr/>
        </p:nvSpPr>
        <p:spPr bwMode="auto">
          <a:xfrm>
            <a:off x="3658215" y="2570610"/>
            <a:ext cx="739832" cy="1565524"/>
          </a:xfrm>
          <a:custGeom>
            <a:avLst/>
            <a:gdLst>
              <a:gd name="T0" fmla="*/ 0 w 517"/>
              <a:gd name="T1" fmla="*/ 0 h 1094"/>
              <a:gd name="T2" fmla="*/ 275 w 517"/>
              <a:gd name="T3" fmla="*/ 275 h 1094"/>
              <a:gd name="T4" fmla="*/ 275 w 517"/>
              <a:gd name="T5" fmla="*/ 853 h 1094"/>
              <a:gd name="T6" fmla="*/ 517 w 517"/>
              <a:gd name="T7" fmla="*/ 1094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7" h="1094">
                <a:moveTo>
                  <a:pt x="0" y="0"/>
                </a:moveTo>
                <a:lnTo>
                  <a:pt x="275" y="275"/>
                </a:lnTo>
                <a:lnTo>
                  <a:pt x="275" y="853"/>
                </a:lnTo>
                <a:lnTo>
                  <a:pt x="517" y="1094"/>
                </a:lnTo>
              </a:path>
            </a:pathLst>
          </a:cu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Line 106"/>
          <p:cNvSpPr>
            <a:spLocks noChangeShapeType="1"/>
          </p:cNvSpPr>
          <p:nvPr/>
        </p:nvSpPr>
        <p:spPr bwMode="auto">
          <a:xfrm flipH="1" flipV="1">
            <a:off x="4936105" y="2298718"/>
            <a:ext cx="425011" cy="423579"/>
          </a:xfrm>
          <a:prstGeom prst="line">
            <a:avLst/>
          </a:pr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Freeform 107"/>
          <p:cNvSpPr/>
          <p:nvPr/>
        </p:nvSpPr>
        <p:spPr bwMode="auto">
          <a:xfrm>
            <a:off x="4775832" y="3791260"/>
            <a:ext cx="477957" cy="808520"/>
          </a:xfrm>
          <a:custGeom>
            <a:avLst/>
            <a:gdLst>
              <a:gd name="T0" fmla="*/ 0 w 334"/>
              <a:gd name="T1" fmla="*/ 565 h 565"/>
              <a:gd name="T2" fmla="*/ 334 w 334"/>
              <a:gd name="T3" fmla="*/ 232 h 565"/>
              <a:gd name="T4" fmla="*/ 334 w 334"/>
              <a:gd name="T5" fmla="*/ 0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4" h="565">
                <a:moveTo>
                  <a:pt x="0" y="565"/>
                </a:moveTo>
                <a:lnTo>
                  <a:pt x="334" y="232"/>
                </a:lnTo>
                <a:lnTo>
                  <a:pt x="334" y="0"/>
                </a:lnTo>
              </a:path>
            </a:pathLst>
          </a:cu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Line 108"/>
          <p:cNvSpPr>
            <a:spLocks noChangeShapeType="1"/>
          </p:cNvSpPr>
          <p:nvPr/>
        </p:nvSpPr>
        <p:spPr bwMode="auto">
          <a:xfrm flipH="1">
            <a:off x="3507961" y="3872827"/>
            <a:ext cx="228961" cy="0"/>
          </a:xfrm>
          <a:prstGeom prst="line">
            <a:avLst/>
          </a:pr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Line 109"/>
          <p:cNvSpPr>
            <a:spLocks noChangeShapeType="1"/>
          </p:cNvSpPr>
          <p:nvPr/>
        </p:nvSpPr>
        <p:spPr bwMode="auto">
          <a:xfrm>
            <a:off x="5253790" y="4123253"/>
            <a:ext cx="353460" cy="0"/>
          </a:xfrm>
          <a:prstGeom prst="line">
            <a:avLst/>
          </a:pr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Line 110"/>
          <p:cNvSpPr>
            <a:spLocks noChangeShapeType="1"/>
          </p:cNvSpPr>
          <p:nvPr/>
        </p:nvSpPr>
        <p:spPr bwMode="auto">
          <a:xfrm flipV="1">
            <a:off x="3858556" y="2393164"/>
            <a:ext cx="379219" cy="377786"/>
          </a:xfrm>
          <a:prstGeom prst="line">
            <a:avLst/>
          </a:pr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Freeform 111"/>
          <p:cNvSpPr/>
          <p:nvPr/>
        </p:nvSpPr>
        <p:spPr bwMode="auto">
          <a:xfrm>
            <a:off x="4169086" y="5461248"/>
            <a:ext cx="228961" cy="213221"/>
          </a:xfrm>
          <a:custGeom>
            <a:avLst/>
            <a:gdLst>
              <a:gd name="T0" fmla="*/ 66 w 90"/>
              <a:gd name="T1" fmla="*/ 6 h 84"/>
              <a:gd name="T2" fmla="*/ 0 w 90"/>
              <a:gd name="T3" fmla="*/ 84 h 84"/>
              <a:gd name="T4" fmla="*/ 90 w 90"/>
              <a:gd name="T5" fmla="*/ 84 h 84"/>
              <a:gd name="T6" fmla="*/ 66 w 90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84">
                <a:moveTo>
                  <a:pt x="66" y="6"/>
                </a:moveTo>
                <a:cubicBezTo>
                  <a:pt x="66" y="48"/>
                  <a:pt x="18" y="84"/>
                  <a:pt x="0" y="84"/>
                </a:cubicBezTo>
                <a:cubicBezTo>
                  <a:pt x="90" y="84"/>
                  <a:pt x="90" y="84"/>
                  <a:pt x="90" y="84"/>
                </a:cubicBezTo>
                <a:cubicBezTo>
                  <a:pt x="66" y="0"/>
                  <a:pt x="66" y="0"/>
                  <a:pt x="66" y="0"/>
                </a:cubicBezTo>
              </a:path>
            </a:pathLst>
          </a:custGeom>
          <a:solidFill>
            <a:srgbClr val="E7E6E6">
              <a:lumMod val="5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Freeform 112"/>
          <p:cNvSpPr/>
          <p:nvPr/>
        </p:nvSpPr>
        <p:spPr bwMode="auto">
          <a:xfrm>
            <a:off x="4788713" y="5462678"/>
            <a:ext cx="228961" cy="213221"/>
          </a:xfrm>
          <a:custGeom>
            <a:avLst/>
            <a:gdLst>
              <a:gd name="T0" fmla="*/ 24 w 90"/>
              <a:gd name="T1" fmla="*/ 5 h 84"/>
              <a:gd name="T2" fmla="*/ 90 w 90"/>
              <a:gd name="T3" fmla="*/ 84 h 84"/>
              <a:gd name="T4" fmla="*/ 0 w 90"/>
              <a:gd name="T5" fmla="*/ 84 h 84"/>
              <a:gd name="T6" fmla="*/ 24 w 90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84">
                <a:moveTo>
                  <a:pt x="24" y="5"/>
                </a:moveTo>
                <a:cubicBezTo>
                  <a:pt x="24" y="48"/>
                  <a:pt x="72" y="84"/>
                  <a:pt x="9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24" y="0"/>
                  <a:pt x="24" y="0"/>
                  <a:pt x="24" y="0"/>
                </a:cubicBezTo>
              </a:path>
            </a:pathLst>
          </a:custGeom>
          <a:solidFill>
            <a:srgbClr val="E7E6E6">
              <a:lumMod val="5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Oval 346"/>
          <p:cNvSpPr>
            <a:spLocks noChangeAspect="1"/>
          </p:cNvSpPr>
          <p:nvPr/>
        </p:nvSpPr>
        <p:spPr>
          <a:xfrm>
            <a:off x="5899175" y="2697481"/>
            <a:ext cx="942248" cy="942248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8" name="Oval 347"/>
          <p:cNvSpPr>
            <a:spLocks noChangeAspect="1"/>
          </p:cNvSpPr>
          <p:nvPr/>
        </p:nvSpPr>
        <p:spPr>
          <a:xfrm>
            <a:off x="5222501" y="1593388"/>
            <a:ext cx="1002435" cy="1002433"/>
          </a:xfrm>
          <a:prstGeom prst="ellipse">
            <a:avLst/>
          </a:prstGeom>
          <a:solidFill>
            <a:srgbClr val="2ADE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9" name="Oval 349"/>
          <p:cNvSpPr>
            <a:spLocks noChangeAspect="1"/>
          </p:cNvSpPr>
          <p:nvPr/>
        </p:nvSpPr>
        <p:spPr>
          <a:xfrm>
            <a:off x="2928926" y="1643050"/>
            <a:ext cx="1173429" cy="110179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60" name="Oval 350"/>
          <p:cNvSpPr>
            <a:spLocks noChangeAspect="1"/>
          </p:cNvSpPr>
          <p:nvPr/>
        </p:nvSpPr>
        <p:spPr>
          <a:xfrm>
            <a:off x="5581492" y="3818182"/>
            <a:ext cx="585675" cy="585674"/>
          </a:xfrm>
          <a:prstGeom prst="ellipse">
            <a:avLst/>
          </a:prstGeom>
          <a:solidFill>
            <a:srgbClr val="CCFF3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1" name="Oval 366"/>
          <p:cNvSpPr>
            <a:spLocks noChangeAspect="1"/>
          </p:cNvSpPr>
          <p:nvPr/>
        </p:nvSpPr>
        <p:spPr>
          <a:xfrm>
            <a:off x="4176314" y="1909521"/>
            <a:ext cx="600951" cy="600948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2" name="Oval 367"/>
          <p:cNvSpPr>
            <a:spLocks noChangeAspect="1"/>
          </p:cNvSpPr>
          <p:nvPr/>
        </p:nvSpPr>
        <p:spPr>
          <a:xfrm>
            <a:off x="2643175" y="3441465"/>
            <a:ext cx="1000131" cy="1025008"/>
          </a:xfrm>
          <a:prstGeom prst="ellipse">
            <a:avLst/>
          </a:prstGeom>
          <a:solidFill>
            <a:srgbClr val="CCFF3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63" name="Oval 368"/>
          <p:cNvSpPr>
            <a:spLocks noChangeAspect="1"/>
          </p:cNvSpPr>
          <p:nvPr/>
        </p:nvSpPr>
        <p:spPr>
          <a:xfrm>
            <a:off x="3790597" y="3061100"/>
            <a:ext cx="542584" cy="542583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4" name="Oval 369"/>
          <p:cNvSpPr>
            <a:spLocks noChangeAspect="1"/>
          </p:cNvSpPr>
          <p:nvPr/>
        </p:nvSpPr>
        <p:spPr>
          <a:xfrm>
            <a:off x="5072067" y="3571877"/>
            <a:ext cx="405577" cy="405575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5" name="Oval 370"/>
          <p:cNvSpPr>
            <a:spLocks noChangeAspect="1"/>
          </p:cNvSpPr>
          <p:nvPr/>
        </p:nvSpPr>
        <p:spPr>
          <a:xfrm>
            <a:off x="2551390" y="3280928"/>
            <a:ext cx="289567" cy="289566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6" name="Oval 371"/>
          <p:cNvSpPr>
            <a:spLocks noChangeAspect="1"/>
          </p:cNvSpPr>
          <p:nvPr/>
        </p:nvSpPr>
        <p:spPr>
          <a:xfrm>
            <a:off x="6276960" y="2198238"/>
            <a:ext cx="339933" cy="339931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7" name="Oval 372"/>
          <p:cNvSpPr>
            <a:spLocks noChangeAspect="1"/>
          </p:cNvSpPr>
          <p:nvPr/>
        </p:nvSpPr>
        <p:spPr>
          <a:xfrm>
            <a:off x="3983522" y="1601502"/>
            <a:ext cx="242959" cy="242957"/>
          </a:xfrm>
          <a:prstGeom prst="ellipse">
            <a:avLst/>
          </a:prstGeom>
          <a:solidFill>
            <a:srgbClr val="2ADE59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8" name="Oval 373"/>
          <p:cNvSpPr>
            <a:spLocks noChangeAspect="1"/>
          </p:cNvSpPr>
          <p:nvPr/>
        </p:nvSpPr>
        <p:spPr>
          <a:xfrm>
            <a:off x="3789739" y="4266686"/>
            <a:ext cx="242959" cy="242957"/>
          </a:xfrm>
          <a:prstGeom prst="ellipse">
            <a:avLst/>
          </a:prstGeom>
          <a:solidFill>
            <a:srgbClr val="2ADE59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9" name="Oval 374"/>
          <p:cNvSpPr>
            <a:spLocks noChangeAspect="1"/>
          </p:cNvSpPr>
          <p:nvPr/>
        </p:nvSpPr>
        <p:spPr>
          <a:xfrm>
            <a:off x="6232727" y="3879982"/>
            <a:ext cx="162016" cy="162015"/>
          </a:xfrm>
          <a:prstGeom prst="ellipse">
            <a:avLst/>
          </a:prstGeom>
          <a:solidFill>
            <a:srgbClr val="2ADE59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70" name="Oval 348"/>
          <p:cNvSpPr>
            <a:spLocks noChangeAspect="1"/>
          </p:cNvSpPr>
          <p:nvPr/>
        </p:nvSpPr>
        <p:spPr>
          <a:xfrm>
            <a:off x="3087171" y="2709851"/>
            <a:ext cx="571080" cy="571078"/>
          </a:xfrm>
          <a:prstGeom prst="ellipse">
            <a:avLst/>
          </a:prstGeom>
          <a:solidFill>
            <a:srgbClr val="2ADE59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71" name="Oval 36"/>
          <p:cNvSpPr>
            <a:spLocks noChangeAspect="1"/>
          </p:cNvSpPr>
          <p:nvPr/>
        </p:nvSpPr>
        <p:spPr>
          <a:xfrm>
            <a:off x="5572132" y="3643314"/>
            <a:ext cx="162016" cy="162015"/>
          </a:xfrm>
          <a:prstGeom prst="ellipse">
            <a:avLst/>
          </a:prstGeom>
          <a:solidFill>
            <a:srgbClr val="99FF33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72" name="Oval 38"/>
          <p:cNvSpPr>
            <a:spLocks noChangeAspect="1"/>
          </p:cNvSpPr>
          <p:nvPr/>
        </p:nvSpPr>
        <p:spPr>
          <a:xfrm>
            <a:off x="2330719" y="2196099"/>
            <a:ext cx="942248" cy="942248"/>
          </a:xfrm>
          <a:prstGeom prst="ellipse">
            <a:avLst/>
          </a:prstGeom>
          <a:solidFill>
            <a:srgbClr val="99FF3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73" name="Oval 39"/>
          <p:cNvSpPr>
            <a:spLocks noChangeAspect="1"/>
          </p:cNvSpPr>
          <p:nvPr/>
        </p:nvSpPr>
        <p:spPr>
          <a:xfrm>
            <a:off x="4739568" y="1544322"/>
            <a:ext cx="451345" cy="451342"/>
          </a:xfrm>
          <a:prstGeom prst="ellipse">
            <a:avLst/>
          </a:prstGeom>
          <a:solidFill>
            <a:srgbClr val="CCFF33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79" name="Oval 345"/>
          <p:cNvSpPr>
            <a:spLocks noChangeAspect="1"/>
          </p:cNvSpPr>
          <p:nvPr/>
        </p:nvSpPr>
        <p:spPr>
          <a:xfrm>
            <a:off x="4357686" y="2102686"/>
            <a:ext cx="1428759" cy="1428755"/>
          </a:xfrm>
          <a:prstGeom prst="ellipse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35 536,8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80" name="Rectangle 100"/>
          <p:cNvSpPr>
            <a:spLocks noChangeArrowheads="1"/>
          </p:cNvSpPr>
          <p:nvPr/>
        </p:nvSpPr>
        <p:spPr bwMode="auto">
          <a:xfrm>
            <a:off x="4522544" y="3786966"/>
            <a:ext cx="160277" cy="1883208"/>
          </a:xfrm>
          <a:prstGeom prst="rect">
            <a:avLst/>
          </a:prstGeom>
          <a:solidFill>
            <a:srgbClr val="E7E6E6">
              <a:lumMod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1" name="Rectangle 100"/>
          <p:cNvSpPr>
            <a:spLocks noChangeArrowheads="1"/>
          </p:cNvSpPr>
          <p:nvPr/>
        </p:nvSpPr>
        <p:spPr bwMode="auto">
          <a:xfrm>
            <a:off x="4357686" y="3786190"/>
            <a:ext cx="513733" cy="1883208"/>
          </a:xfrm>
          <a:prstGeom prst="rect">
            <a:avLst/>
          </a:prstGeom>
          <a:solidFill>
            <a:srgbClr val="E7E6E6">
              <a:lumMod val="5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85720" y="1500174"/>
            <a:ext cx="2253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Обеспечение проведения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выборов и референдумов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004679" y="4500570"/>
            <a:ext cx="313932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Функционирование Правительства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Российской Федерации, высших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исполнительных органов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государственной власти субъектов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Российской Федерации, местных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администраций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9" name="Shape 98"/>
          <p:cNvCxnSpPr>
            <a:stCxn id="59" idx="1"/>
          </p:cNvCxnSpPr>
          <p:nvPr/>
        </p:nvCxnSpPr>
        <p:spPr>
          <a:xfrm rot="16200000" flipV="1">
            <a:off x="2719858" y="1423490"/>
            <a:ext cx="89916" cy="671911"/>
          </a:xfrm>
          <a:prstGeom prst="curvedConnector4">
            <a:avLst>
              <a:gd name="adj1" fmla="val 254237"/>
              <a:gd name="adj2" fmla="val 62788"/>
            </a:avLst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0" y="3214686"/>
            <a:ext cx="25943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Другие общегосударственные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7" name="Скругленная соединительная линия 76"/>
          <p:cNvCxnSpPr/>
          <p:nvPr/>
        </p:nvCxnSpPr>
        <p:spPr>
          <a:xfrm rot="16200000" flipV="1">
            <a:off x="2178827" y="3536157"/>
            <a:ext cx="785818" cy="714380"/>
          </a:xfrm>
          <a:prstGeom prst="curvedConnector3">
            <a:avLst>
              <a:gd name="adj1" fmla="val 48735"/>
            </a:avLst>
          </a:prstGeom>
          <a:ln w="25400">
            <a:solidFill>
              <a:srgbClr val="CC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2714612" y="3786190"/>
            <a:ext cx="902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13 483,9</a:t>
            </a:r>
          </a:p>
          <a:p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6643702" y="1500174"/>
            <a:ext cx="28575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000760" y="3000372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2 513,9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8" name="Скругленная соединительная линия 87"/>
          <p:cNvCxnSpPr/>
          <p:nvPr/>
        </p:nvCxnSpPr>
        <p:spPr>
          <a:xfrm flipV="1">
            <a:off x="6500826" y="2857496"/>
            <a:ext cx="785818" cy="500066"/>
          </a:xfrm>
          <a:prstGeom prst="curvedConnector3">
            <a:avLst>
              <a:gd name="adj1" fmla="val 50000"/>
            </a:avLst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5" name="Диаграмма 104"/>
          <p:cNvGraphicFramePr/>
          <p:nvPr/>
        </p:nvGraphicFramePr>
        <p:xfrm>
          <a:off x="-214346" y="4429132"/>
          <a:ext cx="4786346" cy="2428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6" name="TextBox 105"/>
          <p:cNvSpPr txBox="1"/>
          <p:nvPr/>
        </p:nvSpPr>
        <p:spPr>
          <a:xfrm>
            <a:off x="1643042" y="0"/>
            <a:ext cx="72353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на общегосударственные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вопросы в 2015-2018 годах, тыс. руб.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357686" y="4643446"/>
            <a:ext cx="588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0" y="0"/>
            <a:ext cx="1242648" cy="1477328"/>
          </a:xfrm>
          <a:prstGeom prst="rect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</a:t>
            </a:r>
          </a:p>
          <a:p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428596" y="2428868"/>
            <a:ext cx="16362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Резервные фонды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2" name="Прямая со стрелкой 81"/>
          <p:cNvCxnSpPr>
            <a:stCxn id="72" idx="2"/>
          </p:cNvCxnSpPr>
          <p:nvPr/>
        </p:nvCxnSpPr>
        <p:spPr>
          <a:xfrm rot="10800000">
            <a:off x="2000233" y="2643183"/>
            <a:ext cx="330487" cy="24041"/>
          </a:xfrm>
          <a:prstGeom prst="straightConnector1">
            <a:avLst/>
          </a:prstGeom>
          <a:ln w="31750">
            <a:solidFill>
              <a:srgbClr val="99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3042" y="0"/>
            <a:ext cx="69459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на национальную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оборону в 2015-2018 годах, тыс.руб.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286124"/>
            <a:ext cx="92720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национальную экономику в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2015-2018 годах, тыс.руб.</a:t>
            </a: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428596" y="1428736"/>
          <a:ext cx="4357718" cy="188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414646" y="1643050"/>
            <a:ext cx="37293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Мобилизационная и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вневойсковая подготовка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reeform 9"/>
          <p:cNvSpPr>
            <a:spLocks noChangeAspect="1" noEditPoints="1"/>
          </p:cNvSpPr>
          <p:nvPr/>
        </p:nvSpPr>
        <p:spPr bwMode="auto">
          <a:xfrm>
            <a:off x="4786314" y="1643050"/>
            <a:ext cx="835199" cy="484422"/>
          </a:xfrm>
          <a:custGeom>
            <a:avLst/>
            <a:gdLst>
              <a:gd name="T0" fmla="*/ 114 w 132"/>
              <a:gd name="T1" fmla="*/ 26 h 67"/>
              <a:gd name="T2" fmla="*/ 108 w 132"/>
              <a:gd name="T3" fmla="*/ 32 h 67"/>
              <a:gd name="T4" fmla="*/ 110 w 132"/>
              <a:gd name="T5" fmla="*/ 37 h 67"/>
              <a:gd name="T6" fmla="*/ 99 w 132"/>
              <a:gd name="T7" fmla="*/ 55 h 67"/>
              <a:gd name="T8" fmla="*/ 100 w 132"/>
              <a:gd name="T9" fmla="*/ 55 h 67"/>
              <a:gd name="T10" fmla="*/ 107 w 132"/>
              <a:gd name="T11" fmla="*/ 49 h 67"/>
              <a:gd name="T12" fmla="*/ 104 w 132"/>
              <a:gd name="T13" fmla="*/ 67 h 67"/>
              <a:gd name="T14" fmla="*/ 110 w 132"/>
              <a:gd name="T15" fmla="*/ 67 h 67"/>
              <a:gd name="T16" fmla="*/ 114 w 132"/>
              <a:gd name="T17" fmla="*/ 60 h 67"/>
              <a:gd name="T18" fmla="*/ 119 w 132"/>
              <a:gd name="T19" fmla="*/ 67 h 67"/>
              <a:gd name="T20" fmla="*/ 124 w 132"/>
              <a:gd name="T21" fmla="*/ 67 h 67"/>
              <a:gd name="T22" fmla="*/ 121 w 132"/>
              <a:gd name="T23" fmla="*/ 49 h 67"/>
              <a:gd name="T24" fmla="*/ 128 w 132"/>
              <a:gd name="T25" fmla="*/ 55 h 67"/>
              <a:gd name="T26" fmla="*/ 130 w 132"/>
              <a:gd name="T27" fmla="*/ 55 h 67"/>
              <a:gd name="T28" fmla="*/ 118 w 132"/>
              <a:gd name="T29" fmla="*/ 37 h 67"/>
              <a:gd name="T30" fmla="*/ 121 w 132"/>
              <a:gd name="T31" fmla="*/ 32 h 67"/>
              <a:gd name="T32" fmla="*/ 114 w 132"/>
              <a:gd name="T33" fmla="*/ 26 h 67"/>
              <a:gd name="T34" fmla="*/ 18 w 132"/>
              <a:gd name="T35" fmla="*/ 26 h 67"/>
              <a:gd name="T36" fmla="*/ 11 w 132"/>
              <a:gd name="T37" fmla="*/ 32 h 67"/>
              <a:gd name="T38" fmla="*/ 13 w 132"/>
              <a:gd name="T39" fmla="*/ 37 h 67"/>
              <a:gd name="T40" fmla="*/ 2 w 132"/>
              <a:gd name="T41" fmla="*/ 55 h 67"/>
              <a:gd name="T42" fmla="*/ 3 w 132"/>
              <a:gd name="T43" fmla="*/ 55 h 67"/>
              <a:gd name="T44" fmla="*/ 11 w 132"/>
              <a:gd name="T45" fmla="*/ 49 h 67"/>
              <a:gd name="T46" fmla="*/ 7 w 132"/>
              <a:gd name="T47" fmla="*/ 67 h 67"/>
              <a:gd name="T48" fmla="*/ 13 w 132"/>
              <a:gd name="T49" fmla="*/ 67 h 67"/>
              <a:gd name="T50" fmla="*/ 18 w 132"/>
              <a:gd name="T51" fmla="*/ 60 h 67"/>
              <a:gd name="T52" fmla="*/ 22 w 132"/>
              <a:gd name="T53" fmla="*/ 67 h 67"/>
              <a:gd name="T54" fmla="*/ 28 w 132"/>
              <a:gd name="T55" fmla="*/ 67 h 67"/>
              <a:gd name="T56" fmla="*/ 24 w 132"/>
              <a:gd name="T57" fmla="*/ 49 h 67"/>
              <a:gd name="T58" fmla="*/ 32 w 132"/>
              <a:gd name="T59" fmla="*/ 55 h 67"/>
              <a:gd name="T60" fmla="*/ 33 w 132"/>
              <a:gd name="T61" fmla="*/ 55 h 67"/>
              <a:gd name="T62" fmla="*/ 22 w 132"/>
              <a:gd name="T63" fmla="*/ 37 h 67"/>
              <a:gd name="T64" fmla="*/ 24 w 132"/>
              <a:gd name="T65" fmla="*/ 32 h 67"/>
              <a:gd name="T66" fmla="*/ 18 w 132"/>
              <a:gd name="T67" fmla="*/ 26 h 67"/>
              <a:gd name="T68" fmla="*/ 67 w 132"/>
              <a:gd name="T69" fmla="*/ 0 h 67"/>
              <a:gd name="T70" fmla="*/ 57 w 132"/>
              <a:gd name="T71" fmla="*/ 10 h 67"/>
              <a:gd name="T72" fmla="*/ 60 w 132"/>
              <a:gd name="T73" fmla="*/ 18 h 67"/>
              <a:gd name="T74" fmla="*/ 42 w 132"/>
              <a:gd name="T75" fmla="*/ 47 h 67"/>
              <a:gd name="T76" fmla="*/ 44 w 132"/>
              <a:gd name="T77" fmla="*/ 48 h 67"/>
              <a:gd name="T78" fmla="*/ 56 w 132"/>
              <a:gd name="T79" fmla="*/ 38 h 67"/>
              <a:gd name="T80" fmla="*/ 50 w 132"/>
              <a:gd name="T81" fmla="*/ 67 h 67"/>
              <a:gd name="T82" fmla="*/ 60 w 132"/>
              <a:gd name="T83" fmla="*/ 67 h 67"/>
              <a:gd name="T84" fmla="*/ 67 w 132"/>
              <a:gd name="T85" fmla="*/ 55 h 67"/>
              <a:gd name="T86" fmla="*/ 74 w 132"/>
              <a:gd name="T87" fmla="*/ 67 h 67"/>
              <a:gd name="T88" fmla="*/ 84 w 132"/>
              <a:gd name="T89" fmla="*/ 67 h 67"/>
              <a:gd name="T90" fmla="*/ 78 w 132"/>
              <a:gd name="T91" fmla="*/ 38 h 67"/>
              <a:gd name="T92" fmla="*/ 90 w 132"/>
              <a:gd name="T93" fmla="*/ 48 h 67"/>
              <a:gd name="T94" fmla="*/ 92 w 132"/>
              <a:gd name="T95" fmla="*/ 47 h 67"/>
              <a:gd name="T96" fmla="*/ 74 w 132"/>
              <a:gd name="T97" fmla="*/ 18 h 67"/>
              <a:gd name="T98" fmla="*/ 77 w 132"/>
              <a:gd name="T99" fmla="*/ 10 h 67"/>
              <a:gd name="T100" fmla="*/ 67 w 132"/>
              <a:gd name="T10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2" h="67">
                <a:moveTo>
                  <a:pt x="114" y="26"/>
                </a:moveTo>
                <a:cubicBezTo>
                  <a:pt x="111" y="26"/>
                  <a:pt x="108" y="29"/>
                  <a:pt x="108" y="32"/>
                </a:cubicBezTo>
                <a:cubicBezTo>
                  <a:pt x="108" y="34"/>
                  <a:pt x="109" y="36"/>
                  <a:pt x="110" y="37"/>
                </a:cubicBezTo>
                <a:cubicBezTo>
                  <a:pt x="104" y="40"/>
                  <a:pt x="96" y="53"/>
                  <a:pt x="99" y="55"/>
                </a:cubicBezTo>
                <a:cubicBezTo>
                  <a:pt x="99" y="55"/>
                  <a:pt x="100" y="55"/>
                  <a:pt x="100" y="55"/>
                </a:cubicBezTo>
                <a:cubicBezTo>
                  <a:pt x="102" y="55"/>
                  <a:pt x="105" y="52"/>
                  <a:pt x="107" y="49"/>
                </a:cubicBezTo>
                <a:cubicBezTo>
                  <a:pt x="106" y="55"/>
                  <a:pt x="105" y="62"/>
                  <a:pt x="104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4"/>
                  <a:pt x="112" y="60"/>
                  <a:pt x="114" y="60"/>
                </a:cubicBezTo>
                <a:cubicBezTo>
                  <a:pt x="116" y="60"/>
                  <a:pt x="119" y="64"/>
                  <a:pt x="119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2"/>
                  <a:pt x="123" y="55"/>
                  <a:pt x="121" y="49"/>
                </a:cubicBezTo>
                <a:cubicBezTo>
                  <a:pt x="123" y="52"/>
                  <a:pt x="126" y="55"/>
                  <a:pt x="128" y="55"/>
                </a:cubicBezTo>
                <a:cubicBezTo>
                  <a:pt x="129" y="55"/>
                  <a:pt x="129" y="55"/>
                  <a:pt x="130" y="55"/>
                </a:cubicBezTo>
                <a:cubicBezTo>
                  <a:pt x="132" y="53"/>
                  <a:pt x="125" y="40"/>
                  <a:pt x="118" y="37"/>
                </a:cubicBezTo>
                <a:cubicBezTo>
                  <a:pt x="120" y="36"/>
                  <a:pt x="121" y="34"/>
                  <a:pt x="121" y="32"/>
                </a:cubicBezTo>
                <a:cubicBezTo>
                  <a:pt x="121" y="29"/>
                  <a:pt x="118" y="26"/>
                  <a:pt x="114" y="26"/>
                </a:cubicBezTo>
                <a:moveTo>
                  <a:pt x="18" y="26"/>
                </a:moveTo>
                <a:cubicBezTo>
                  <a:pt x="14" y="26"/>
                  <a:pt x="11" y="29"/>
                  <a:pt x="11" y="32"/>
                </a:cubicBezTo>
                <a:cubicBezTo>
                  <a:pt x="11" y="34"/>
                  <a:pt x="12" y="36"/>
                  <a:pt x="13" y="37"/>
                </a:cubicBezTo>
                <a:cubicBezTo>
                  <a:pt x="7" y="40"/>
                  <a:pt x="0" y="53"/>
                  <a:pt x="2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6" y="55"/>
                  <a:pt x="8" y="52"/>
                  <a:pt x="11" y="49"/>
                </a:cubicBezTo>
                <a:cubicBezTo>
                  <a:pt x="9" y="55"/>
                  <a:pt x="8" y="62"/>
                  <a:pt x="7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4"/>
                  <a:pt x="15" y="60"/>
                  <a:pt x="18" y="60"/>
                </a:cubicBezTo>
                <a:cubicBezTo>
                  <a:pt x="20" y="60"/>
                  <a:pt x="22" y="64"/>
                  <a:pt x="22" y="67"/>
                </a:cubicBezTo>
                <a:cubicBezTo>
                  <a:pt x="28" y="67"/>
                  <a:pt x="28" y="67"/>
                  <a:pt x="28" y="67"/>
                </a:cubicBezTo>
                <a:cubicBezTo>
                  <a:pt x="27" y="62"/>
                  <a:pt x="26" y="55"/>
                  <a:pt x="24" y="49"/>
                </a:cubicBezTo>
                <a:cubicBezTo>
                  <a:pt x="27" y="52"/>
                  <a:pt x="29" y="55"/>
                  <a:pt x="32" y="55"/>
                </a:cubicBezTo>
                <a:cubicBezTo>
                  <a:pt x="32" y="55"/>
                  <a:pt x="33" y="55"/>
                  <a:pt x="33" y="55"/>
                </a:cubicBezTo>
                <a:cubicBezTo>
                  <a:pt x="35" y="53"/>
                  <a:pt x="28" y="40"/>
                  <a:pt x="22" y="37"/>
                </a:cubicBezTo>
                <a:cubicBezTo>
                  <a:pt x="23" y="36"/>
                  <a:pt x="24" y="34"/>
                  <a:pt x="24" y="32"/>
                </a:cubicBezTo>
                <a:cubicBezTo>
                  <a:pt x="24" y="29"/>
                  <a:pt x="21" y="26"/>
                  <a:pt x="18" y="26"/>
                </a:cubicBezTo>
                <a:moveTo>
                  <a:pt x="67" y="0"/>
                </a:moveTo>
                <a:cubicBezTo>
                  <a:pt x="61" y="0"/>
                  <a:pt x="57" y="5"/>
                  <a:pt x="57" y="10"/>
                </a:cubicBezTo>
                <a:cubicBezTo>
                  <a:pt x="57" y="14"/>
                  <a:pt x="58" y="17"/>
                  <a:pt x="60" y="18"/>
                </a:cubicBezTo>
                <a:cubicBezTo>
                  <a:pt x="50" y="22"/>
                  <a:pt x="38" y="43"/>
                  <a:pt x="42" y="47"/>
                </a:cubicBezTo>
                <a:cubicBezTo>
                  <a:pt x="43" y="48"/>
                  <a:pt x="43" y="48"/>
                  <a:pt x="44" y="48"/>
                </a:cubicBezTo>
                <a:cubicBezTo>
                  <a:pt x="48" y="48"/>
                  <a:pt x="52" y="43"/>
                  <a:pt x="56" y="38"/>
                </a:cubicBezTo>
                <a:cubicBezTo>
                  <a:pt x="53" y="47"/>
                  <a:pt x="51" y="58"/>
                  <a:pt x="5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2"/>
                  <a:pt x="63" y="55"/>
                  <a:pt x="67" y="55"/>
                </a:cubicBezTo>
                <a:cubicBezTo>
                  <a:pt x="71" y="55"/>
                  <a:pt x="74" y="62"/>
                  <a:pt x="7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58"/>
                  <a:pt x="81" y="47"/>
                  <a:pt x="78" y="38"/>
                </a:cubicBezTo>
                <a:cubicBezTo>
                  <a:pt x="82" y="43"/>
                  <a:pt x="87" y="48"/>
                  <a:pt x="90" y="48"/>
                </a:cubicBezTo>
                <a:cubicBezTo>
                  <a:pt x="91" y="48"/>
                  <a:pt x="91" y="48"/>
                  <a:pt x="92" y="47"/>
                </a:cubicBezTo>
                <a:cubicBezTo>
                  <a:pt x="96" y="43"/>
                  <a:pt x="84" y="22"/>
                  <a:pt x="74" y="18"/>
                </a:cubicBezTo>
                <a:cubicBezTo>
                  <a:pt x="76" y="17"/>
                  <a:pt x="77" y="14"/>
                  <a:pt x="77" y="10"/>
                </a:cubicBezTo>
                <a:cubicBezTo>
                  <a:pt x="77" y="5"/>
                  <a:pt x="73" y="0"/>
                  <a:pt x="67" y="0"/>
                </a:cubicBezTo>
              </a:path>
            </a:pathLst>
          </a:custGeom>
          <a:solidFill>
            <a:srgbClr val="00B050">
              <a:alpha val="8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4572000" y="3897306"/>
          <a:ext cx="4429156" cy="2960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42844" y="4500570"/>
            <a:ext cx="214314" cy="214314"/>
          </a:xfrm>
          <a:prstGeom prst="rect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42844" y="5214950"/>
            <a:ext cx="214314" cy="21431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42844" y="6072206"/>
            <a:ext cx="214314" cy="21431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28596" y="4429132"/>
            <a:ext cx="3848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Сельское хозяйство и рыболовство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8596" y="5929330"/>
            <a:ext cx="4327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Дорожное хозяйство (дорожные фонды)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7158" y="50720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Другие вопросы в области национальной экономики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1242648" cy="1477328"/>
          </a:xfrm>
          <a:prstGeom prst="rect">
            <a:avLst/>
          </a:prstGeom>
          <a:blipFill dpi="0" rotWithShape="1">
            <a:blip r:embed="rId4" cstate="print">
              <a:alphaModFix amt="46000"/>
            </a:blip>
            <a:srcRect/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850" y="1571612"/>
            <a:ext cx="5000660" cy="50006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4714884"/>
            <a:ext cx="703320" cy="7033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9302">
            <a:off x="1097169" y="5740647"/>
            <a:ext cx="703320" cy="703320"/>
          </a:xfrm>
          <a:prstGeom prst="rect">
            <a:avLst/>
          </a:prstGeom>
          <a:noFill/>
        </p:spPr>
      </p:pic>
      <p:grpSp>
        <p:nvGrpSpPr>
          <p:cNvPr id="9" name="Csoportba foglalás 26"/>
          <p:cNvGrpSpPr/>
          <p:nvPr/>
        </p:nvGrpSpPr>
        <p:grpSpPr>
          <a:xfrm rot="266173">
            <a:off x="1594214" y="3737240"/>
            <a:ext cx="604979" cy="608027"/>
            <a:chOff x="6434320" y="6435149"/>
            <a:chExt cx="630238" cy="633413"/>
          </a:xfrm>
          <a:solidFill>
            <a:srgbClr val="3F3F3F"/>
          </a:solidFill>
        </p:grpSpPr>
        <p:sp>
          <p:nvSpPr>
            <p:cNvPr id="10" name="Freeform 193"/>
            <p:cNvSpPr>
              <a:spLocks noEditPoints="1"/>
            </p:cNvSpPr>
            <p:nvPr/>
          </p:nvSpPr>
          <p:spPr bwMode="auto">
            <a:xfrm>
              <a:off x="6434320" y="6435149"/>
              <a:ext cx="630238" cy="633413"/>
            </a:xfrm>
            <a:custGeom>
              <a:avLst/>
              <a:gdLst>
                <a:gd name="T0" fmla="*/ 397 w 397"/>
                <a:gd name="T1" fmla="*/ 0 h 399"/>
                <a:gd name="T2" fmla="*/ 0 w 397"/>
                <a:gd name="T3" fmla="*/ 0 h 399"/>
                <a:gd name="T4" fmla="*/ 0 w 397"/>
                <a:gd name="T5" fmla="*/ 399 h 399"/>
                <a:gd name="T6" fmla="*/ 397 w 397"/>
                <a:gd name="T7" fmla="*/ 399 h 399"/>
                <a:gd name="T8" fmla="*/ 397 w 397"/>
                <a:gd name="T9" fmla="*/ 0 h 399"/>
                <a:gd name="T10" fmla="*/ 379 w 397"/>
                <a:gd name="T11" fmla="*/ 380 h 399"/>
                <a:gd name="T12" fmla="*/ 19 w 397"/>
                <a:gd name="T13" fmla="*/ 380 h 399"/>
                <a:gd name="T14" fmla="*/ 19 w 397"/>
                <a:gd name="T15" fmla="*/ 19 h 399"/>
                <a:gd name="T16" fmla="*/ 379 w 397"/>
                <a:gd name="T17" fmla="*/ 19 h 399"/>
                <a:gd name="T18" fmla="*/ 379 w 397"/>
                <a:gd name="T19" fmla="*/ 38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7" h="399">
                  <a:moveTo>
                    <a:pt x="397" y="0"/>
                  </a:moveTo>
                  <a:lnTo>
                    <a:pt x="0" y="0"/>
                  </a:lnTo>
                  <a:lnTo>
                    <a:pt x="0" y="399"/>
                  </a:lnTo>
                  <a:lnTo>
                    <a:pt x="397" y="399"/>
                  </a:lnTo>
                  <a:lnTo>
                    <a:pt x="397" y="0"/>
                  </a:lnTo>
                  <a:close/>
                  <a:moveTo>
                    <a:pt x="379" y="380"/>
                  </a:moveTo>
                  <a:lnTo>
                    <a:pt x="19" y="380"/>
                  </a:lnTo>
                  <a:lnTo>
                    <a:pt x="19" y="19"/>
                  </a:lnTo>
                  <a:lnTo>
                    <a:pt x="379" y="19"/>
                  </a:lnTo>
                  <a:lnTo>
                    <a:pt x="379" y="3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94"/>
            <p:cNvSpPr>
              <a:spLocks noEditPoints="1"/>
            </p:cNvSpPr>
            <p:nvPr/>
          </p:nvSpPr>
          <p:spPr bwMode="auto">
            <a:xfrm>
              <a:off x="6647735" y="6567879"/>
              <a:ext cx="263525" cy="365125"/>
            </a:xfrm>
            <a:custGeom>
              <a:avLst/>
              <a:gdLst>
                <a:gd name="T0" fmla="*/ 21 w 166"/>
                <a:gd name="T1" fmla="*/ 230 h 230"/>
                <a:gd name="T2" fmla="*/ 102 w 166"/>
                <a:gd name="T3" fmla="*/ 230 h 230"/>
                <a:gd name="T4" fmla="*/ 123 w 166"/>
                <a:gd name="T5" fmla="*/ 112 h 230"/>
                <a:gd name="T6" fmla="*/ 132 w 166"/>
                <a:gd name="T7" fmla="*/ 121 h 230"/>
                <a:gd name="T8" fmla="*/ 132 w 166"/>
                <a:gd name="T9" fmla="*/ 121 h 230"/>
                <a:gd name="T10" fmla="*/ 142 w 166"/>
                <a:gd name="T11" fmla="*/ 131 h 230"/>
                <a:gd name="T12" fmla="*/ 166 w 166"/>
                <a:gd name="T13" fmla="*/ 107 h 230"/>
                <a:gd name="T14" fmla="*/ 140 w 166"/>
                <a:gd name="T15" fmla="*/ 81 h 230"/>
                <a:gd name="T16" fmla="*/ 156 w 166"/>
                <a:gd name="T17" fmla="*/ 62 h 230"/>
                <a:gd name="T18" fmla="*/ 104 w 166"/>
                <a:gd name="T19" fmla="*/ 10 h 230"/>
                <a:gd name="T20" fmla="*/ 88 w 166"/>
                <a:gd name="T21" fmla="*/ 29 h 230"/>
                <a:gd name="T22" fmla="*/ 59 w 166"/>
                <a:gd name="T23" fmla="*/ 0 h 230"/>
                <a:gd name="T24" fmla="*/ 35 w 166"/>
                <a:gd name="T25" fmla="*/ 24 h 230"/>
                <a:gd name="T26" fmla="*/ 45 w 166"/>
                <a:gd name="T27" fmla="*/ 36 h 230"/>
                <a:gd name="T28" fmla="*/ 45 w 166"/>
                <a:gd name="T29" fmla="*/ 36 h 230"/>
                <a:gd name="T30" fmla="*/ 118 w 166"/>
                <a:gd name="T31" fmla="*/ 107 h 230"/>
                <a:gd name="T32" fmla="*/ 0 w 166"/>
                <a:gd name="T33" fmla="*/ 107 h 230"/>
                <a:gd name="T34" fmla="*/ 21 w 166"/>
                <a:gd name="T35" fmla="*/ 230 h 230"/>
                <a:gd name="T36" fmla="*/ 92 w 166"/>
                <a:gd name="T37" fmla="*/ 33 h 230"/>
                <a:gd name="T38" fmla="*/ 104 w 166"/>
                <a:gd name="T39" fmla="*/ 24 h 230"/>
                <a:gd name="T40" fmla="*/ 144 w 166"/>
                <a:gd name="T41" fmla="*/ 62 h 230"/>
                <a:gd name="T42" fmla="*/ 132 w 166"/>
                <a:gd name="T43" fmla="*/ 74 h 230"/>
                <a:gd name="T44" fmla="*/ 92 w 166"/>
                <a:gd name="T45" fmla="*/ 3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6" h="230">
                  <a:moveTo>
                    <a:pt x="21" y="230"/>
                  </a:moveTo>
                  <a:lnTo>
                    <a:pt x="102" y="230"/>
                  </a:lnTo>
                  <a:lnTo>
                    <a:pt x="123" y="112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42" y="131"/>
                  </a:lnTo>
                  <a:lnTo>
                    <a:pt x="166" y="107"/>
                  </a:lnTo>
                  <a:lnTo>
                    <a:pt x="140" y="81"/>
                  </a:lnTo>
                  <a:lnTo>
                    <a:pt x="156" y="62"/>
                  </a:lnTo>
                  <a:lnTo>
                    <a:pt x="104" y="10"/>
                  </a:lnTo>
                  <a:lnTo>
                    <a:pt x="88" y="29"/>
                  </a:lnTo>
                  <a:lnTo>
                    <a:pt x="59" y="0"/>
                  </a:lnTo>
                  <a:lnTo>
                    <a:pt x="35" y="24"/>
                  </a:lnTo>
                  <a:lnTo>
                    <a:pt x="45" y="36"/>
                  </a:lnTo>
                  <a:lnTo>
                    <a:pt x="45" y="36"/>
                  </a:lnTo>
                  <a:lnTo>
                    <a:pt x="118" y="107"/>
                  </a:lnTo>
                  <a:lnTo>
                    <a:pt x="0" y="107"/>
                  </a:lnTo>
                  <a:lnTo>
                    <a:pt x="21" y="230"/>
                  </a:lnTo>
                  <a:close/>
                  <a:moveTo>
                    <a:pt x="92" y="33"/>
                  </a:moveTo>
                  <a:lnTo>
                    <a:pt x="104" y="24"/>
                  </a:lnTo>
                  <a:lnTo>
                    <a:pt x="144" y="62"/>
                  </a:lnTo>
                  <a:lnTo>
                    <a:pt x="132" y="74"/>
                  </a:lnTo>
                  <a:lnTo>
                    <a:pt x="9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8" name="Рисунок 17" descr="ima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34019">
            <a:off x="2382968" y="2743036"/>
            <a:ext cx="761984" cy="6905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143240" y="2857496"/>
            <a:ext cx="2661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Жилищное хозяйство – 2 347,9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57422" y="3786190"/>
            <a:ext cx="17924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Коммунальное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хозяйство – 34 817,8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28728" y="4857760"/>
            <a:ext cx="21957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Благоустройство -6 523,4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857356" y="571501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Другие вопросы в области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жилищно-коммунального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хозяйства - 6 214,5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Диаграмма 23"/>
          <p:cNvGraphicFramePr/>
          <p:nvPr/>
        </p:nvGraphicFramePr>
        <p:xfrm>
          <a:off x="4429124" y="3357562"/>
          <a:ext cx="4714876" cy="3500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TextBox 24"/>
          <p:cNvSpPr txBox="1"/>
          <p:nvPr/>
        </p:nvSpPr>
        <p:spPr>
          <a:xfrm rot="20737716">
            <a:off x="175363" y="2034840"/>
            <a:ext cx="2071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2017 год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28728" y="0"/>
            <a:ext cx="7580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на жилищно-коммунальное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хозяйство в 2015-2018 годах, тыс.руб.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1242648" cy="1477328"/>
          </a:xfrm>
          <a:prstGeom prst="rect">
            <a:avLst/>
          </a:prstGeom>
          <a:blipFill dpi="0" rotWithShape="1">
            <a:blip r:embed="rId7" cstate="print">
              <a:alphaModFix amt="46000"/>
            </a:blip>
            <a:srcRect/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/>
        </p:nvGraphicFramePr>
        <p:xfrm>
          <a:off x="0" y="0"/>
          <a:ext cx="9144000" cy="4992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-142900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на образование в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2015-2018 годах, тыс.руб.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357422" y="571480"/>
          <a:ext cx="6786578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228" b="9766"/>
          <a:stretch/>
        </p:blipFill>
        <p:spPr>
          <a:xfrm rot="19396263">
            <a:off x="91505" y="1025601"/>
            <a:ext cx="2801498" cy="3864156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4363720"/>
          <a:ext cx="9144000" cy="24942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572000"/>
                <a:gridCol w="1143008"/>
                <a:gridCol w="1143008"/>
                <a:gridCol w="1143008"/>
                <a:gridCol w="11429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50 684,6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63 620,8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531,1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54 045,9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183 328,2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202 443,3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199 614,0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192 764,8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детей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18 391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18 559,6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20 832,0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14 416,1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7 678,8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7 612,6</a:t>
                      </a:r>
                    </a:p>
                  </a:txBody>
                  <a:tcPr>
                    <a:solidFill>
                      <a:srgbClr val="E632B3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8 436,0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6 623,5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>
                        <a:alpha val="48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6 070,4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5 765,0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4 802,0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5 866,1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/>
        </p:nvGraphicFramePr>
        <p:xfrm>
          <a:off x="0" y="1214422"/>
          <a:ext cx="9144000" cy="564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0"/>
            <a:ext cx="1214414" cy="1477328"/>
          </a:xfrm>
          <a:prstGeom prst="rect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на культуру и кинематограф,  в 2015-2018 годах, тыс.руб.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Рисунок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1571612"/>
            <a:ext cx="6286512" cy="52863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29256" y="2857496"/>
            <a:ext cx="2433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Культура – 31 621,1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4500570"/>
            <a:ext cx="3643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Другие вопросы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области культуры,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кинематографии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538,5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1571612"/>
            <a:ext cx="1497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2017 год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0" y="4000504"/>
          <a:ext cx="3786182" cy="2857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0"/>
            <a:ext cx="8286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на социальную политику, 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2015-2018 годах, тыс.руб.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5374640"/>
          <a:ext cx="9144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472"/>
                <a:gridCol w="4143404"/>
                <a:gridCol w="1071570"/>
                <a:gridCol w="1071570"/>
                <a:gridCol w="1071570"/>
                <a:gridCol w="12144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599,0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798,6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2 605,0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2 548,0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обеспечение населения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18 003,3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16 544,4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19 983,4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12 171,8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28 311,3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31 705,3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33 236,6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35 146,4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1C9F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0" y="1397000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0"/>
            <a:ext cx="1242648" cy="1477328"/>
          </a:xfrm>
          <a:prstGeom prst="rect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Диаграмма 24"/>
          <p:cNvGraphicFramePr/>
          <p:nvPr/>
        </p:nvGraphicFramePr>
        <p:xfrm>
          <a:off x="0" y="1397000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929190" y="2214554"/>
            <a:ext cx="42148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Расходы бюджета на средства массовой информации,  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2015-2018 годах, тыс.руб.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00034" y="1428736"/>
          <a:ext cx="4429124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8596" y="3929066"/>
            <a:ext cx="8001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Расходы бюджета на физическую культуру </a:t>
            </a:r>
          </a:p>
          <a:p>
            <a:pPr algn="ctr"/>
            <a:r>
              <a:rPr lang="ru-RU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и спорт, в 2015-2018 годах, тыс.руб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01352" y="0"/>
            <a:ext cx="1242648" cy="1477328"/>
          </a:xfrm>
          <a:prstGeom prst="rect">
            <a:avLst/>
          </a:prstGeom>
          <a:blipFill dpi="0" rotWithShape="1">
            <a:blip r:embed="rId4" cstate="print">
              <a:alphaModFix amt="46000"/>
            </a:blip>
            <a:srcRect/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</a:t>
            </a:r>
          </a:p>
          <a:p>
            <a:endParaRPr lang="ru-RU" dirty="0"/>
          </a:p>
        </p:txBody>
      </p:sp>
      <p:pic>
        <p:nvPicPr>
          <p:cNvPr id="11" name="Рисунок 10" descr="11111111.JPG"/>
          <p:cNvPicPr>
            <a:picLocks noChangeAspect="1"/>
          </p:cNvPicPr>
          <p:nvPr/>
        </p:nvPicPr>
        <p:blipFill>
          <a:blip r:embed="rId5" cstate="print"/>
          <a:srcRect t="46250" r="76250" b="5000"/>
          <a:stretch>
            <a:fillRect/>
          </a:stretch>
        </p:blipFill>
        <p:spPr>
          <a:xfrm>
            <a:off x="1214414" y="5286388"/>
            <a:ext cx="742456" cy="1143008"/>
          </a:xfrm>
          <a:prstGeom prst="rect">
            <a:avLst/>
          </a:prstGeom>
        </p:spPr>
      </p:pic>
      <p:pic>
        <p:nvPicPr>
          <p:cNvPr id="12" name="Рисунок 11" descr="222222222222.JPG"/>
          <p:cNvPicPr>
            <a:picLocks noChangeAspect="1"/>
          </p:cNvPicPr>
          <p:nvPr/>
        </p:nvPicPr>
        <p:blipFill>
          <a:blip r:embed="rId6" cstate="print"/>
          <a:srcRect l="6875" t="7500" r="49062" b="7500"/>
          <a:stretch>
            <a:fillRect/>
          </a:stretch>
        </p:blipFill>
        <p:spPr>
          <a:xfrm>
            <a:off x="3143240" y="4857760"/>
            <a:ext cx="1185030" cy="1714512"/>
          </a:xfrm>
          <a:prstGeom prst="rect">
            <a:avLst/>
          </a:prstGeom>
        </p:spPr>
      </p:pic>
      <p:pic>
        <p:nvPicPr>
          <p:cNvPr id="13" name="Рисунок 12" descr="3333333333.JPG"/>
          <p:cNvPicPr>
            <a:picLocks noChangeAspect="1"/>
          </p:cNvPicPr>
          <p:nvPr/>
        </p:nvPicPr>
        <p:blipFill>
          <a:blip r:embed="rId7" cstate="print"/>
          <a:srcRect l="45312" t="50000" r="24688"/>
          <a:stretch>
            <a:fillRect/>
          </a:stretch>
        </p:blipFill>
        <p:spPr>
          <a:xfrm>
            <a:off x="5072066" y="5286388"/>
            <a:ext cx="1085846" cy="1357298"/>
          </a:xfrm>
          <a:prstGeom prst="rect">
            <a:avLst/>
          </a:prstGeom>
        </p:spPr>
      </p:pic>
      <p:pic>
        <p:nvPicPr>
          <p:cNvPr id="14" name="Рисунок 13" descr="4444444444.JPG"/>
          <p:cNvPicPr>
            <a:picLocks noChangeAspect="1"/>
          </p:cNvPicPr>
          <p:nvPr/>
        </p:nvPicPr>
        <p:blipFill>
          <a:blip r:embed="rId8" cstate="print"/>
          <a:srcRect l="66875"/>
          <a:stretch>
            <a:fillRect/>
          </a:stretch>
        </p:blipFill>
        <p:spPr>
          <a:xfrm>
            <a:off x="7000892" y="4429132"/>
            <a:ext cx="857256" cy="194096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57290" y="658100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2015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8992" y="6581001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2016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29256" y="6581001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2017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86644" y="6396335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2018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(План)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14414" y="4929198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461,5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7554" y="4572008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385,3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29256" y="5072074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478,6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15206" y="4214818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700,0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71480"/>
            <a:ext cx="9144000" cy="6463308"/>
          </a:xfrm>
          <a:prstGeom prst="rect">
            <a:avLst/>
          </a:prstGeom>
          <a:blipFill dpi="0" rotWithShape="1">
            <a:blip r:embed="rId2" cstate="print">
              <a:alphaModFix amt="8000"/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Муниципальный долг-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обязательства муниципального образования, возникающие из муниципальных заимствований: привлечения кредитов в кредитных организациях, получения бюджетных кредитов от других бюджетов и предоставления муниципальных гарантий 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Расходы на обслуживание муниципального долга (тыс.руб.)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7380985"/>
              </p:ext>
            </p:extLst>
          </p:nvPr>
        </p:nvGraphicFramePr>
        <p:xfrm>
          <a:off x="1500166" y="2643182"/>
          <a:ext cx="6096000" cy="93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2015 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2016 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2017г.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2018г.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46,9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175,5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122,0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42547563"/>
              </p:ext>
            </p:extLst>
          </p:nvPr>
        </p:nvGraphicFramePr>
        <p:xfrm>
          <a:off x="357158" y="3714752"/>
          <a:ext cx="8226660" cy="2960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2046"/>
                <a:gridCol w="1584176"/>
                <a:gridCol w="1224136"/>
                <a:gridCol w="1440160"/>
                <a:gridCol w="1296142"/>
              </a:tblGrid>
              <a:tr h="416454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внутренний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долг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муниципального внутреннего долга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124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1.01.2017г.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Погашение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1.01.2018г.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полученные из республиканского бюджета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5 000,0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7 000,0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5 000,0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86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Кредиты,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полученные от кредитных организаций в валюте РФ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51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Муниципальные гарантии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838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7 000,0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5 000,0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7 500,0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5 000,0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01352" y="0"/>
            <a:ext cx="1242648" cy="1477328"/>
          </a:xfrm>
          <a:prstGeom prst="rect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42648" cy="1477328"/>
          </a:xfrm>
          <a:prstGeom prst="rect">
            <a:avLst/>
          </a:prstGeom>
          <a:blipFill dpi="0" rotWithShape="1">
            <a:blip r:embed="rId2" cstate="print">
              <a:alphaModFix amt="46000"/>
            </a:blip>
            <a:srcRect/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596"/>
            <a:ext cx="9144000" cy="69060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71670" y="142852"/>
            <a:ext cx="51267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ЦЕЛИ </a:t>
            </a:r>
          </a:p>
          <a:p>
            <a:pPr algn="ctr"/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БЮДЖЕТНОЙ ПОЛИТИКИ  </a:t>
            </a:r>
            <a:endParaRPr lang="ru-RU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3" y="3071811"/>
            <a:ext cx="240283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СБАЛАНСИРОВАННОСТИ 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8993" y="3000373"/>
            <a:ext cx="2325573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ЭФФЕКТИВНОСТИ 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БЮДЖЕТНЫХ РАСХОДОВ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17" y="2928935"/>
            <a:ext cx="176772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ОТКРЫТОСТИ 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И ПРОЗРАЧНОСТИ 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50070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5000626" y="4917440"/>
          <a:ext cx="4143374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  <a:gridCol w="576608"/>
                <a:gridCol w="623173"/>
                <a:gridCol w="612025"/>
                <a:gridCol w="6884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 показателя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2018 (План)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</a:t>
                      </a:r>
                    </a:p>
                    <a:p>
                      <a:pPr algn="l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бюджетной обеспеченности </a:t>
                      </a:r>
                    </a:p>
                    <a:p>
                      <a:pPr algn="l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субъектов РФ и муниципальных </a:t>
                      </a:r>
                    </a:p>
                    <a:p>
                      <a:pPr algn="l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9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028,1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7 396,0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3 895,2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3 941,2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359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дотации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6 422,8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6 368,8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10 735,6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17 248,0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общего характера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8 804,7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10 630,4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1 783,1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椭圆 161"/>
          <p:cNvSpPr/>
          <p:nvPr/>
        </p:nvSpPr>
        <p:spPr>
          <a:xfrm rot="21574610">
            <a:off x="1081865" y="2224880"/>
            <a:ext cx="2806637" cy="2806633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0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на межбюджетные трансферты общего характера бюджетам бюджетной системы российской федерации,  в 2015-2018 годах, тыс.руб.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椭圆 162"/>
          <p:cNvSpPr/>
          <p:nvPr/>
        </p:nvSpPr>
        <p:spPr>
          <a:xfrm rot="14374610">
            <a:off x="17294" y="4017828"/>
            <a:ext cx="2806633" cy="2806637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9600000" scaled="0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18000000" scaled="0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椭圆 163"/>
          <p:cNvSpPr/>
          <p:nvPr/>
        </p:nvSpPr>
        <p:spPr>
          <a:xfrm rot="7174610">
            <a:off x="2224285" y="4010240"/>
            <a:ext cx="2806633" cy="2806637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6200000" scaled="0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7200000" scaled="0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任意多边形 164"/>
          <p:cNvSpPr/>
          <p:nvPr/>
        </p:nvSpPr>
        <p:spPr>
          <a:xfrm rot="7174610">
            <a:off x="1730203" y="4938237"/>
            <a:ext cx="1554648" cy="941405"/>
          </a:xfrm>
          <a:custGeom>
            <a:avLst/>
            <a:gdLst>
              <a:gd name="connsiteX0" fmla="*/ 0 w 1254201"/>
              <a:gd name="connsiteY0" fmla="*/ 741887 h 759470"/>
              <a:gd name="connsiteX1" fmla="*/ 28289 w 1254201"/>
              <a:gd name="connsiteY1" fmla="*/ 669414 h 759470"/>
              <a:gd name="connsiteX2" fmla="*/ 81103 w 1254201"/>
              <a:gd name="connsiteY2" fmla="*/ 566247 h 759470"/>
              <a:gd name="connsiteX3" fmla="*/ 1201486 w 1254201"/>
              <a:gd name="connsiteY3" fmla="*/ 8577 h 759470"/>
              <a:gd name="connsiteX4" fmla="*/ 1254201 w 1254201"/>
              <a:gd name="connsiteY4" fmla="*/ 17775 h 759470"/>
              <a:gd name="connsiteX5" fmla="*/ 1235809 w 1254201"/>
              <a:gd name="connsiteY5" fmla="*/ 68025 h 759470"/>
              <a:gd name="connsiteX6" fmla="*/ 192661 w 1254201"/>
              <a:gd name="connsiteY6" fmla="*/ 759470 h 759470"/>
              <a:gd name="connsiteX7" fmla="*/ 76909 w 1254201"/>
              <a:gd name="connsiteY7" fmla="*/ 753625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4201" h="759470">
                <a:moveTo>
                  <a:pt x="0" y="741887"/>
                </a:moveTo>
                <a:lnTo>
                  <a:pt x="28289" y="669414"/>
                </a:lnTo>
                <a:cubicBezTo>
                  <a:pt x="43971" y="634522"/>
                  <a:pt x="61564" y="600090"/>
                  <a:pt x="81103" y="566247"/>
                </a:cubicBezTo>
                <a:cubicBezTo>
                  <a:pt x="315572" y="160135"/>
                  <a:pt x="763659" y="-45751"/>
                  <a:pt x="1201486" y="8577"/>
                </a:cubicBezTo>
                <a:lnTo>
                  <a:pt x="1254201" y="17775"/>
                </a:lnTo>
                <a:lnTo>
                  <a:pt x="1235809" y="68025"/>
                </a:lnTo>
                <a:cubicBezTo>
                  <a:pt x="1063944" y="474359"/>
                  <a:pt x="661599" y="759470"/>
                  <a:pt x="192661" y="759470"/>
                </a:cubicBezTo>
                <a:cubicBezTo>
                  <a:pt x="153583" y="759470"/>
                  <a:pt x="114967" y="757490"/>
                  <a:pt x="76909" y="753625"/>
                </a:cubicBezTo>
                <a:close/>
              </a:path>
            </a:pathLst>
          </a:custGeom>
          <a:solidFill>
            <a:srgbClr val="A3D800"/>
          </a:solidFill>
          <a:ln w="12700" cap="flat" cmpd="sng" algn="ctr">
            <a:noFill/>
            <a:prstDash val="solid"/>
            <a:miter lim="800000"/>
          </a:ln>
          <a:effectLst>
            <a:innerShdw blurRad="152400" dist="177800" dir="72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任意多边形 165"/>
          <p:cNvSpPr/>
          <p:nvPr/>
        </p:nvSpPr>
        <p:spPr>
          <a:xfrm rot="14374610">
            <a:off x="1165165" y="4009824"/>
            <a:ext cx="1554650" cy="941405"/>
          </a:xfrm>
          <a:custGeom>
            <a:avLst/>
            <a:gdLst>
              <a:gd name="connsiteX0" fmla="*/ 1254202 w 1254202"/>
              <a:gd name="connsiteY0" fmla="*/ 17774 h 759470"/>
              <a:gd name="connsiteX1" fmla="*/ 1235810 w 1254202"/>
              <a:gd name="connsiteY1" fmla="*/ 68025 h 759470"/>
              <a:gd name="connsiteX2" fmla="*/ 192662 w 1254202"/>
              <a:gd name="connsiteY2" fmla="*/ 759470 h 759470"/>
              <a:gd name="connsiteX3" fmla="*/ 76910 w 1254202"/>
              <a:gd name="connsiteY3" fmla="*/ 753625 h 759470"/>
              <a:gd name="connsiteX4" fmla="*/ 0 w 1254202"/>
              <a:gd name="connsiteY4" fmla="*/ 741887 h 759470"/>
              <a:gd name="connsiteX5" fmla="*/ 28289 w 1254202"/>
              <a:gd name="connsiteY5" fmla="*/ 669414 h 759470"/>
              <a:gd name="connsiteX6" fmla="*/ 81103 w 1254202"/>
              <a:gd name="connsiteY6" fmla="*/ 566247 h 759470"/>
              <a:gd name="connsiteX7" fmla="*/ 1201486 w 1254202"/>
              <a:gd name="connsiteY7" fmla="*/ 8577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4202" h="759470">
                <a:moveTo>
                  <a:pt x="1254202" y="17774"/>
                </a:moveTo>
                <a:lnTo>
                  <a:pt x="1235810" y="68025"/>
                </a:lnTo>
                <a:cubicBezTo>
                  <a:pt x="1063945" y="474358"/>
                  <a:pt x="661600" y="759470"/>
                  <a:pt x="192662" y="759470"/>
                </a:cubicBezTo>
                <a:cubicBezTo>
                  <a:pt x="153584" y="759470"/>
                  <a:pt x="114968" y="757490"/>
                  <a:pt x="76910" y="753625"/>
                </a:cubicBezTo>
                <a:lnTo>
                  <a:pt x="0" y="741887"/>
                </a:lnTo>
                <a:lnTo>
                  <a:pt x="28289" y="669414"/>
                </a:lnTo>
                <a:cubicBezTo>
                  <a:pt x="43971" y="634522"/>
                  <a:pt x="61564" y="600090"/>
                  <a:pt x="81103" y="566247"/>
                </a:cubicBezTo>
                <a:cubicBezTo>
                  <a:pt x="315572" y="160136"/>
                  <a:pt x="763659" y="-45751"/>
                  <a:pt x="1201486" y="8577"/>
                </a:cubicBezTo>
                <a:close/>
              </a:path>
            </a:pathLst>
          </a:custGeom>
          <a:solidFill>
            <a:srgbClr val="EE0076"/>
          </a:solidFill>
          <a:ln w="12700" cap="flat" cmpd="sng" algn="ctr">
            <a:noFill/>
            <a:prstDash val="solid"/>
            <a:miter lim="800000"/>
          </a:ln>
          <a:effectLst>
            <a:innerShdw blurRad="152400" dist="177800" dir="192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任意多边形 166"/>
          <p:cNvSpPr/>
          <p:nvPr/>
        </p:nvSpPr>
        <p:spPr>
          <a:xfrm rot="21574610">
            <a:off x="2289705" y="4006032"/>
            <a:ext cx="1500770" cy="1013210"/>
          </a:xfrm>
          <a:custGeom>
            <a:avLst/>
            <a:gdLst>
              <a:gd name="connsiteX0" fmla="*/ 565035 w 1250798"/>
              <a:gd name="connsiteY0" fmla="*/ 114747 h 759470"/>
              <a:gd name="connsiteX1" fmla="*/ 1201486 w 1250798"/>
              <a:gd name="connsiteY1" fmla="*/ 8577 h 759470"/>
              <a:gd name="connsiteX2" fmla="*/ 1250798 w 1250798"/>
              <a:gd name="connsiteY2" fmla="*/ 19739 h 759470"/>
              <a:gd name="connsiteX3" fmla="*/ 1235810 w 1250798"/>
              <a:gd name="connsiteY3" fmla="*/ 68025 h 759470"/>
              <a:gd name="connsiteX4" fmla="*/ 192662 w 1250798"/>
              <a:gd name="connsiteY4" fmla="*/ 759470 h 759470"/>
              <a:gd name="connsiteX5" fmla="*/ 76910 w 1250798"/>
              <a:gd name="connsiteY5" fmla="*/ 753625 h 759470"/>
              <a:gd name="connsiteX6" fmla="*/ 0 w 1250798"/>
              <a:gd name="connsiteY6" fmla="*/ 741887 h 759470"/>
              <a:gd name="connsiteX7" fmla="*/ 28289 w 1250798"/>
              <a:gd name="connsiteY7" fmla="*/ 669414 h 759470"/>
              <a:gd name="connsiteX8" fmla="*/ 81103 w 1250798"/>
              <a:gd name="connsiteY8" fmla="*/ 566247 h 759470"/>
              <a:gd name="connsiteX9" fmla="*/ 565035 w 1250798"/>
              <a:gd name="connsiteY9" fmla="*/ 114747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0798" h="759470">
                <a:moveTo>
                  <a:pt x="565035" y="114747"/>
                </a:moveTo>
                <a:cubicBezTo>
                  <a:pt x="761094" y="19302"/>
                  <a:pt x="982573" y="-18587"/>
                  <a:pt x="1201486" y="8577"/>
                </a:cubicBezTo>
                <a:lnTo>
                  <a:pt x="1250798" y="19739"/>
                </a:lnTo>
                <a:lnTo>
                  <a:pt x="1235810" y="68025"/>
                </a:lnTo>
                <a:cubicBezTo>
                  <a:pt x="1063946" y="474359"/>
                  <a:pt x="661599" y="759470"/>
                  <a:pt x="192662" y="759470"/>
                </a:cubicBezTo>
                <a:cubicBezTo>
                  <a:pt x="153584" y="759470"/>
                  <a:pt x="114968" y="757490"/>
                  <a:pt x="76910" y="753625"/>
                </a:cubicBezTo>
                <a:lnTo>
                  <a:pt x="0" y="741887"/>
                </a:lnTo>
                <a:lnTo>
                  <a:pt x="28289" y="669414"/>
                </a:lnTo>
                <a:cubicBezTo>
                  <a:pt x="43971" y="634522"/>
                  <a:pt x="61564" y="600089"/>
                  <a:pt x="81103" y="566247"/>
                </a:cubicBezTo>
                <a:cubicBezTo>
                  <a:pt x="198338" y="363191"/>
                  <a:pt x="368977" y="210191"/>
                  <a:pt x="565035" y="114747"/>
                </a:cubicBezTo>
                <a:close/>
              </a:path>
            </a:pathLst>
          </a:custGeom>
          <a:solidFill>
            <a:srgbClr val="FB9E00"/>
          </a:solidFill>
          <a:ln w="12700" cap="flat" cmpd="sng" algn="ctr">
            <a:noFill/>
            <a:prstDash val="solid"/>
            <a:miter lim="800000"/>
          </a:ln>
          <a:effectLst>
            <a:innerShdw blurRad="152400" dist="177800" dir="108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任意多边形 167"/>
          <p:cNvSpPr/>
          <p:nvPr/>
        </p:nvSpPr>
        <p:spPr>
          <a:xfrm rot="14374610">
            <a:off x="2212925" y="4670477"/>
            <a:ext cx="477571" cy="435309"/>
          </a:xfrm>
          <a:custGeom>
            <a:avLst/>
            <a:gdLst>
              <a:gd name="connsiteX0" fmla="*/ 385277 w 385277"/>
              <a:gd name="connsiteY0" fmla="*/ 333481 h 351182"/>
              <a:gd name="connsiteX1" fmla="*/ 365072 w 385277"/>
              <a:gd name="connsiteY1" fmla="*/ 338138 h 351182"/>
              <a:gd name="connsiteX2" fmla="*/ 192662 w 385277"/>
              <a:gd name="connsiteY2" fmla="*/ 351182 h 351182"/>
              <a:gd name="connsiteX3" fmla="*/ 76910 w 385277"/>
              <a:gd name="connsiteY3" fmla="*/ 345337 h 351182"/>
              <a:gd name="connsiteX4" fmla="*/ 0 w 385277"/>
              <a:gd name="connsiteY4" fmla="*/ 333599 h 351182"/>
              <a:gd name="connsiteX5" fmla="*/ 28289 w 385277"/>
              <a:gd name="connsiteY5" fmla="*/ 261126 h 351182"/>
              <a:gd name="connsiteX6" fmla="*/ 81104 w 385277"/>
              <a:gd name="connsiteY6" fmla="*/ 157959 h 351182"/>
              <a:gd name="connsiteX7" fmla="*/ 178605 w 385277"/>
              <a:gd name="connsiteY7" fmla="*/ 15170 h 351182"/>
              <a:gd name="connsiteX8" fmla="*/ 192741 w 385277"/>
              <a:gd name="connsiteY8" fmla="*/ 0 h 351182"/>
              <a:gd name="connsiteX9" fmla="*/ 241281 w 385277"/>
              <a:gd name="connsiteY9" fmla="*/ 60637 h 351182"/>
              <a:gd name="connsiteX10" fmla="*/ 304219 w 385277"/>
              <a:gd name="connsiteY10" fmla="*/ 157958 h 351182"/>
              <a:gd name="connsiteX11" fmla="*/ 357033 w 385277"/>
              <a:gd name="connsiteY11" fmla="*/ 261125 h 35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5277" h="351182">
                <a:moveTo>
                  <a:pt x="385277" y="333481"/>
                </a:moveTo>
                <a:lnTo>
                  <a:pt x="365072" y="338138"/>
                </a:lnTo>
                <a:cubicBezTo>
                  <a:pt x="308856" y="346727"/>
                  <a:pt x="251279" y="351182"/>
                  <a:pt x="192662" y="351182"/>
                </a:cubicBezTo>
                <a:cubicBezTo>
                  <a:pt x="153584" y="351182"/>
                  <a:pt x="114968" y="349202"/>
                  <a:pt x="76910" y="345337"/>
                </a:cubicBezTo>
                <a:lnTo>
                  <a:pt x="0" y="333599"/>
                </a:lnTo>
                <a:lnTo>
                  <a:pt x="28289" y="261126"/>
                </a:lnTo>
                <a:cubicBezTo>
                  <a:pt x="43971" y="226234"/>
                  <a:pt x="61565" y="191802"/>
                  <a:pt x="81104" y="157959"/>
                </a:cubicBezTo>
                <a:cubicBezTo>
                  <a:pt x="110412" y="107195"/>
                  <a:pt x="143059" y="59560"/>
                  <a:pt x="178605" y="15170"/>
                </a:cubicBezTo>
                <a:lnTo>
                  <a:pt x="192741" y="0"/>
                </a:lnTo>
                <a:lnTo>
                  <a:pt x="241281" y="60637"/>
                </a:lnTo>
                <a:cubicBezTo>
                  <a:pt x="263658" y="91664"/>
                  <a:pt x="284680" y="124116"/>
                  <a:pt x="304219" y="157958"/>
                </a:cubicBezTo>
                <a:cubicBezTo>
                  <a:pt x="323758" y="191801"/>
                  <a:pt x="341351" y="226233"/>
                  <a:pt x="357033" y="261125"/>
                </a:cubicBezTo>
                <a:close/>
              </a:path>
            </a:pathLst>
          </a:custGeom>
          <a:solidFill>
            <a:srgbClr val="29ABE2"/>
          </a:solidFill>
          <a:ln w="12700" cap="flat" cmpd="sng" algn="ctr">
            <a:noFill/>
            <a:prstDash val="solid"/>
            <a:miter lim="800000"/>
          </a:ln>
          <a:effectLst>
            <a:innerShdw blurRad="190500" dist="1143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1714480" y="4286256"/>
            <a:ext cx="446088" cy="400050"/>
          </a:xfrm>
          <a:custGeom>
            <a:avLst/>
            <a:gdLst>
              <a:gd name="T0" fmla="*/ 24 w 116"/>
              <a:gd name="T1" fmla="*/ 42 h 104"/>
              <a:gd name="T2" fmla="*/ 36 w 116"/>
              <a:gd name="T3" fmla="*/ 58 h 104"/>
              <a:gd name="T4" fmla="*/ 52 w 116"/>
              <a:gd name="T5" fmla="*/ 47 h 104"/>
              <a:gd name="T6" fmla="*/ 40 w 116"/>
              <a:gd name="T7" fmla="*/ 31 h 104"/>
              <a:gd name="T8" fmla="*/ 53 w 116"/>
              <a:gd name="T9" fmla="*/ 24 h 104"/>
              <a:gd name="T10" fmla="*/ 7 w 116"/>
              <a:gd name="T11" fmla="*/ 0 h 104"/>
              <a:gd name="T12" fmla="*/ 11 w 116"/>
              <a:gd name="T13" fmla="*/ 51 h 104"/>
              <a:gd name="T14" fmla="*/ 24 w 116"/>
              <a:gd name="T15" fmla="*/ 42 h 104"/>
              <a:gd name="T16" fmla="*/ 93 w 116"/>
              <a:gd name="T17" fmla="*/ 43 h 104"/>
              <a:gd name="T18" fmla="*/ 106 w 116"/>
              <a:gd name="T19" fmla="*/ 52 h 104"/>
              <a:gd name="T20" fmla="*/ 111 w 116"/>
              <a:gd name="T21" fmla="*/ 1 h 104"/>
              <a:gd name="T22" fmla="*/ 65 w 116"/>
              <a:gd name="T23" fmla="*/ 24 h 104"/>
              <a:gd name="T24" fmla="*/ 77 w 116"/>
              <a:gd name="T25" fmla="*/ 32 h 104"/>
              <a:gd name="T26" fmla="*/ 0 w 116"/>
              <a:gd name="T27" fmla="*/ 83 h 104"/>
              <a:gd name="T28" fmla="*/ 3 w 116"/>
              <a:gd name="T29" fmla="*/ 102 h 104"/>
              <a:gd name="T30" fmla="*/ 93 w 116"/>
              <a:gd name="T31" fmla="*/ 43 h 104"/>
              <a:gd name="T32" fmla="*/ 81 w 116"/>
              <a:gd name="T33" fmla="*/ 70 h 104"/>
              <a:gd name="T34" fmla="*/ 65 w 116"/>
              <a:gd name="T35" fmla="*/ 83 h 104"/>
              <a:gd name="T36" fmla="*/ 111 w 116"/>
              <a:gd name="T37" fmla="*/ 104 h 104"/>
              <a:gd name="T38" fmla="*/ 116 w 116"/>
              <a:gd name="T39" fmla="*/ 85 h 104"/>
              <a:gd name="T40" fmla="*/ 81 w 116"/>
              <a:gd name="T41" fmla="*/ 7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6" h="104">
                <a:moveTo>
                  <a:pt x="24" y="42"/>
                </a:moveTo>
                <a:cubicBezTo>
                  <a:pt x="28" y="48"/>
                  <a:pt x="32" y="53"/>
                  <a:pt x="36" y="58"/>
                </a:cubicBezTo>
                <a:cubicBezTo>
                  <a:pt x="41" y="55"/>
                  <a:pt x="47" y="51"/>
                  <a:pt x="52" y="47"/>
                </a:cubicBezTo>
                <a:cubicBezTo>
                  <a:pt x="48" y="42"/>
                  <a:pt x="44" y="37"/>
                  <a:pt x="40" y="31"/>
                </a:cubicBezTo>
                <a:cubicBezTo>
                  <a:pt x="53" y="24"/>
                  <a:pt x="53" y="24"/>
                  <a:pt x="53" y="24"/>
                </a:cubicBezTo>
                <a:cubicBezTo>
                  <a:pt x="7" y="0"/>
                  <a:pt x="7" y="0"/>
                  <a:pt x="7" y="0"/>
                </a:cubicBezTo>
                <a:cubicBezTo>
                  <a:pt x="11" y="51"/>
                  <a:pt x="11" y="51"/>
                  <a:pt x="11" y="51"/>
                </a:cubicBezTo>
                <a:lnTo>
                  <a:pt x="24" y="42"/>
                </a:lnTo>
                <a:close/>
                <a:moveTo>
                  <a:pt x="93" y="43"/>
                </a:moveTo>
                <a:cubicBezTo>
                  <a:pt x="106" y="52"/>
                  <a:pt x="106" y="52"/>
                  <a:pt x="106" y="52"/>
                </a:cubicBezTo>
                <a:cubicBezTo>
                  <a:pt x="111" y="1"/>
                  <a:pt x="111" y="1"/>
                  <a:pt x="111" y="1"/>
                </a:cubicBezTo>
                <a:cubicBezTo>
                  <a:pt x="65" y="24"/>
                  <a:pt x="65" y="24"/>
                  <a:pt x="65" y="24"/>
                </a:cubicBezTo>
                <a:cubicBezTo>
                  <a:pt x="77" y="32"/>
                  <a:pt x="77" y="32"/>
                  <a:pt x="77" y="32"/>
                </a:cubicBezTo>
                <a:cubicBezTo>
                  <a:pt x="49" y="72"/>
                  <a:pt x="0" y="82"/>
                  <a:pt x="0" y="83"/>
                </a:cubicBezTo>
                <a:cubicBezTo>
                  <a:pt x="3" y="102"/>
                  <a:pt x="3" y="102"/>
                  <a:pt x="3" y="102"/>
                </a:cubicBezTo>
                <a:cubicBezTo>
                  <a:pt x="6" y="102"/>
                  <a:pt x="60" y="90"/>
                  <a:pt x="93" y="43"/>
                </a:cubicBezTo>
                <a:close/>
                <a:moveTo>
                  <a:pt x="81" y="70"/>
                </a:moveTo>
                <a:cubicBezTo>
                  <a:pt x="76" y="75"/>
                  <a:pt x="71" y="79"/>
                  <a:pt x="65" y="83"/>
                </a:cubicBezTo>
                <a:cubicBezTo>
                  <a:pt x="88" y="98"/>
                  <a:pt x="110" y="104"/>
                  <a:pt x="111" y="104"/>
                </a:cubicBezTo>
                <a:cubicBezTo>
                  <a:pt x="116" y="85"/>
                  <a:pt x="116" y="85"/>
                  <a:pt x="116" y="85"/>
                </a:cubicBezTo>
                <a:cubicBezTo>
                  <a:pt x="115" y="85"/>
                  <a:pt x="100" y="81"/>
                  <a:pt x="81" y="7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Freeform 27"/>
          <p:cNvSpPr>
            <a:spLocks noChangeAspect="1" noEditPoints="1"/>
          </p:cNvSpPr>
          <p:nvPr/>
        </p:nvSpPr>
        <p:spPr bwMode="auto">
          <a:xfrm>
            <a:off x="2857488" y="4214818"/>
            <a:ext cx="497953" cy="504000"/>
          </a:xfrm>
          <a:custGeom>
            <a:avLst/>
            <a:gdLst>
              <a:gd name="T0" fmla="*/ 59 w 104"/>
              <a:gd name="T1" fmla="*/ 46 h 105"/>
              <a:gd name="T2" fmla="*/ 59 w 104"/>
              <a:gd name="T3" fmla="*/ 23 h 105"/>
              <a:gd name="T4" fmla="*/ 46 w 104"/>
              <a:gd name="T5" fmla="*/ 23 h 105"/>
              <a:gd name="T6" fmla="*/ 46 w 104"/>
              <a:gd name="T7" fmla="*/ 46 h 105"/>
              <a:gd name="T8" fmla="*/ 24 w 104"/>
              <a:gd name="T9" fmla="*/ 46 h 105"/>
              <a:gd name="T10" fmla="*/ 24 w 104"/>
              <a:gd name="T11" fmla="*/ 59 h 105"/>
              <a:gd name="T12" fmla="*/ 46 w 104"/>
              <a:gd name="T13" fmla="*/ 59 h 105"/>
              <a:gd name="T14" fmla="*/ 46 w 104"/>
              <a:gd name="T15" fmla="*/ 82 h 105"/>
              <a:gd name="T16" fmla="*/ 59 w 104"/>
              <a:gd name="T17" fmla="*/ 82 h 105"/>
              <a:gd name="T18" fmla="*/ 59 w 104"/>
              <a:gd name="T19" fmla="*/ 59 h 105"/>
              <a:gd name="T20" fmla="*/ 81 w 104"/>
              <a:gd name="T21" fmla="*/ 59 h 105"/>
              <a:gd name="T22" fmla="*/ 81 w 104"/>
              <a:gd name="T23" fmla="*/ 46 h 105"/>
              <a:gd name="T24" fmla="*/ 59 w 104"/>
              <a:gd name="T25" fmla="*/ 46 h 105"/>
              <a:gd name="T26" fmla="*/ 52 w 104"/>
              <a:gd name="T27" fmla="*/ 0 h 105"/>
              <a:gd name="T28" fmla="*/ 0 w 104"/>
              <a:gd name="T29" fmla="*/ 53 h 105"/>
              <a:gd name="T30" fmla="*/ 52 w 104"/>
              <a:gd name="T31" fmla="*/ 105 h 105"/>
              <a:gd name="T32" fmla="*/ 104 w 104"/>
              <a:gd name="T33" fmla="*/ 53 h 105"/>
              <a:gd name="T34" fmla="*/ 52 w 104"/>
              <a:gd name="T35" fmla="*/ 0 h 105"/>
              <a:gd name="T36" fmla="*/ 52 w 104"/>
              <a:gd name="T37" fmla="*/ 93 h 105"/>
              <a:gd name="T38" fmla="*/ 12 w 104"/>
              <a:gd name="T39" fmla="*/ 53 h 105"/>
              <a:gd name="T40" fmla="*/ 52 w 104"/>
              <a:gd name="T41" fmla="*/ 12 h 105"/>
              <a:gd name="T42" fmla="*/ 93 w 104"/>
              <a:gd name="T43" fmla="*/ 53 h 105"/>
              <a:gd name="T44" fmla="*/ 52 w 104"/>
              <a:gd name="T45" fmla="*/ 9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4" h="105">
                <a:moveTo>
                  <a:pt x="59" y="46"/>
                </a:moveTo>
                <a:cubicBezTo>
                  <a:pt x="59" y="23"/>
                  <a:pt x="59" y="23"/>
                  <a:pt x="59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46"/>
                  <a:pt x="46" y="46"/>
                  <a:pt x="46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59"/>
                  <a:pt x="24" y="59"/>
                  <a:pt x="24" y="59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82"/>
                  <a:pt x="46" y="82"/>
                  <a:pt x="46" y="82"/>
                </a:cubicBezTo>
                <a:cubicBezTo>
                  <a:pt x="59" y="82"/>
                  <a:pt x="59" y="82"/>
                  <a:pt x="59" y="82"/>
                </a:cubicBezTo>
                <a:cubicBezTo>
                  <a:pt x="59" y="59"/>
                  <a:pt x="59" y="59"/>
                  <a:pt x="59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46"/>
                  <a:pt x="81" y="46"/>
                  <a:pt x="81" y="46"/>
                </a:cubicBezTo>
                <a:lnTo>
                  <a:pt x="59" y="46"/>
                </a:lnTo>
                <a:close/>
                <a:moveTo>
                  <a:pt x="52" y="0"/>
                </a:moveTo>
                <a:cubicBezTo>
                  <a:pt x="23" y="0"/>
                  <a:pt x="0" y="24"/>
                  <a:pt x="0" y="53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4" y="81"/>
                  <a:pt x="104" y="53"/>
                </a:cubicBezTo>
                <a:cubicBezTo>
                  <a:pt x="104" y="24"/>
                  <a:pt x="81" y="0"/>
                  <a:pt x="52" y="0"/>
                </a:cubicBezTo>
                <a:close/>
                <a:moveTo>
                  <a:pt x="52" y="93"/>
                </a:moveTo>
                <a:cubicBezTo>
                  <a:pt x="30" y="93"/>
                  <a:pt x="12" y="75"/>
                  <a:pt x="12" y="53"/>
                </a:cubicBezTo>
                <a:cubicBezTo>
                  <a:pt x="12" y="30"/>
                  <a:pt x="30" y="12"/>
                  <a:pt x="52" y="12"/>
                </a:cubicBezTo>
                <a:cubicBezTo>
                  <a:pt x="74" y="12"/>
                  <a:pt x="93" y="30"/>
                  <a:pt x="93" y="53"/>
                </a:cubicBezTo>
                <a:cubicBezTo>
                  <a:pt x="93" y="75"/>
                  <a:pt x="74" y="93"/>
                  <a:pt x="52" y="93"/>
                </a:cubicBezTo>
                <a:close/>
              </a:path>
            </a:pathLst>
          </a:custGeom>
          <a:solidFill>
            <a:sysClr val="window" lastClr="FFFFFF">
              <a:alpha val="88000"/>
            </a:sys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2928934"/>
            <a:ext cx="37147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Дотации на выравнивание 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бюджетной обеспеченности 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субъектов РФ и муниципальных 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образований – 3 895,2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5143512"/>
            <a:ext cx="21721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Иные дотации – 10 735,6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57488" y="4857760"/>
            <a:ext cx="20716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Прочие межбюджетные трансферты общего характера – 1 783,1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Freeform 5"/>
          <p:cNvSpPr>
            <a:spLocks noChangeAspect="1" noEditPoints="1"/>
          </p:cNvSpPr>
          <p:nvPr/>
        </p:nvSpPr>
        <p:spPr bwMode="auto">
          <a:xfrm>
            <a:off x="2285984" y="5214950"/>
            <a:ext cx="567792" cy="469124"/>
          </a:xfrm>
          <a:custGeom>
            <a:avLst/>
            <a:gdLst>
              <a:gd name="T0" fmla="*/ 38 w 126"/>
              <a:gd name="T1" fmla="*/ 13 h 104"/>
              <a:gd name="T2" fmla="*/ 24 w 126"/>
              <a:gd name="T3" fmla="*/ 27 h 104"/>
              <a:gd name="T4" fmla="*/ 8 w 126"/>
              <a:gd name="T5" fmla="*/ 31 h 104"/>
              <a:gd name="T6" fmla="*/ 8 w 126"/>
              <a:gd name="T7" fmla="*/ 51 h 104"/>
              <a:gd name="T8" fmla="*/ 0 w 126"/>
              <a:gd name="T9" fmla="*/ 65 h 104"/>
              <a:gd name="T10" fmla="*/ 14 w 126"/>
              <a:gd name="T11" fmla="*/ 79 h 104"/>
              <a:gd name="T12" fmla="*/ 18 w 126"/>
              <a:gd name="T13" fmla="*/ 96 h 104"/>
              <a:gd name="T14" fmla="*/ 38 w 126"/>
              <a:gd name="T15" fmla="*/ 95 h 104"/>
              <a:gd name="T16" fmla="*/ 53 w 126"/>
              <a:gd name="T17" fmla="*/ 104 h 104"/>
              <a:gd name="T18" fmla="*/ 67 w 126"/>
              <a:gd name="T19" fmla="*/ 90 h 104"/>
              <a:gd name="T20" fmla="*/ 83 w 126"/>
              <a:gd name="T21" fmla="*/ 85 h 104"/>
              <a:gd name="T22" fmla="*/ 83 w 126"/>
              <a:gd name="T23" fmla="*/ 65 h 104"/>
              <a:gd name="T24" fmla="*/ 91 w 126"/>
              <a:gd name="T25" fmla="*/ 51 h 104"/>
              <a:gd name="T26" fmla="*/ 77 w 126"/>
              <a:gd name="T27" fmla="*/ 37 h 104"/>
              <a:gd name="T28" fmla="*/ 73 w 126"/>
              <a:gd name="T29" fmla="*/ 21 h 104"/>
              <a:gd name="T30" fmla="*/ 53 w 126"/>
              <a:gd name="T31" fmla="*/ 21 h 104"/>
              <a:gd name="T32" fmla="*/ 46 w 126"/>
              <a:gd name="T33" fmla="*/ 87 h 104"/>
              <a:gd name="T34" fmla="*/ 46 w 126"/>
              <a:gd name="T35" fmla="*/ 29 h 104"/>
              <a:gd name="T36" fmla="*/ 46 w 126"/>
              <a:gd name="T37" fmla="*/ 87 h 104"/>
              <a:gd name="T38" fmla="*/ 93 w 126"/>
              <a:gd name="T39" fmla="*/ 21 h 104"/>
              <a:gd name="T40" fmla="*/ 116 w 126"/>
              <a:gd name="T41" fmla="*/ 21 h 104"/>
              <a:gd name="T42" fmla="*/ 108 w 126"/>
              <a:gd name="T43" fmla="*/ 0 h 104"/>
              <a:gd name="T44" fmla="*/ 101 w 126"/>
              <a:gd name="T45" fmla="*/ 4 h 104"/>
              <a:gd name="T46" fmla="*/ 91 w 126"/>
              <a:gd name="T47" fmla="*/ 4 h 104"/>
              <a:gd name="T48" fmla="*/ 89 w 126"/>
              <a:gd name="T49" fmla="*/ 11 h 104"/>
              <a:gd name="T50" fmla="*/ 82 w 126"/>
              <a:gd name="T51" fmla="*/ 18 h 104"/>
              <a:gd name="T52" fmla="*/ 87 w 126"/>
              <a:gd name="T53" fmla="*/ 25 h 104"/>
              <a:gd name="T54" fmla="*/ 86 w 126"/>
              <a:gd name="T55" fmla="*/ 35 h 104"/>
              <a:gd name="T56" fmla="*/ 94 w 126"/>
              <a:gd name="T57" fmla="*/ 37 h 104"/>
              <a:gd name="T58" fmla="*/ 101 w 126"/>
              <a:gd name="T59" fmla="*/ 43 h 104"/>
              <a:gd name="T60" fmla="*/ 108 w 126"/>
              <a:gd name="T61" fmla="*/ 39 h 104"/>
              <a:gd name="T62" fmla="*/ 118 w 126"/>
              <a:gd name="T63" fmla="*/ 39 h 104"/>
              <a:gd name="T64" fmla="*/ 120 w 126"/>
              <a:gd name="T65" fmla="*/ 32 h 104"/>
              <a:gd name="T66" fmla="*/ 126 w 126"/>
              <a:gd name="T67" fmla="*/ 25 h 104"/>
              <a:gd name="T68" fmla="*/ 122 w 126"/>
              <a:gd name="T69" fmla="*/ 18 h 104"/>
              <a:gd name="T70" fmla="*/ 122 w 126"/>
              <a:gd name="T71" fmla="*/ 8 h 104"/>
              <a:gd name="T72" fmla="*/ 115 w 126"/>
              <a:gd name="T73" fmla="*/ 6 h 104"/>
              <a:gd name="T74" fmla="*/ 108 w 126"/>
              <a:gd name="T75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6" h="104">
                <a:moveTo>
                  <a:pt x="53" y="13"/>
                </a:moveTo>
                <a:cubicBezTo>
                  <a:pt x="38" y="13"/>
                  <a:pt x="38" y="13"/>
                  <a:pt x="38" y="13"/>
                </a:cubicBezTo>
                <a:cubicBezTo>
                  <a:pt x="38" y="21"/>
                  <a:pt x="38" y="21"/>
                  <a:pt x="38" y="21"/>
                </a:cubicBezTo>
                <a:cubicBezTo>
                  <a:pt x="33" y="22"/>
                  <a:pt x="28" y="24"/>
                  <a:pt x="24" y="27"/>
                </a:cubicBezTo>
                <a:cubicBezTo>
                  <a:pt x="18" y="21"/>
                  <a:pt x="18" y="21"/>
                  <a:pt x="18" y="21"/>
                </a:cubicBezTo>
                <a:cubicBezTo>
                  <a:pt x="8" y="31"/>
                  <a:pt x="8" y="31"/>
                  <a:pt x="8" y="31"/>
                </a:cubicBezTo>
                <a:cubicBezTo>
                  <a:pt x="14" y="37"/>
                  <a:pt x="14" y="37"/>
                  <a:pt x="14" y="37"/>
                </a:cubicBezTo>
                <a:cubicBezTo>
                  <a:pt x="11" y="41"/>
                  <a:pt x="9" y="46"/>
                  <a:pt x="8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65"/>
                  <a:pt x="0" y="65"/>
                  <a:pt x="0" y="65"/>
                </a:cubicBezTo>
                <a:cubicBezTo>
                  <a:pt x="8" y="65"/>
                  <a:pt x="8" y="65"/>
                  <a:pt x="8" y="65"/>
                </a:cubicBezTo>
                <a:cubicBezTo>
                  <a:pt x="9" y="70"/>
                  <a:pt x="11" y="75"/>
                  <a:pt x="14" y="79"/>
                </a:cubicBezTo>
                <a:cubicBezTo>
                  <a:pt x="8" y="85"/>
                  <a:pt x="8" y="85"/>
                  <a:pt x="8" y="85"/>
                </a:cubicBezTo>
                <a:cubicBezTo>
                  <a:pt x="18" y="96"/>
                  <a:pt x="18" y="96"/>
                  <a:pt x="18" y="96"/>
                </a:cubicBezTo>
                <a:cubicBezTo>
                  <a:pt x="24" y="90"/>
                  <a:pt x="24" y="90"/>
                  <a:pt x="24" y="90"/>
                </a:cubicBezTo>
                <a:cubicBezTo>
                  <a:pt x="28" y="92"/>
                  <a:pt x="33" y="94"/>
                  <a:pt x="38" y="95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3" y="95"/>
                  <a:pt x="53" y="95"/>
                  <a:pt x="53" y="95"/>
                </a:cubicBezTo>
                <a:cubicBezTo>
                  <a:pt x="58" y="94"/>
                  <a:pt x="63" y="92"/>
                  <a:pt x="67" y="90"/>
                </a:cubicBezTo>
                <a:cubicBezTo>
                  <a:pt x="73" y="96"/>
                  <a:pt x="73" y="96"/>
                  <a:pt x="73" y="96"/>
                </a:cubicBezTo>
                <a:cubicBezTo>
                  <a:pt x="83" y="85"/>
                  <a:pt x="83" y="85"/>
                  <a:pt x="83" y="85"/>
                </a:cubicBezTo>
                <a:cubicBezTo>
                  <a:pt x="77" y="79"/>
                  <a:pt x="77" y="79"/>
                  <a:pt x="77" y="79"/>
                </a:cubicBezTo>
                <a:cubicBezTo>
                  <a:pt x="80" y="75"/>
                  <a:pt x="82" y="70"/>
                  <a:pt x="83" y="65"/>
                </a:cubicBezTo>
                <a:cubicBezTo>
                  <a:pt x="91" y="65"/>
                  <a:pt x="91" y="65"/>
                  <a:pt x="91" y="65"/>
                </a:cubicBezTo>
                <a:cubicBezTo>
                  <a:pt x="91" y="51"/>
                  <a:pt x="91" y="51"/>
                  <a:pt x="91" y="51"/>
                </a:cubicBezTo>
                <a:cubicBezTo>
                  <a:pt x="83" y="51"/>
                  <a:pt x="83" y="51"/>
                  <a:pt x="83" y="51"/>
                </a:cubicBezTo>
                <a:cubicBezTo>
                  <a:pt x="82" y="46"/>
                  <a:pt x="80" y="41"/>
                  <a:pt x="77" y="37"/>
                </a:cubicBezTo>
                <a:cubicBezTo>
                  <a:pt x="83" y="31"/>
                  <a:pt x="83" y="31"/>
                  <a:pt x="83" y="31"/>
                </a:cubicBezTo>
                <a:cubicBezTo>
                  <a:pt x="73" y="21"/>
                  <a:pt x="73" y="21"/>
                  <a:pt x="73" y="21"/>
                </a:cubicBezTo>
                <a:cubicBezTo>
                  <a:pt x="67" y="27"/>
                  <a:pt x="67" y="27"/>
                  <a:pt x="67" y="27"/>
                </a:cubicBezTo>
                <a:cubicBezTo>
                  <a:pt x="63" y="24"/>
                  <a:pt x="58" y="22"/>
                  <a:pt x="53" y="21"/>
                </a:cubicBezTo>
                <a:cubicBezTo>
                  <a:pt x="53" y="13"/>
                  <a:pt x="53" y="13"/>
                  <a:pt x="53" y="13"/>
                </a:cubicBezTo>
                <a:moveTo>
                  <a:pt x="46" y="87"/>
                </a:moveTo>
                <a:cubicBezTo>
                  <a:pt x="30" y="87"/>
                  <a:pt x="17" y="74"/>
                  <a:pt x="17" y="58"/>
                </a:cubicBezTo>
                <a:cubicBezTo>
                  <a:pt x="17" y="42"/>
                  <a:pt x="30" y="29"/>
                  <a:pt x="46" y="29"/>
                </a:cubicBezTo>
                <a:cubicBezTo>
                  <a:pt x="62" y="29"/>
                  <a:pt x="74" y="42"/>
                  <a:pt x="74" y="58"/>
                </a:cubicBezTo>
                <a:cubicBezTo>
                  <a:pt x="74" y="74"/>
                  <a:pt x="62" y="87"/>
                  <a:pt x="46" y="87"/>
                </a:cubicBezTo>
                <a:moveTo>
                  <a:pt x="104" y="33"/>
                </a:moveTo>
                <a:cubicBezTo>
                  <a:pt x="98" y="33"/>
                  <a:pt x="93" y="28"/>
                  <a:pt x="93" y="21"/>
                </a:cubicBezTo>
                <a:cubicBezTo>
                  <a:pt x="93" y="15"/>
                  <a:pt x="98" y="10"/>
                  <a:pt x="104" y="10"/>
                </a:cubicBezTo>
                <a:cubicBezTo>
                  <a:pt x="111" y="10"/>
                  <a:pt x="116" y="15"/>
                  <a:pt x="116" y="21"/>
                </a:cubicBezTo>
                <a:cubicBezTo>
                  <a:pt x="116" y="28"/>
                  <a:pt x="111" y="33"/>
                  <a:pt x="104" y="33"/>
                </a:cubicBezTo>
                <a:moveTo>
                  <a:pt x="108" y="0"/>
                </a:moveTo>
                <a:cubicBezTo>
                  <a:pt x="101" y="0"/>
                  <a:pt x="101" y="0"/>
                  <a:pt x="101" y="0"/>
                </a:cubicBezTo>
                <a:cubicBezTo>
                  <a:pt x="101" y="4"/>
                  <a:pt x="101" y="4"/>
                  <a:pt x="101" y="4"/>
                </a:cubicBezTo>
                <a:cubicBezTo>
                  <a:pt x="99" y="4"/>
                  <a:pt x="96" y="5"/>
                  <a:pt x="94" y="6"/>
                </a:cubicBezTo>
                <a:cubicBezTo>
                  <a:pt x="91" y="4"/>
                  <a:pt x="91" y="4"/>
                  <a:pt x="91" y="4"/>
                </a:cubicBezTo>
                <a:cubicBezTo>
                  <a:pt x="86" y="8"/>
                  <a:pt x="86" y="8"/>
                  <a:pt x="86" y="8"/>
                </a:cubicBezTo>
                <a:cubicBezTo>
                  <a:pt x="89" y="11"/>
                  <a:pt x="89" y="11"/>
                  <a:pt x="89" y="11"/>
                </a:cubicBezTo>
                <a:cubicBezTo>
                  <a:pt x="88" y="13"/>
                  <a:pt x="87" y="16"/>
                  <a:pt x="87" y="18"/>
                </a:cubicBezTo>
                <a:cubicBezTo>
                  <a:pt x="82" y="18"/>
                  <a:pt x="82" y="18"/>
                  <a:pt x="82" y="18"/>
                </a:cubicBezTo>
                <a:cubicBezTo>
                  <a:pt x="82" y="25"/>
                  <a:pt x="82" y="25"/>
                  <a:pt x="82" y="25"/>
                </a:cubicBezTo>
                <a:cubicBezTo>
                  <a:pt x="87" y="25"/>
                  <a:pt x="87" y="25"/>
                  <a:pt x="87" y="25"/>
                </a:cubicBezTo>
                <a:cubicBezTo>
                  <a:pt x="87" y="27"/>
                  <a:pt x="88" y="30"/>
                  <a:pt x="89" y="32"/>
                </a:cubicBezTo>
                <a:cubicBezTo>
                  <a:pt x="86" y="35"/>
                  <a:pt x="86" y="35"/>
                  <a:pt x="86" y="35"/>
                </a:cubicBezTo>
                <a:cubicBezTo>
                  <a:pt x="91" y="39"/>
                  <a:pt x="91" y="39"/>
                  <a:pt x="91" y="39"/>
                </a:cubicBezTo>
                <a:cubicBezTo>
                  <a:pt x="94" y="37"/>
                  <a:pt x="94" y="37"/>
                  <a:pt x="94" y="37"/>
                </a:cubicBezTo>
                <a:cubicBezTo>
                  <a:pt x="96" y="38"/>
                  <a:pt x="99" y="39"/>
                  <a:pt x="101" y="39"/>
                </a:cubicBezTo>
                <a:cubicBezTo>
                  <a:pt x="101" y="43"/>
                  <a:pt x="101" y="43"/>
                  <a:pt x="101" y="43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108" y="39"/>
                  <a:pt x="108" y="39"/>
                  <a:pt x="108" y="39"/>
                </a:cubicBezTo>
                <a:cubicBezTo>
                  <a:pt x="110" y="39"/>
                  <a:pt x="113" y="38"/>
                  <a:pt x="115" y="37"/>
                </a:cubicBezTo>
                <a:cubicBezTo>
                  <a:pt x="118" y="39"/>
                  <a:pt x="118" y="39"/>
                  <a:pt x="118" y="39"/>
                </a:cubicBezTo>
                <a:cubicBezTo>
                  <a:pt x="122" y="35"/>
                  <a:pt x="122" y="35"/>
                  <a:pt x="122" y="35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21" y="30"/>
                  <a:pt x="122" y="27"/>
                  <a:pt x="122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6" y="18"/>
                  <a:pt x="126" y="18"/>
                  <a:pt x="126" y="18"/>
                </a:cubicBezTo>
                <a:cubicBezTo>
                  <a:pt x="122" y="18"/>
                  <a:pt x="122" y="18"/>
                  <a:pt x="122" y="18"/>
                </a:cubicBezTo>
                <a:cubicBezTo>
                  <a:pt x="122" y="16"/>
                  <a:pt x="121" y="13"/>
                  <a:pt x="120" y="11"/>
                </a:cubicBezTo>
                <a:cubicBezTo>
                  <a:pt x="122" y="8"/>
                  <a:pt x="122" y="8"/>
                  <a:pt x="122" y="8"/>
                </a:cubicBezTo>
                <a:cubicBezTo>
                  <a:pt x="118" y="4"/>
                  <a:pt x="118" y="4"/>
                  <a:pt x="118" y="4"/>
                </a:cubicBezTo>
                <a:cubicBezTo>
                  <a:pt x="115" y="6"/>
                  <a:pt x="115" y="6"/>
                  <a:pt x="115" y="6"/>
                </a:cubicBezTo>
                <a:cubicBezTo>
                  <a:pt x="113" y="5"/>
                  <a:pt x="110" y="4"/>
                  <a:pt x="108" y="4"/>
                </a:cubicBezTo>
                <a:cubicBezTo>
                  <a:pt x="108" y="0"/>
                  <a:pt x="108" y="0"/>
                  <a:pt x="108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6" name="Диаграмма 25"/>
          <p:cNvGraphicFramePr/>
          <p:nvPr/>
        </p:nvGraphicFramePr>
        <p:xfrm>
          <a:off x="4429124" y="1142984"/>
          <a:ext cx="4857752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0" y="0"/>
            <a:ext cx="1242648" cy="1477328"/>
          </a:xfrm>
          <a:prstGeom prst="rect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26097724_1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pic>
      <p:sp>
        <p:nvSpPr>
          <p:cNvPr id="6" name="TextBox 5"/>
          <p:cNvSpPr txBox="1"/>
          <p:nvPr/>
        </p:nvSpPr>
        <p:spPr>
          <a:xfrm>
            <a:off x="1285852" y="1142984"/>
            <a:ext cx="23042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Педагогические 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работники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дошкольных образовательных организаций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2643182"/>
            <a:ext cx="27217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Педагогические  работники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образовательных организаций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общего образования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3929066"/>
            <a:ext cx="27698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Педагогические  работники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организаций дополнительного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образования детей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5918" y="5214950"/>
            <a:ext cx="1351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Работники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учреждений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культуры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694709">
            <a:off x="4143372" y="928670"/>
            <a:ext cx="1487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79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831758">
            <a:off x="4000496" y="2000240"/>
            <a:ext cx="1629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256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человек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0756265">
            <a:off x="3906977" y="3310302"/>
            <a:ext cx="1447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человек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9990454">
            <a:off x="3979046" y="4455602"/>
            <a:ext cx="1523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73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человека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4143442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Средняя заработная </a:t>
            </a:r>
          </a:p>
          <a:p>
            <a:r>
              <a:rPr lang="ru-RU" sz="2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плата работников, выделенных в </a:t>
            </a:r>
          </a:p>
          <a:p>
            <a:r>
              <a:rPr lang="ru-RU" sz="2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«майских» Указах Президента РФ</a:t>
            </a:r>
            <a:endParaRPr lang="ru-RU" sz="2000" b="1" cap="all" spc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57819" y="6000768"/>
            <a:ext cx="3786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Среднесписочная численность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2017 год - 434 человека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01352" y="0"/>
            <a:ext cx="1242648" cy="1477328"/>
          </a:xfrm>
          <a:prstGeom prst="rect">
            <a:avLst/>
          </a:prstGeom>
          <a:blipFill dpi="0" rotWithShape="1">
            <a:blip r:embed="rId4" cstate="print">
              <a:alphaModFix amt="46000"/>
            </a:blip>
            <a:srcRect/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0"/>
            <a:ext cx="1242648" cy="1477328"/>
          </a:xfrm>
          <a:prstGeom prst="rect">
            <a:avLst/>
          </a:prstGeom>
          <a:blipFill dpi="0" rotWithShape="1">
            <a:blip r:embed="rId2" cstate="print">
              <a:alphaModFix amt="46000"/>
            </a:blip>
            <a:srcRect/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</a:t>
            </a:r>
          </a:p>
          <a:p>
            <a:endParaRPr lang="ru-RU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0" y="1000109"/>
          <a:ext cx="9144000" cy="4572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071670" y="0"/>
            <a:ext cx="7072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Динамика изменения средней заработной платы отдельных категорий работников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5572140"/>
            <a:ext cx="5227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Педагогические  работники дошкольных образовательных организаций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5857892"/>
            <a:ext cx="66437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Педагогические  работники образовательных организаций общего образования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6143644"/>
            <a:ext cx="59293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Педагогические  работники организаций дополнительного образования детей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6429396"/>
            <a:ext cx="25679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Работники учреждений культуры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5643578"/>
            <a:ext cx="142876" cy="1428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5929330"/>
            <a:ext cx="142876" cy="14287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6215082"/>
            <a:ext cx="142876" cy="142876"/>
          </a:xfrm>
          <a:prstGeom prst="rect">
            <a:avLst/>
          </a:prstGeom>
          <a:solidFill>
            <a:srgbClr val="B5D36B"/>
          </a:solidFill>
          <a:ln>
            <a:solidFill>
              <a:srgbClr val="B5D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500834"/>
            <a:ext cx="142876" cy="1428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42648" cy="1477328"/>
          </a:xfrm>
          <a:prstGeom prst="rect">
            <a:avLst/>
          </a:prstGeom>
          <a:blipFill dpi="0" rotWithShape="1">
            <a:blip r:embed="rId2" cstate="print">
              <a:alphaModFix amt="46000"/>
            </a:blip>
            <a:srcRect/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</a:t>
            </a:r>
          </a:p>
          <a:p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928670"/>
          <a:ext cx="8858312" cy="5590966"/>
        </p:xfrm>
        <a:graphic>
          <a:graphicData uri="http://schemas.openxmlformats.org/drawingml/2006/table">
            <a:tbl>
              <a:tblPr/>
              <a:tblGrid>
                <a:gridCol w="2387273"/>
                <a:gridCol w="1194056"/>
                <a:gridCol w="1194056"/>
                <a:gridCol w="1082531"/>
                <a:gridCol w="1071570"/>
                <a:gridCol w="857256"/>
                <a:gridCol w="1071570"/>
              </a:tblGrid>
              <a:tr h="2538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Категории  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2016 год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2017 год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Рост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ср. з/п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 уровню 2016 года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Отношение  уровня  ср. з/п  к ср.з/п по Республике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14385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Средняя заработная плата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Средняя заработная плата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(по данным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Башстат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Средняя заработная плата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Средняя заработная плата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(по данным Башстат)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55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Единицы измерения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рублей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рублей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рублей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рублей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217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Образование - всего</a:t>
                      </a:r>
                      <a:endParaRPr lang="ru-RU" sz="14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25 577,8</a:t>
                      </a:r>
                      <a:endParaRPr lang="ru-RU" sz="14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27 635,9</a:t>
                      </a:r>
                      <a:endParaRPr lang="ru-RU" sz="14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6346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Педагогические  работники дошкольных образовательных организаций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23 289,7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22 296,6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25 516,6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3 634,1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109,6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108,0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6346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Педагогические  работники образовательных организаций общего образования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26 849,7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26 251,1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28 445,7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27 814,0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105,9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102,3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6346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Педагогические  работники организаций дополнительного образования детей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22 092,1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23 173,0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26 126,5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25 656,0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118,3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101,8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763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Культура - всего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14 590,5</a:t>
                      </a:r>
                      <a:endParaRPr lang="ru-RU" sz="14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18 924,3</a:t>
                      </a:r>
                      <a:endParaRPr lang="ru-RU" sz="14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423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Работники учреждений культуры 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14 590,5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16 477,6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18 924,3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19 827,5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129,7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95,4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77963" y="0"/>
            <a:ext cx="7766037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Уровень средней заработной платы отдельных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категорий работников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42910" y="0"/>
            <a:ext cx="9144000" cy="998538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ru-RU" sz="2400" cap="none" spc="0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муниципального района Нуримановский район РБ</a:t>
            </a:r>
            <a:br>
              <a:rPr lang="ru-RU" sz="2400" cap="none" spc="0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cap="none" spc="0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разрезе муниципальных программ, тыс.руб</a:t>
            </a:r>
            <a:r>
              <a:rPr lang="ru-RU" sz="2400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/>
            </a:r>
            <a:br>
              <a:rPr lang="ru-RU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endParaRPr lang="ru-RU" sz="1600" cap="none" spc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34" y="1300899"/>
          <a:ext cx="9144033" cy="5557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6734"/>
                <a:gridCol w="1444303"/>
                <a:gridCol w="1540587"/>
                <a:gridCol w="1342409"/>
              </a:tblGrid>
              <a:tr h="88879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557866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«Развитие сельского хозяйства в МР Нуримановский район РБ» 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5 849,4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9 564,3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6 155,3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56043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«Экономическое и инвестиционное развитие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МР Нуримановский район РБ»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1 630,6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24 108,2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4 082,2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81530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«Обеспечение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качественным и доступным жильем в МР Нуримановский район РБ»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2 539,7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1 181,0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2 985,4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628667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«Транспортное развитие в МР Нуримановский район РБ»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863,6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13 021,8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14 263,0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591181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Развитие жилищно-коммунального хозяйства в МР Нуримановский район РБ» 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6 415,3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10 956,0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30 604,8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75343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«Устойчивое развитие сельских территорий в МР Нуримановский район РБ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16 691,3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9 544,2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16 262,8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761424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малого и среднего предпринимательства в МР Нуримановский район РБ»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5 358,5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8 072,5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9 630,2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0"/>
            <a:ext cx="1242648" cy="1477328"/>
          </a:xfrm>
          <a:prstGeom prst="rect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4"/>
          <a:ext cx="9144000" cy="6857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1398"/>
                <a:gridCol w="1532512"/>
                <a:gridCol w="1545285"/>
                <a:gridCol w="1404805"/>
              </a:tblGrid>
              <a:tr h="5228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73808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«Совершенствование деятельности ОМСУ МР Нуримановский район РБ по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реализации вопросов местного значения»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33 816,5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35 008,9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35 316,6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73808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внутреннего и въездного туризма в  муниципальном районе Нуримановский район Республики Башкортостан»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95,2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522807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«Развитие системы учета и отчетности, системы муниципальных закупок в МР Нуримановский район РБ» 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20 796,6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26 997,7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29 587,5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522807">
                <a:tc>
                  <a:txBody>
                    <a:bodyPr/>
                    <a:lstStyle/>
                    <a:p>
                      <a:pPr algn="just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МП «Социальная поддержка граждан в МР Нуримановский район РБ</a:t>
                      </a:r>
                      <a:r>
                        <a:rPr lang="ru-RU" sz="1400" baseline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42 338,4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38 729,0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40 082,0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52280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400" baseline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молодежной политики, ФКиС в МР Нуримановский район РБ»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2 679,0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2 781,6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3 063,2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52280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МП «Развитие образования в МР Нуримановский район РБ</a:t>
                      </a:r>
                      <a:r>
                        <a:rPr lang="ru-RU" sz="1400" baseline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254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185,4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265 673,0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278 183,4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522807">
                <a:tc>
                  <a:txBody>
                    <a:bodyPr/>
                    <a:lstStyle/>
                    <a:p>
                      <a:pPr algn="just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400" baseline="0" smtClean="0">
                          <a:latin typeface="Times New Roman" pitchFamily="18" charset="0"/>
                          <a:cs typeface="Times New Roman" pitchFamily="18" charset="0"/>
                        </a:rPr>
                        <a:t> «Развитие культуры и искусства в МР Нуримановский район РБ» 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35 966,8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31 617,7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37 327,6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522807">
                <a:tc>
                  <a:txBody>
                    <a:bodyPr/>
                    <a:lstStyle/>
                    <a:p>
                      <a:pPr algn="just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МП «Управление муниципальными финансами</a:t>
                      </a:r>
                      <a:r>
                        <a:rPr lang="ru-RU" sz="1400" baseline="0" smtClean="0">
                          <a:latin typeface="Times New Roman" pitchFamily="18" charset="0"/>
                          <a:cs typeface="Times New Roman" pitchFamily="18" charset="0"/>
                        </a:rPr>
                        <a:t> МР Нуримановский район РБ»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53 456,8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85 637,6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49 210,6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522807">
                <a:tc>
                  <a:txBody>
                    <a:bodyPr/>
                    <a:lstStyle/>
                    <a:p>
                      <a:pPr algn="just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400" baseline="0" smtClean="0">
                          <a:latin typeface="Times New Roman" pitchFamily="18" charset="0"/>
                          <a:cs typeface="Times New Roman" pitchFamily="18" charset="0"/>
                        </a:rPr>
                        <a:t>«Формирование здорового образа жизни и укрепления здоровья населения в МР Нуримановский район РБ»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196,4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41,1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136,0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522807">
                <a:tc>
                  <a:txBody>
                    <a:bodyPr/>
                    <a:lstStyle/>
                    <a:p>
                      <a:pPr algn="just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МП «Безопасная жизнь населения в МР Нуримановский район</a:t>
                      </a:r>
                      <a:r>
                        <a:rPr lang="ru-RU" sz="1400" baseline="0" smtClean="0">
                          <a:latin typeface="Times New Roman" pitchFamily="18" charset="0"/>
                          <a:cs typeface="Times New Roman" pitchFamily="18" charset="0"/>
                        </a:rPr>
                        <a:t> РБ»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1 810,5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1 749,6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2 007,8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38287">
                <a:tc>
                  <a:txBody>
                    <a:bodyPr/>
                    <a:lstStyle/>
                    <a:p>
                      <a:pPr algn="just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400" baseline="0" smtClean="0"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835,4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38287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539 690,0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565 519,6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558 898,4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0"/>
            <a:ext cx="73580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района в разрезе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 на 2017</a:t>
            </a:r>
          </a:p>
          <a:p>
            <a:pPr algn="r"/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(в процентах)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1285860"/>
          <a:ext cx="9061534" cy="5572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0"/>
            <a:ext cx="1242648" cy="1477328"/>
          </a:xfrm>
          <a:prstGeom prst="rect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-142908" y="-142900"/>
            <a:ext cx="9144000" cy="57148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сельского хозяйства в муниципальном районе Нуримановский район Республики Башкортостан»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00042"/>
            <a:ext cx="885831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сельского хозяйства 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28 апреля 2017 года №1725</a:t>
            </a:r>
          </a:p>
          <a:p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Подъем уровня сельскохозяйственного производства в общественном секторе;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2. Повышение финансовой устойчивости предприятий агропромышленного комплекса.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1. Стимулировать рост производства основных видов сельскохозяйственной продукции; повысить уровень рентабельности в сельском хозяйстве;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2. Обеспечить реализацию противоэпизоотических мероприятий в отношении карантинных и особо опасных болезней животных;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3. Стимулировать инновационную деятельность и инновационное развитие агропромышленного комплекса;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4. Обеспечить экологически регламентированное использование в сельскохозяйственном производстве земельных, водных и других возобновляемых природных ресурсов, а также повысить плодородие почв до оптимального уровня;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5. Обеспечить развитие мелиорации земель сельскохозяйственного назначения;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6. Создать условия для эффективного использования земель сельскохозяйственного назначения.</a:t>
            </a:r>
            <a:endParaRPr lang="ru-RU" sz="13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" y="3740762"/>
          <a:ext cx="9143999" cy="311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1998"/>
                <a:gridCol w="785818"/>
                <a:gridCol w="785818"/>
                <a:gridCol w="714380"/>
                <a:gridCol w="714380"/>
                <a:gridCol w="693781"/>
                <a:gridCol w="877824"/>
              </a:tblGrid>
              <a:tr h="535894"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сельского хозяйства в муниципальном районе Нуримановский район Республики Башкортостан» 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97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</a:tr>
              <a:tr h="47284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Индекс производства продукции сельского хозяйства в хозяйствах всех категорий (в сопоставимых ценах),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105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116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104,4 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109,5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*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*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283709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Рентабельность сельскохозяйственных организаций, %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15,3 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22,0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16,1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16,3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472848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Индекс физического объема инвестиций в основной капитал сельского хозяйства, %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102,4   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103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*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*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472848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Производительность труда на </a:t>
                      </a:r>
                    </a:p>
                    <a:p>
                      <a:pPr marL="0" algn="just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работника, тыс.руб.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1550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1594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1600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1980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1650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2900,5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481409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Среднемесячная заработная плата в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сельском хозяйстве по полному кругу организаций, руб.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10 432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9 743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*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*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16 000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14 523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«Экономическое и инвестиционное развитие муниципального района Нуримановский район Республики Башкортостан»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214422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«Экономическое и инвестиционное развитие муниципального района Нуримановский район Республики Башкортостан» 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декабря 201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года №2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078</a:t>
            </a:r>
            <a:endParaRPr lang="ru-RU" sz="1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marL="342900" indent="-3429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Обеспечение устойчивого социально-экономического  развития района и благосостояния его жителей.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Стратегическое планирование и координация выполнения муниципальных программ социально-экономического развития района;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Анализ и прогнозирование социально- экономического развития района;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Развитие инвестиционной деятельности и повышение инвестиционной привлекательности района;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Мониторинг развития конкурентной среды;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Реализация политики энергосбережения и повышения энергетической эффективности на территории района.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4071918"/>
          <a:ext cx="9144032" cy="27860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14809"/>
                <a:gridCol w="857256"/>
                <a:gridCol w="857256"/>
                <a:gridCol w="714380"/>
                <a:gridCol w="785818"/>
                <a:gridCol w="857256"/>
                <a:gridCol w="857257"/>
              </a:tblGrid>
              <a:tr h="564282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«Экономическое и инвестиционное развитие муниципального района Нуримановский район 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Республики Башкортостан»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7956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</a:tr>
              <a:tr h="56428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инвестиций в основной капитал за счет всех источников финансирования, млн.руб.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1058,3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1240,9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997,35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1386,1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146,97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335643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Число вновь зарегистрированных СМСП, ед.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87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526177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объемов потребления энергоресурсов, %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0"/>
            <a:ext cx="9144000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«Обеспечение качественным и доступным  жильем 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928670"/>
            <a:ext cx="86788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«Обеспечение качественным и доступным  жильем  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</a:t>
            </a:r>
            <a:r>
              <a:rPr lang="en-US" sz="1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сентября 2017 года №606</a:t>
            </a:r>
          </a:p>
          <a:p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1.Обеспечение жильем отдельных категорий граждан, выполнение мероприятий по оказанию государственной поддержки в приобретении жилья, стимулирование развития жилищного строительства, сохранение объемов вводимого жилья на уровне прогнозного.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marL="342900" indent="-342900">
              <a:buAutoNum type="arabicPeriod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Обеспечение жильем граждан, состоящих на учете в качестве нуждающихся в улучшении жилищных условий;</a:t>
            </a:r>
          </a:p>
          <a:p>
            <a:pPr marL="342900" indent="-342900">
              <a:buAutoNum type="arabicPeriod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Увеличение доли семей, имеющих возможность приобрести или построить жилье с помощью собственных, заемных средств, а также социальных выплат и субсидий на строительство или приобретение жилых помещений;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3. Привлечение внебюджетных источников финансирования;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4. Создание условий, обеспечивающих строительство жилья на территории муниципального района Нуримановский район Республики Башкортостан и реализации его на доступных условиях лицам, признанным нуждающимися в жилье.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" y="3931920"/>
          <a:ext cx="9143998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561"/>
                <a:gridCol w="785818"/>
                <a:gridCol w="857256"/>
                <a:gridCol w="785818"/>
                <a:gridCol w="785818"/>
                <a:gridCol w="714380"/>
                <a:gridCol w="714347"/>
              </a:tblGrid>
              <a:tr h="451387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«Обеспечение качественным и доступным  жильем  в муниципальном районе Нуримановский район 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Республики Башкортостан»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4701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</a:tr>
              <a:tr h="42004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Уменьшение количества граждан, нуждающихся в улучшении жилищных условий, в том числе молодых семей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423175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общего объема ввода малоэтажного жилья , кв. метров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15014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16124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16500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16589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423175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общей площади жилых помещений, приходящейся в среднем на 1 жителя , кв. метра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человека.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25,89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26,31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27,08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27,49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27,13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28,01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253905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молодых семей-участников подпрограммы, единиц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20427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приобретаемого (строящегося) жилья, кв.м.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7901352" y="0"/>
            <a:ext cx="1242648" cy="1477328"/>
          </a:xfrm>
          <a:prstGeom prst="rect">
            <a:avLst/>
          </a:prstGeom>
          <a:blipFill dpi="0" rotWithShape="1">
            <a:blip r:embed="rId2" cstate="print">
              <a:alphaModFix amt="46000"/>
            </a:blip>
            <a:srcRect/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</a:t>
            </a:r>
          </a:p>
          <a:p>
            <a:endParaRPr lang="ru-RU" dirty="0"/>
          </a:p>
        </p:txBody>
      </p:sp>
      <p:pic>
        <p:nvPicPr>
          <p:cNvPr id="6" name="Рисунок 5" descr="8169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5643579"/>
            <a:ext cx="785819" cy="10455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142852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бюджета (налоговые  доходы, неналоговые доходы  и безвозмездные поступления (дотации, субсидии, субвенции, иные межбюджетные трансферты ))</a:t>
            </a:r>
            <a:r>
              <a:rPr lang="en-US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денежные средства, поступающие в безвозмездном и безвозвратном порядке в соответствии с законодательством РФ в распоряжении органов государственной власти (федеральный, региональный, местный).</a:t>
            </a: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денежные средства, направляемые на финансовое обеспечение задач и функций государства и органов местного самоуправления. В зависимости от характера определений, формируются системы бюджетных расходов.</a:t>
            </a:r>
          </a:p>
        </p:txBody>
      </p:sp>
      <p:pic>
        <p:nvPicPr>
          <p:cNvPr id="3" name="Рисунок 2" descr="8169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9" y="3000373"/>
            <a:ext cx="677980" cy="902063"/>
          </a:xfrm>
          <a:prstGeom prst="rect">
            <a:avLst/>
          </a:prstGeom>
        </p:spPr>
      </p:pic>
      <p:pic>
        <p:nvPicPr>
          <p:cNvPr id="4" name="Рисунок 3" descr="8169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3" y="3071810"/>
            <a:ext cx="642943" cy="855444"/>
          </a:xfrm>
          <a:prstGeom prst="rect">
            <a:avLst/>
          </a:prstGeom>
        </p:spPr>
      </p:pic>
      <p:pic>
        <p:nvPicPr>
          <p:cNvPr id="8" name="Рисунок 7" descr="81699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49" y="4214818"/>
            <a:ext cx="714380" cy="1023608"/>
          </a:xfrm>
          <a:prstGeom prst="rect">
            <a:avLst/>
          </a:prstGeom>
        </p:spPr>
      </p:pic>
      <p:pic>
        <p:nvPicPr>
          <p:cNvPr id="12" name="Рисунок 11" descr="n5875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4612" y="4286257"/>
            <a:ext cx="928693" cy="1016006"/>
          </a:xfrm>
          <a:prstGeom prst="rect">
            <a:avLst/>
          </a:prstGeom>
        </p:spPr>
      </p:pic>
      <p:pic>
        <p:nvPicPr>
          <p:cNvPr id="13" name="Рисунок 12" descr="n5875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2912" y="5715017"/>
            <a:ext cx="914161" cy="10001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2912" y="2786059"/>
            <a:ext cx="71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ДОХОД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1736" y="2786059"/>
            <a:ext cx="7902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РАСХОД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57356" y="307181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=</a:t>
            </a:r>
            <a:endParaRPr lang="ru-RU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1857356" y="4357694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&lt;</a:t>
            </a:r>
            <a:endParaRPr lang="ru-RU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1928795" y="5643578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&gt;</a:t>
            </a:r>
            <a:endParaRPr lang="ru-RU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5072067" y="23574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286248" y="428625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b="1" dirty="0" smtClean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– превышение расходов бюджета над его доходами</a:t>
            </a:r>
            <a:r>
              <a:rPr lang="en-US" b="1" dirty="0" smtClean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2D2D8A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86248" y="578645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Профицит бюджета </a:t>
            </a:r>
            <a:r>
              <a:rPr lang="ru-RU" b="1" dirty="0" smtClean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 превышение доходов бюджета над его расходами</a:t>
            </a:r>
            <a:r>
              <a:rPr lang="en-US" b="1" dirty="0" smtClean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2D2D8A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286248" y="278605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algn="just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  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Сбалансированный бюджет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бюджет, 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котором равны соотношения доходов и расходов.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1473" y="4000505"/>
            <a:ext cx="71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ДОХОД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43175" y="4000505"/>
            <a:ext cx="7902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РАСХОД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1473" y="5357827"/>
            <a:ext cx="71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ДОХОД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43175" y="5357827"/>
            <a:ext cx="7902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РАСХОД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0"/>
            <a:ext cx="9144000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торговли и потребительской кооперации муниципального района Нуримановский район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928670"/>
            <a:ext cx="88583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торговли и потребительской кооперации муниципального района Нуримановский район Республики Башкортостан»  утверждена постановлением Администрации муниципального </a:t>
            </a:r>
            <a:r>
              <a:rPr lang="ru-RU" sz="1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03 апреля 2017 года№570</a:t>
            </a:r>
          </a:p>
          <a:p>
            <a:r>
              <a:rPr lang="ru-RU" sz="11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1. Создание условий для полного удовлетворения потребности населения в качественных и безопасных товарах и услугах по доступным ценам.</a:t>
            </a:r>
          </a:p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1. Повышение экономической и физической доступности товаров и услуг на потребительском рынке, качества и культуры обслуживания населения при их предоставлении; 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2. Содействие продвижению продукции отечественных производителей; 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3. Обеспечение качества и безопасности товаров и услуг на потребительском рынке, в том числе алкогольной продукции, поступающей в розничную продажу на территории Республики Башкортостан; 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4. Совершенствование механизма защиты прав потребителей.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3000372"/>
          <a:ext cx="9144003" cy="38784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857754"/>
                <a:gridCol w="714380"/>
                <a:gridCol w="713205"/>
                <a:gridCol w="734651"/>
                <a:gridCol w="734651"/>
                <a:gridCol w="734651"/>
                <a:gridCol w="654711"/>
              </a:tblGrid>
              <a:tr h="357189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торговли и потребительской кооперации муниципального района Нуримановский район Республики Башкортостан» 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</a:p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287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</a:tr>
              <a:tr h="21813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торговых объектов различных форматов, ед.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192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192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219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208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215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219</a:t>
                      </a:r>
                      <a:endParaRPr kumimoji="0"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237879"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Оборот розничной торговли,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млн.руб.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818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930,52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940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933,32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</a:t>
                      </a:r>
                      <a:endParaRPr kumimoji="0"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247151"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Оборот розничной торговли на душу населения,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тыс.руб.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45,2</a:t>
                      </a: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45,5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</a:t>
                      </a:r>
                      <a:endParaRPr kumimoji="0"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Обеспеченность населения муниципального района площадью торговых объектов (в расчете на 1000 чел.), кв.м.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355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355,5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370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538,54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</a:t>
                      </a:r>
                      <a:endParaRPr kumimoji="0"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230706"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Оборот общественного питания, млн.руб. 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17,8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18,69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</a:t>
                      </a:r>
                      <a:endParaRPr kumimoji="0"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183780"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бытовых услуг, млн.руб.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10,5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10,8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</a:t>
                      </a:r>
                      <a:endParaRPr kumimoji="0"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платных услуг, 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млн.руб.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198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232,8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254,18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234,78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</a:t>
                      </a:r>
                      <a:endParaRPr kumimoji="0"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30424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kumimoji="0" lang="ru-RU" sz="1050" kern="12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0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выездной торговли в малочисленные и отдаленные населенные пункты, ед.</a:t>
                      </a:r>
                      <a:endParaRPr kumimoji="0"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25471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Соотношение доступных торговых объектов для </a:t>
                      </a:r>
                      <a:r>
                        <a:rPr kumimoji="0" lang="ru-RU" sz="105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маломобильных</a:t>
                      </a:r>
                      <a:r>
                        <a:rPr kumimoji="0" lang="ru-RU" sz="10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групп населения от общего числа торговых объектов, %</a:t>
                      </a:r>
                      <a:endParaRPr kumimoji="0"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kumimoji="0"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13374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kumimoji="0" lang="ru-RU" sz="1050" kern="1200" dirty="0">
                          <a:latin typeface="Times New Roman" pitchFamily="18" charset="0"/>
                          <a:cs typeface="Times New Roman" pitchFamily="18" charset="0"/>
                        </a:rPr>
                        <a:t>предприятий в сфере бытового </a:t>
                      </a:r>
                      <a:r>
                        <a:rPr kumimoji="0" lang="ru-RU" sz="10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обслуживания, ед.</a:t>
                      </a:r>
                      <a:endParaRPr kumimoji="0"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kumimoji="0"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3030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kumimoji="0" lang="ru-RU" sz="1050" kern="1200" dirty="0">
                          <a:latin typeface="Times New Roman" pitchFamily="18" charset="0"/>
                          <a:cs typeface="Times New Roman" pitchFamily="18" charset="0"/>
                        </a:rPr>
                        <a:t>опубликованных статей социальной рекламы по вопросам защиты прав потребителей в СМИ, сайте </a:t>
                      </a:r>
                      <a:r>
                        <a:rPr kumimoji="0" lang="ru-RU" sz="10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администрации, ед.</a:t>
                      </a:r>
                      <a:endParaRPr kumimoji="0"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-142900"/>
            <a:ext cx="9144000" cy="83671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«Транспортное развитие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00042"/>
            <a:ext cx="9144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«Транспортное развитие 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31 декабря 2015 года№2612 </a:t>
            </a:r>
          </a:p>
          <a:p>
            <a:pPr algn="just"/>
            <a:r>
              <a:rPr lang="ru-RU" sz="11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1. Увеличение протяженности, пропускной способности, а также достижение требуемого технического и эксплуатационного состояния дорог местного значения;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2. Повышение уровня безопасности дорожного движения; 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3. Сокращение числа погибших в результате дорожно-транспортных происшествий;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4. Сокращение количества дорожно-транспортных происшествий с пострадавшими.</a:t>
            </a:r>
          </a:p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1. Улучшение технического состояния существующей сети автомобильных дорог местного значения за счет увеличения объемов работ по ремонту и содержанию дорожного хозяйства; 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2. Привлечение дополнительных инвестиций в сферу дорожного хозяйства МР Нуримановский район РБ;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3. Проектирование, строительство, реконструкция дорог местного значения, в том числе дорог местного значения с твердым покрытием до сельских населенных пунктов, не имеющих круглогодичной связи с сетью автомобильных дорог общего пользования;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4. Строительство дорог местного значения в новых микрорайонах малоэтажной застройки;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5. Капитальный ремонт и ремонт дорог местного значения, дворовых территорий многоквартирных домов населенных пунктов, проездов к дворовым   территориям многоквартирных домов населенных пунктов;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6. Предотвращение дорожно-транспортных происшествий, вероятность гибели людей в которых наиболее высока;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7. Снижение тяжести травм, полученных в результате дорожно-транспортных происшествий;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8. Развитие современной системы оказания первой помощи пострадавшим в дорожно-транспортных происшествиях - спасение жизней;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9. Совершенствование системы управления деятельностью по повышению безопасности дорожного движения;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10. Повышение правосознания и ответственности   участников дорожного движения.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4290130"/>
          <a:ext cx="9144001" cy="2567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1"/>
                <a:gridCol w="785817"/>
                <a:gridCol w="665610"/>
                <a:gridCol w="798286"/>
                <a:gridCol w="798286"/>
                <a:gridCol w="798286"/>
                <a:gridCol w="725715"/>
              </a:tblGrid>
              <a:tr h="386837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«Транспортное развитие в муниципальном районе </a:t>
                      </a:r>
                      <a:r>
                        <a:rPr lang="ru-RU" sz="105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Нуримановский</a:t>
                      </a: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 Республики Башкортостан»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lang="ru-RU" sz="105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105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</a:p>
                    <a:p>
                      <a:pPr algn="ctr"/>
                      <a:endParaRPr lang="ru-RU" sz="105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008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05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05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05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</a:tr>
              <a:tr h="64946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протяженности автомобильных дорог общего пользования местного значения, не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отвечающим нормативным требованиям, в  общей протяженности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автомобильных дорог общего пользования местного значения, %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372514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автомобильных дорог общего пользования местного значения, в отношении которых произведен ремонт, %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790646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населения, проживающего в населенных пунктах, не имеющих регулярного автобусного и (или) железнодорожного сообщения с административным центром городского округа (муниципального района), в общей численности населения городского округа (муниципального района), %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-142900"/>
            <a:ext cx="9144000" cy="57148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жилищно-коммунального хозяйства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28604"/>
            <a:ext cx="9001156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жилищно-коммунального хозяйства 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31 декабря 2015 года№2611 </a:t>
            </a:r>
          </a:p>
          <a:p>
            <a:pPr algn="just"/>
            <a:r>
              <a:rPr lang="ru-RU" sz="11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1. Обеспечение потребителей коммунальными ресурсами нормативного качества при доступной стоимости и обеспечении надежной и эффективной работы коммунальной инфраструктуры;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2. Обеспечение надежного и высокоэффективного наружного освещения населенных пунктов  муниципального район Нуримановский район Республики Башкортостан;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3. Формирование комфортных условий проживания населения района;</a:t>
            </a:r>
          </a:p>
          <a:p>
            <a:pPr lvl="0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4.  Решение проблем безопасности дорожного движения;</a:t>
            </a:r>
          </a:p>
          <a:p>
            <a:pPr lvl="0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5.  Обеспечение населения чистой водопроводной водой; </a:t>
            </a:r>
          </a:p>
          <a:p>
            <a:pPr lvl="0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рациональное использование водных объектов, охрана окружающей среды и обеспечение экологической безопасности;</a:t>
            </a:r>
          </a:p>
          <a:p>
            <a:pPr lvl="0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6. Стабилизация и развитие систем водоснабжения и водоотведения жилищно-коммунального комплекса муниципального района Нуримановский район Республики Башкортостан;</a:t>
            </a:r>
          </a:p>
          <a:p>
            <a:pPr lvl="0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7. Формирование комфортных и безопасных условий проживания и деятельности населения муниципального района Нуримановский район Республики Башкортостан сохранение здоровья людей;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8. Обеспечение очистки сточных вод.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/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143248"/>
            <a:ext cx="8826366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1. Восстановление и модернизация систем  наружного освещения населенных пунктов муниципального района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район Республики Башкортостан;</a:t>
            </a:r>
          </a:p>
          <a:p>
            <a:pPr lvl="0"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2. Обеспечение надежности и эффективности поставки коммунальных ресурсов за счет масштабной реконструкции и модернизации систем коммунальной инфраструктуры;</a:t>
            </a:r>
          </a:p>
          <a:p>
            <a:pPr lvl="0"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3. Обеспечение доступности для населения стоимости коммунальных услуг;</a:t>
            </a:r>
          </a:p>
          <a:p>
            <a:pPr lvl="0"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4. Увеличение количества освещаемых территорий в населенных пунктах района;</a:t>
            </a:r>
          </a:p>
          <a:p>
            <a:pPr lvl="0"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5. Повышение надежности и эффективности установок наружного освещения, а также снижение эксплуатационных затрат;</a:t>
            </a:r>
          </a:p>
          <a:p>
            <a:pPr lvl="0"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6. Экономное использование электроэнергии     и средств, выделяемых на содержание систем наружного освещения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4615912"/>
          <a:ext cx="9144000" cy="224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3571"/>
                <a:gridCol w="571504"/>
                <a:gridCol w="571504"/>
                <a:gridCol w="571504"/>
                <a:gridCol w="642942"/>
                <a:gridCol w="571504"/>
                <a:gridCol w="571471"/>
              </a:tblGrid>
              <a:tr h="306077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жилищно-коммунального хозяйства в муниципальном районе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Нуримановский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 Республики Башкортостан» 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год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1346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</a:tr>
              <a:tr h="2631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охвата населения приборами учета тепло- водоснабжения , 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93,5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93,5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409310"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 износа инженерных  сетей (снижение % износа за счет ежегодного замены  5 % сетей от общей протяженности сетей)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182293"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освещенных частей улиц, проездов  в населенных пунктах района (в процентах),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%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224221"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Благоустройство родников на территориях сельских поселений (не менее 3х ежегодно)</a:t>
                      </a:r>
                      <a:endParaRPr lang="ru-RU" sz="1000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194711"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Износ объектов коммунальной инфраструктуры, %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69,5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236639"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удовлетворенности в предоставлении качественных коммунальных услуг населению , %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0"/>
            <a:ext cx="9144000" cy="64291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«Устойчивое развитие сельских территорий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00042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«Устойчивое развитие сельских территорий 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31 декабря 2015 года №2610 </a:t>
            </a:r>
          </a:p>
          <a:p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lvl="0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Улучшение условий жизнедеятельности на сельских территориях Нуримановского района;</a:t>
            </a:r>
          </a:p>
          <a:p>
            <a:pPr lvl="0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Улучшение инвестиционного климата в сфере АПК на сельских территориях Нуримановского района за счет реализации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инфра-структурных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мероприятий в рамках Программы;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 Содействие созданию высокотехнологичных рабочих мест на сельских территориях Нуримановского района;</a:t>
            </a:r>
          </a:p>
          <a:p>
            <a:pPr lvl="0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4. Активизация участия граждан, проживающих на сельских территориях Нуримановского района, в решении вопросов местного значения; </a:t>
            </a:r>
          </a:p>
          <a:p>
            <a:pPr lvl="0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5. Формирование в Республике Башкортостан позитивного отношения к развитию сельских территорий Нуримановского района.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lvl="0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Удовлетворение потребностей в благоустроенном жилье населения, проживающего на сельских территориях Нуримановского района, в том числе молодых семей и молодых специалистов; </a:t>
            </a:r>
          </a:p>
          <a:p>
            <a:pPr lvl="0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Повышение уровня комплексного обустройства объектами социальной и инженерной инфраструктуры сельских территорий  Нуримановского района; </a:t>
            </a:r>
          </a:p>
          <a:p>
            <a:pPr lvl="0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 Проведение мероприятий по поощрению и популяризации достижений в сельском развитии Нуримановского района;</a:t>
            </a:r>
          </a:p>
          <a:p>
            <a:pPr font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4. Реализация общественно значимых проектов в интересах сельских жителей  Нуримановского района с помощью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грантовой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поддержки;</a:t>
            </a:r>
          </a:p>
          <a:p>
            <a:pPr lvl="0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5. Устойчивое территориальное развитие района посредством совершенствования системы расселения, застройки, благоустройства сельских поселений, их инженерной, транспортной и социальной инфраструктур, рационального природопользования, охраны и использования объектов историко-культурного наследия, сохранения и улучшения окружающей природной среды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31" y="4561764"/>
          <a:ext cx="9144031" cy="2296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4941"/>
                <a:gridCol w="714380"/>
                <a:gridCol w="642942"/>
                <a:gridCol w="642942"/>
                <a:gridCol w="642942"/>
                <a:gridCol w="642942"/>
                <a:gridCol w="642942"/>
              </a:tblGrid>
              <a:tr h="357189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«Устойчивое развитие сельских территорий в муниципальном районе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Нуримановский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 Республики Башкортостан» 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153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</a:tr>
              <a:tr h="337885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Ввод (приобретение) жилья для сельских граждан,   проживающих в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Нуримановском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районе, кв.м.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15000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15014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16000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16124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16000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16589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262647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том числе для молодых семей и молодых специалистов, кв.м.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510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727,7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470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650,1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504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885,5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321940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 сельских семей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Нуримановского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района, нуждающихся в улучшении жилищных условий, единиц; 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420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264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420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266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210894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Ввод в действие объектов инженерной инфраструктуры, единиц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314582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сельских поселений документами территориального планирования, кол-во сельских поселений, единиц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0"/>
            <a:ext cx="9144000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и поддержка малого и среднего предпринимательства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928670"/>
            <a:ext cx="914400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и поддержка малого и среднего предпринимательства 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28 июня 2017 года№1036</a:t>
            </a:r>
          </a:p>
          <a:p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1. Создание условий для развития малого и среднего предпринимательства в муниципальном районе Нуримановский район Республики Башкортостан на основе формирования эффективных механизмов его поддержки, повышения вклада малого и среднего предпринимательства в решение экономических и социальных задач района;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2. Повышение конкурентоспособности районного туристского продукта.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1. Содействие росту конкурентоспособности и продвижению продукции субъектов малого и среднего предпринимательства  на товарные рынки;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2. Повышение престижа предпринимательской деятельности в муниципальном районе Нуримановский район Республике Башкортостан;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3. Развитие малого и среднего предпринимательства во многих отраслях и секторах экономики района;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4. Развитие районного туристско-рекреационного комплекса и развитие объектов туристской инфраструктуры на территории муниципального района Нуримановский район;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5. Продвижение туристского продукта Нуримановского района на республиканском и  российском туристских рынках.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4454580"/>
          <a:ext cx="9144000" cy="240341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86381"/>
                <a:gridCol w="642942"/>
                <a:gridCol w="642942"/>
                <a:gridCol w="642942"/>
                <a:gridCol w="642942"/>
                <a:gridCol w="642942"/>
                <a:gridCol w="642909"/>
              </a:tblGrid>
              <a:tr h="297467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и поддержка малого и среднего предпринимательства в муниципальном районе Нуримановский район Республики Башкортостан» 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2974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05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05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05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05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05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</a:tr>
              <a:tr h="42833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0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субъектов малого и среднего предпринимательства на 10 000 человек населения, единиц</a:t>
                      </a:r>
                      <a:endParaRPr kumimoji="0"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313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319,07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313,0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201,73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199,97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203,9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26175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субъектов малого и среднего предпринимательства, </a:t>
                      </a:r>
                      <a:r>
                        <a:rPr kumimoji="0" lang="ru-RU" sz="10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kumimoji="0" lang="ru-RU" sz="10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645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657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*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*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*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*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428330"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выданных </a:t>
                      </a:r>
                      <a:r>
                        <a:rPr lang="ru-RU" sz="105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микрозаймов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субъектам малого и среднего предпринимательства,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endParaRPr lang="ru-RU" sz="1050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2,0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1,02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5,5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3,2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*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*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42833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0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новых субъектов индустрии туризма и иных вовлеченных хозяйствующих субъектов, единиц</a:t>
                      </a:r>
                      <a:endParaRPr kumimoji="0"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*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*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26175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0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новых рабочих мест в сфере туризма, единиц</a:t>
                      </a:r>
                      <a:endParaRPr kumimoji="0"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*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*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0"/>
            <a:ext cx="9144000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«Совершенствование деятельности органов местного самоуправления муниципального района Нуримановский район Республики Башкортостан  по реализации вопросов местного значения»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214422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«Совершенствование деятельности органов местного самоуправления муниципального района Нуримановский район Республики Башкортостан  по реализации вопросов местного значения» 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29 января 2016 года№226 </a:t>
            </a:r>
          </a:p>
          <a:p>
            <a:pPr algn="just"/>
            <a:endParaRPr lang="ru-RU" sz="1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 муниципальной программы: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Формирование высококвалифицированного кадрового состава муниципальной службы в органах местного самоуправления муниципального района в соответствии с целями и задачами социально-экономического  развития района, задачами и функциями органов местного самоуправления;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2.Повышение эффективности работы и результативности профессиональной служебной деятельности органов местного  самоуправления;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Искоренения коррупционных проявлений в деятельности муниципальных служащих, создание безопасных условий труда и охраны труда;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Создание эффективной системы организации хранения, комплектования, учета и использования документов архивного фонда.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" y="4788265"/>
          <a:ext cx="9143999" cy="2069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2132"/>
                <a:gridCol w="642942"/>
                <a:gridCol w="571504"/>
                <a:gridCol w="571504"/>
                <a:gridCol w="571504"/>
                <a:gridCol w="642942"/>
                <a:gridCol w="571471"/>
              </a:tblGrid>
              <a:tr h="285752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«Совершенствование деятельности ОМСУ муниципального района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Нуримановский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 Республики Башкортостан  по реализации вопросов местного значения»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200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</a:tr>
              <a:tr h="637234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муниципальных служащих, пошедших обучение, повышение квалификации, переподготовку, от общего количества муниципальных служащих, %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46,5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609541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муниципальных служащих, включенных в реестр муниципальных служащих, от общего количества муниципальных служащих, %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0"/>
            <a:ext cx="9144000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системы учета и отчетности, системы муниципальных закупок в муниципальном районе Нуримановский район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887135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системы учета и отчетности, системы муниципальных закупок 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2016 года№2071 </a:t>
            </a:r>
          </a:p>
          <a:p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marL="342900" indent="-342900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1.Создание эффективной организации бюджетного учета и составления бюджетной отчетности в </a:t>
            </a:r>
          </a:p>
          <a:p>
            <a:pPr marL="342900" indent="-342900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муниципальном районе Нуримановский район Республики Башкортостан;</a:t>
            </a:r>
          </a:p>
          <a:p>
            <a:pPr marL="342900" indent="-342900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2.Эффективное использование бюджетных средств, имущества, развитие добросовестной </a:t>
            </a:r>
          </a:p>
          <a:p>
            <a:pPr marL="342900" indent="-342900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конкуренции, предотвращение коррупции и других злоупотреблений.</a:t>
            </a:r>
          </a:p>
          <a:p>
            <a:pPr algn="just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реализация единого порядка ведения бюджетного учета в  ОМСУ, муниципальных учреждениях с использованием средств автоматизации;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обеспечение своевременного, полного и достоверного отражения в бюджетном учете операций по исполнению бюджетных смет, планов финансово-хозяйственной деятельности муниципальных учреждений муниципального района;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повышение качества и оперативности формирования отчетности;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обеспечение создания методических материалов по предметным областям с учетом региональной и отраслевой специфики;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обеспечение контроля качества бюджетного учета, бюджетной отчетности и контроля использования имущества;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повышение эффективности и результативности осуществления закупок, использования имущества;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 обеспечение гласности и прозрачности осуществления закупок.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4389184"/>
          <a:ext cx="9144000" cy="2468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3439"/>
                <a:gridCol w="785818"/>
                <a:gridCol w="785818"/>
                <a:gridCol w="714380"/>
                <a:gridCol w="785818"/>
                <a:gridCol w="714380"/>
                <a:gridCol w="714347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системы учета и отчетности, системы муниципальных закупок в МР Нуримановский район Республики Башкортостан» *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2571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муниципальных учреждений района, обеспеченных установленными едиными типовыми настройками программных продуктов ,%</a:t>
                      </a: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Среднее количество поставщиков (подрядчиков, исполнителей), принявших участие в закупках, единиц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1,15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1,17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1,17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1,09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стоимости закупок с единственным участником, признанных несостоявшимися, в общей стоимости закупок, % 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17,7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17,6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33,5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обоснованных жалоб руководителей обслуживаемых учреждений: нет-0, да-1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«Социальная поддержка граждан муниципального района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42918"/>
            <a:ext cx="9144000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«Социальная поддержка граждан муниципального района Нуримановский район Республики Башкортостан»  утверждена постановлением Администрации муниципального 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2016 года№2074</a:t>
            </a:r>
          </a:p>
          <a:p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1. Стабильное повышение качества и уровня жизни граждан, попавших в трудную жизненную </a:t>
            </a:r>
          </a:p>
          <a:p>
            <a:pPr marL="342900" indent="-342900"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ситуацию,  из числа:  пожилых граждан,  инвалидов,  семей  с несовершеннолетними детьми, </a:t>
            </a:r>
          </a:p>
          <a:p>
            <a:pPr marL="342900" indent="-342900"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проживающих  на территории муниципального района</a:t>
            </a:r>
            <a:r>
              <a:rPr lang="ru-RU" sz="1300" dirty="0" smtClean="0"/>
              <a:t>. </a:t>
            </a:r>
          </a:p>
          <a:p>
            <a:pPr marL="342900" indent="-342900" algn="just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роведение социально-значимых мероприятий;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2. Создание условий для продолжения активного образа жизни пожилых людей, достигших пенсионного возраста, для их полноценного участия в жизни общества;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3. Обеспечение беспрепятственного доступа инвалидов к объектам социальной инфраструктуры;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4. Возрождение в сознании общества  понимания  ценности семьи, укрепление социального статуса семьи как основного института общества, пропаганда семейных ценностей;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5. Проведение культурно-массовых   мероприятий,  направленных  на нравственное и духовное воспитание детей и семей в целом;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6. Создание благоприятных условий для интеграции в общество инвалидов;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7. Координация деятельности предприятий, организаций  по оказанию социальной поддержки инвалидам, пенсионерам и другим категориям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4478900"/>
          <a:ext cx="9144000" cy="2379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6380"/>
                <a:gridCol w="642942"/>
                <a:gridCol w="714380"/>
                <a:gridCol w="642942"/>
                <a:gridCol w="642942"/>
                <a:gridCol w="571504"/>
                <a:gridCol w="642910"/>
              </a:tblGrid>
              <a:tr h="307398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«Социальная поддержка граждан муниципального района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Нуримановский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 Республики Башкортостан»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 год 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год 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 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5000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</a:tr>
              <a:tr h="42865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граждан пожилого возраста, принявших участие в культурно - досуговых мероприятиях, человек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829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41313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Количества объектов социальной инфраструктуры, оборудованных в целях обеспечения доступности для инвалидов,  единиц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30008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Сокращение ежегодно численности социально-неблагополучных семей, ед.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получателей материальной помощи, чел.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0"/>
            <a:ext cx="9144000" cy="64291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молодежной политики, физической культуры и спорта в муниципальном районе Нуримановский район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857232"/>
            <a:ext cx="9144000" cy="3454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молодежной политики, физической культуры и спорта 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15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27 января 2017 года №277</a:t>
            </a:r>
          </a:p>
          <a:p>
            <a:pPr algn="just"/>
            <a:r>
              <a:rPr lang="ru-RU" sz="115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1.Совершенствование и развитие системы, обеспечивающей целенаправленное формирование у молодежи района высокой социальной активности, гражданственности и патриотизма, подготовки спортивных резервов, снижения криминогенной напряженности в подростково-молодежной среде средствами физической культуры, спорта и туризма.</a:t>
            </a:r>
          </a:p>
          <a:p>
            <a:pPr marL="342900" indent="-342900" algn="just"/>
            <a:r>
              <a:rPr lang="ru-RU" sz="115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1. Повышение интереса населения района к занятиям физической культуры и спорта, формирование стремления к здоровому образу жизни; 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2. Обеспечение трудоустройства молодежи, занятости детей, подростков и молодежи в социально значимых сферах деятельности;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3. Оказание адресной помощи молодым семьям в решении жилищных проблем, укрепление института молодых семьи;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4. Пропаганда здорового образа жизни среди молодежи;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5. Гражданско-патриотическое воспитание молодежи;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6. Формирование у молодежи семейных ценностей;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7. Расширение структуры специалистов по работе с молодежью в сельских поселениях, в организациях и образовательных учреждениях;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8. Координация деятельности органов и организаций, действующих в области молодежной политики, детских и молодежных общественных объединений по вовлечению молодежи в социальную практику;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9. Повышение социальной активности молодежи, формирование готовности к участию в общественно-политической жизни общества;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10. Стимулирование различных форм самоорганизации молодежи.</a:t>
            </a:r>
            <a:endParaRPr lang="ru-RU" sz="115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4395620"/>
          <a:ext cx="9144000" cy="2462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7753"/>
                <a:gridCol w="714380"/>
                <a:gridCol w="785818"/>
                <a:gridCol w="714380"/>
                <a:gridCol w="714380"/>
                <a:gridCol w="642942"/>
                <a:gridCol w="714347"/>
              </a:tblGrid>
              <a:tr h="345552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молодежной политики, физической культуры и спорта в муниципальном районе Нуримановский район Республики Башкортостан» 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 год 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год 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 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278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</a:tr>
              <a:tr h="416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населения, систематически занимающегося физической культурой и спортом в общем числе населения, %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416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детей, подростков и молодежи, охваченных различными формами летнего и круглогодичного оздоровительного отдыха по линии молодежной политики, в общем числе граждан в возрасте 7-17 лет, человек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416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молодежи допризывного возраста, принявшей участие в мероприятиях, направленных на гражданско-патриотическое воспитание, человек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416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молодежи, вовлеченной в волонтерскую деятельность, в общем числе граждан 14 -30 лет, человек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291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0"/>
            <a:ext cx="9144000" cy="50004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 муниципального района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71480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 муниципального района Нуримановский район Республики Башкортостан»  утверждена постановлением Администрации муниципального </a:t>
            </a:r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20 апреля 2017 года №662</a:t>
            </a:r>
          </a:p>
          <a:p>
            <a:pPr algn="just"/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1. Обеспечение доступности качественного образования, государственных гарантий прав граждан на общедоступность и бесплатность общего среднего образования;</a:t>
            </a:r>
          </a:p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2. Закрепление устойчивой динамики развития системы образования;</a:t>
            </a:r>
          </a:p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3. Достижение высокого уровня образовательных услуг, удовлетворяющих потребности современных  жителей.</a:t>
            </a:r>
          </a:p>
          <a:p>
            <a:pPr marL="342900" indent="-342900" algn="just"/>
            <a:r>
              <a:rPr lang="ru-RU" sz="1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1. Модернизация системы дошкольного, общего, дополнительного (внешкольного) образования как института социального развития;</a:t>
            </a:r>
          </a:p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2. Обеспечение динамичного развития системы образования в соответствии с запросами личности  и общества;</a:t>
            </a:r>
          </a:p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3. Формирование здоровье сберегающей образовательной среды, обеспечивающей сохранение здоровья обучающихся;</a:t>
            </a:r>
          </a:p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4. Развитие инновационной и опытно-экспериментальной деятельности образовательных учреждений;</a:t>
            </a:r>
          </a:p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5. Информатизация муниципальной системы образования;</a:t>
            </a:r>
          </a:p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6. Создание условий в образовательных учреждениях района, обеспечивающих качественное проведение  образовательно-воспитательного процесса, отвечающего    требованиям современного развития образования и науки;</a:t>
            </a:r>
          </a:p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7. Обеспечение равных возможностей для всех категорий детей, в том числе детей с ограниченными возможностями здоровья, в получении качественного образования;</a:t>
            </a:r>
          </a:p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8. Формирование условий для развития начальных профессиональных знаний и навыков, научно-исследовательского творчества обучающихся, включая новые образовательные формы и технологии работы с  одаренными  детьми;</a:t>
            </a:r>
          </a:p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9. Развитие кадрового потенциала сферы образования и системы поддержки педагогических работников; </a:t>
            </a:r>
          </a:p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10. Создание прозрачной, открытой  системы  информирования граждан об образовательных услугах, обеспечивающих полноту, доступность, своевременное обновление и достоверность информации.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4027026"/>
          <a:ext cx="9144000" cy="2830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6478"/>
                <a:gridCol w="571504"/>
                <a:gridCol w="571504"/>
                <a:gridCol w="571504"/>
                <a:gridCol w="571504"/>
                <a:gridCol w="500066"/>
                <a:gridCol w="571440"/>
              </a:tblGrid>
              <a:tr h="214314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образования  муниципального района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Нуримановский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 Республики Башкортостан»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 год 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год 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 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142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</a:tr>
              <a:tr h="288614"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получателей муниципальной услуги в сфере образования, удовлетворенных полнотой и качеством этой услуги,  %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обучающихся общеобразовательных учреждений, которым предоставлена возможность обучаться в соответствии с основными современными требованиями,</a:t>
                      </a:r>
                      <a:r>
                        <a:rPr lang="ru-RU" sz="9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295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Удельный вес лиц, сдавших единый государственный экзамен, в числе выпускников муниципальных общеобразовательных учреждений, участвовавших в едином государственном экзамене,</a:t>
                      </a:r>
                      <a:r>
                        <a:rPr lang="ru-RU" sz="9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142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Численность обучающихся на один персональный компьютер, чел.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3067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Удельный вес детей в возрасте 5-18 лет, получающих услуги по дополнительному образованию в организациях различной организационно-правовой формы и формы собственности, %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обучающихся – победителей и призеров олимпиад и конкурсов, проводимых на региональном, федеральном, международном уровнях, в общем количестве участников от района в таких мероприятиях, %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295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детей и подростков, охваченных основными формами отдыха и оздоровления в круглогодичном режиме, в общем количестве детей, подростков муниципального района, подлежащих отдыху и оздоровлению, %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педагогических работников, прошедших повышение квалификации, в общем количестве педагогических работников общеобразовательных учреждений, %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142852"/>
            <a:ext cx="539134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ИСПОЛНЕНИЕ </a:t>
            </a:r>
          </a:p>
          <a:p>
            <a:pPr algn="ctr"/>
            <a:r>
              <a:rPr lang="ru-RU" sz="40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 РАЙОНА </a:t>
            </a:r>
            <a:endParaRPr lang="ru-RU" sz="4000" b="1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428736"/>
            <a:ext cx="9144000" cy="5786199"/>
          </a:xfrm>
          <a:prstGeom prst="rect">
            <a:avLst/>
          </a:prstGeom>
          <a:blipFill dpi="0" rotWithShape="1">
            <a:blip r:embed="rId2" cstate="print">
              <a:alphaModFix amt="39000"/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Исполнение бюджета - процесс сбора и учета доходов и осуществление расходов на основе сводной бюджетной росписи и кассового плана.</a:t>
            </a:r>
          </a:p>
          <a:p>
            <a:pPr algn="just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Исполнение бюджета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–это этап бюджетного процесса ,который начинается с момента утверждения решения о бюджете муниципального района и продолжается в течение финансового года. Можно выделить следующие этапы этого процесса.</a:t>
            </a:r>
          </a:p>
          <a:p>
            <a:pPr algn="just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- исполнение бюджета по доходам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заключается в обеспечении полного и своевременного поступления в бюджет налогов, сборов, доходов от использования имущества и других обязательных платежей, в соответствии с утвержденным планом мобилизации доходов.</a:t>
            </a:r>
          </a:p>
          <a:p>
            <a:pPr algn="just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- исполнение по расходам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означает последовательное финансирование мероприятий, предусмотренных решением о бюджете, в пределах утвержденных сумм с целью исполнения принятых муниципальным образованием расходных обязательств. </a:t>
            </a:r>
          </a:p>
          <a:p>
            <a:pPr algn="just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Составление и утверждение отчета об исполнении бюджета является важной формой контроля за исполнением бюджета.</a:t>
            </a:r>
          </a:p>
          <a:p>
            <a:pPr algn="just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Отчет об исполнении бюджета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составляется по всем основным показателям доходов и расходов в установленном порядке с необходимым анализом исполнения доходов и расходования средств.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Годовой отчет об исполнении бюджета предоставляется в Совет, который принимает   решения об его утверждении либо отклонении.</a:t>
            </a:r>
          </a:p>
          <a:p>
            <a:pPr algn="just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42648" cy="1477328"/>
          </a:xfrm>
          <a:prstGeom prst="rect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и искусства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42918"/>
            <a:ext cx="885831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иципальная программа «Развитие культуры и искусства 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29 декабря 2016 года №2053</a:t>
            </a:r>
          </a:p>
          <a:p>
            <a:pPr algn="just"/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1. Формирование единого культурного пространства, 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2. Создание условий для равного доступа населения к культурным ценностям, информационным ресурсам и пользованию услугами учреждений культуры, дополнительного образования.</a:t>
            </a:r>
          </a:p>
          <a:p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1. Содействие в повышении эффективности деятельности клубных учреждений района;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2. Увеличение доли участников объединений народного самодеятельного творчества;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3. Повышение эффективности библиотечного, библиографического и информационного обслуживания жителей муниципального района;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4. Создание условий для эффективного развития системы дополнительного образования детей в сфере культуры и искусства;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5. Развитие туризма в муниципальном районе;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6. Повышение культуры обслуживания зрителей и обеспечение высокого качества проводимых мероприятий;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7. Создание комфортабельных условий в учреждениях культуры, облегчение труда персонала.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2" y="4214818"/>
          <a:ext cx="9144002" cy="2644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0695"/>
                <a:gridCol w="642942"/>
                <a:gridCol w="642942"/>
                <a:gridCol w="642942"/>
                <a:gridCol w="571504"/>
                <a:gridCol w="571504"/>
                <a:gridCol w="571473"/>
              </a:tblGrid>
              <a:tr h="33518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культуры и искусства в муниципальном районе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Нуримановский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 Республики Башкортостан»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 год 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год 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 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037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</a:tr>
              <a:tr h="1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посещений муниципальных библиотек, тыс. посещений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,4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230,4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220,8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221,9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402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массовых мероприятий, проводимых муниципальными библиотеками, единиц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3213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402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уровня удовлетворенности граждан качеством предоставления государственных и муниципальных услуг в сфере культуры и искусства, %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участников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культурно-досуговых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мероприятий, тыс. посещений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233,5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233,5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258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учащихся за отчетный период в МБУ ДО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Нуримановская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ДШИ, чел.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культурно-досуговых мероприятий в сельских муниципальных учреждениях культуры, единиц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5612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5612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5720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5722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142852"/>
            <a:ext cx="9144000" cy="8572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муниципальными финансами  муниципального района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857232"/>
            <a:ext cx="9144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муниципальными финансами  муниципального района Нуримановский район Республики Башкортостан» 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27 июня 2017 года №1021</a:t>
            </a:r>
          </a:p>
          <a:p>
            <a:pPr algn="just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Проведение сбалансированной финансовой, бюджетной и налоговой политики муниципального района Нуримановский район Республики Башкортостан;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Эффективное управление финансовыми ресурсами, находящимися в распоряжении муниципального района.</a:t>
            </a: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Совершенствование и модернизация механизмов межбюджетного регулирования;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Обеспечение эффективного исполнения полномочий в финансовой, бюджетной и налоговой сферах, в части осуществления финансового контроля.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" y="3327266"/>
          <a:ext cx="9143998" cy="353073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72064"/>
                <a:gridCol w="642942"/>
                <a:gridCol w="642942"/>
                <a:gridCol w="714380"/>
                <a:gridCol w="714380"/>
                <a:gridCol w="642942"/>
                <a:gridCol w="714348"/>
              </a:tblGrid>
              <a:tr h="339212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«Управление муниципальными финансами  муниципального района Нуримановский район Республики Башкортостан»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 год 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год 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 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690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</a:tr>
              <a:tr h="464828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межбюджетных трансфертов, предоставляемых из бюджета муниципального района, в общем объеме расходов (до 65%)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14,1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46482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Степень соответствия использования средств целям, предусмотренным Законодательством (%)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46482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Удельный вес своевременно исполненных судебных актов, предусматривающих взыскание на средства бюджета (%)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46690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Удельный вес расходов бюджета муниципального района, формированных в рамках муниципальных программ (%)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46690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Степень соответствия бюджетных ассигнований  муниципальных программ, утвержденному решению о бюджете (%)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0"/>
            <a:ext cx="9144000" cy="100811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здорового образа жизни и укрепление здоровья населения в муниципальном районе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000108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здорового образа жизни и укрепление здоровья населения в муниципальном районе Нуримановский район  Республики Башкортостан»  утверждена постановлением Администрации муниципального 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23 января 2017 года №206</a:t>
            </a:r>
          </a:p>
          <a:p>
            <a:pPr algn="just"/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1.Формирование здорового образа жизни у населения, включая сокращение потребления алкоголя, табака и борьбу с наркоманией;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2. Профилактика неинфекционных и социально-обусловленных заболеваний;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3. Пропаганда здорового образа жизни, занятий физической культурой и спортом.</a:t>
            </a:r>
          </a:p>
          <a:p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1. Обеспечение доступности информации о здоровом образе жизни для всех категорий населения;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2. Формирование у населения культуры здоровья и ответственного отношения к своему физическому и психологическому здоровью;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3. Формирование у населения мотивации к ведению здорового образа жизни, включая сокращение потребление алкоголя, табака и борьбу с наркоманией;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4. Внедрение в учебный процесс образовательных учреждений района современных методов и форм работы по формированию потребности в ведении здорового образа жизни у детей и подростков; 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5. Создание условий для сохранения и укрепления здоровья населения;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6.  Приобщение населения к занятиям физической культурой, спортом и туризмом.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" y="4643422"/>
          <a:ext cx="9143999" cy="2214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9190"/>
                <a:gridCol w="714380"/>
                <a:gridCol w="714380"/>
                <a:gridCol w="653068"/>
                <a:gridCol w="775692"/>
                <a:gridCol w="714380"/>
                <a:gridCol w="642909"/>
              </a:tblGrid>
              <a:tr h="299262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«Формирование здорового образа жизни и укрепление здоровья населения в муниципальном районе Нуримановский район  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Республики Башкортостан»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 год 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год 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 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562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</a:tr>
              <a:tr h="4240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мероприятий, пропагандирующих здоровый образ жизни, единиц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4339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 мероприятий по пропаганде  здорового образа жизни, человек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563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2106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4947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молодежи, вовлеченной в добровольческую волонтерскую деятельность, человек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0"/>
            <a:ext cx="9144000" cy="64291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«Безопасная жизнь населения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714356"/>
            <a:ext cx="914400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«Безопасная жизнь населения 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21 декабря 2016 года №1996</a:t>
            </a:r>
          </a:p>
          <a:p>
            <a:pPr algn="just"/>
            <a:r>
              <a:rPr lang="ru-RU" sz="1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 муниципальной программы: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1. Реализация государственной политики в области профилактики терроризма и экстремистской деятельности; 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2. Совершенствование системы профилактических мер антитеррористической и экстремистской направленности;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3. Обеспечение антитеррористической защищенности и усиление надежности охраны особо важных объектов жизнеобеспечения населения, образования, культуры, здравоохранения, транспортных коммуникаций и органов власти;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4. Создание условий для обеспечения безопасности граждан и правопорядка на территории МР;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5. Укрепление системы социальной профилактики правонарушений, направленной на активизацию борьбы с алкоголизмом, наркоманией, преступностью, безнадзорностью и беспризорностью несовершеннолетних, незаконной миграцией; 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6. Активизация участия и улучшение координации деятельности администраций МР и сельских поселений в предупреждении совершения правонарушений; 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7. Повышение безопасности населения и защищенности потенциально опасных объектов экономики от угроз природного и техногенного характера; 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8. Последовательное снижение рисков чрезвычайных ситуаций;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9. Провести ремонты противорадиационных укрытий находящихся в ведении муниципальных учреждений; 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10. Обеспечение средствами индивидуальной защиты работников органов местного самоуправления; 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11. Создание условий для обеспечения безопасного отдыха людей в местах массового отдыха населения на воде; 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12. Содержание запасов материально-технических, продовольственных, медицинских и иных средств, для обеспечения мероприятий гражданской обороны и материальные ресурсы для ликвидации ЧС природного и техногенного характера;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13. Реализация государственной политики в области пожарной безопасности; 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14. Повышение пожарной безопасности жилищного фонда МР;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15. Совершенствование противопожарной пропаганды;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16. Недопущение человеческих жертв и уменьшение материального ущерба от ЧС и пожаров.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4705791"/>
          <a:ext cx="9144002" cy="2152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2066"/>
                <a:gridCol w="714382"/>
                <a:gridCol w="714380"/>
                <a:gridCol w="714380"/>
                <a:gridCol w="642942"/>
                <a:gridCol w="642942"/>
                <a:gridCol w="642910"/>
              </a:tblGrid>
              <a:tr h="53839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«Безопасная жизнь населения в муниципальном районе 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Нуримановский район  Республики Башкортостан»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 год 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год 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 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C5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2474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</a:tr>
              <a:tr h="4444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зарегистрированных пожаров и несчастных случаев на воде, единиц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382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мероприятий по профилактике правонарушений и борьбе с преступностью, единиц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  <a:tr h="512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 мероприятий по профилактике правонарушений и борьбе с преступностью, человек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0" y="785794"/>
          <a:ext cx="9144000" cy="607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0"/>
            <a:ext cx="7929586" cy="1015663"/>
          </a:xfrm>
          <a:prstGeom prst="rect">
            <a:avLst/>
          </a:prstGeom>
          <a:solidFill>
            <a:schemeClr val="bg1">
              <a:alpha val="89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Сведения о проектах по программе  поддержки местных инициатив (ППМИ), направленных на решение вопросов местного значения  при непосредственном участии граждан за 2017 г.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3071802" y="2928934"/>
            <a:ext cx="1071570" cy="1071570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5 000,2 тыс.руб.</a:t>
            </a:r>
            <a:endParaRPr lang="ru-RU" dirty="0"/>
          </a:p>
        </p:txBody>
      </p:sp>
      <p:sp>
        <p:nvSpPr>
          <p:cNvPr id="7" name="Шестиугольник 6"/>
          <p:cNvSpPr/>
          <p:nvPr/>
        </p:nvSpPr>
        <p:spPr>
          <a:xfrm>
            <a:off x="3143240" y="4357694"/>
            <a:ext cx="1143008" cy="1071570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4429124" y="5072074"/>
            <a:ext cx="1071570" cy="928694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295,0 тыс.руб.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4286248" y="3500438"/>
            <a:ext cx="1071570" cy="1071570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611,7 </a:t>
            </a:r>
          </a:p>
          <a:p>
            <a:pPr algn="ctr"/>
            <a:r>
              <a:rPr lang="ru-RU" dirty="0" smtClean="0"/>
              <a:t>Тыс.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28662" y="3143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1714488"/>
            <a:ext cx="8001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Сумма проектов 7 086,0 тыс.руб., в том числе: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1242648" cy="1477328"/>
          </a:xfrm>
          <a:prstGeom prst="rect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143240" y="3143248"/>
            <a:ext cx="1049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5 000,2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357686" y="3643314"/>
            <a:ext cx="1049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611,7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143240" y="4643446"/>
            <a:ext cx="1049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1 179,1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429124" y="5214950"/>
            <a:ext cx="1049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295,0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0" y="0"/>
            <a:ext cx="1242648" cy="1477328"/>
          </a:xfrm>
          <a:prstGeom prst="rect">
            <a:avLst/>
          </a:prstGeom>
          <a:blipFill dpi="0" rotWithShape="1">
            <a:blip r:embed="rId2" cstate="print">
              <a:alphaModFix amt="46000"/>
            </a:blip>
            <a:srcRect/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180406_1639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071546"/>
            <a:ext cx="1643074" cy="11186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-857288" y="2285992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Стоимость проекта – 582,4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средства Республики Башкортостан – 400,0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средства бюджета поселения – 102,4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вклады населения – 40,0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вклады спонсора – 40,0 тыс.руб.</a:t>
            </a:r>
          </a:p>
        </p:txBody>
      </p:sp>
      <p:pic>
        <p:nvPicPr>
          <p:cNvPr id="7" name="Рисунок 6" descr="DSCN02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714356"/>
            <a:ext cx="1689991" cy="12674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428860" y="20716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Стоимость проекта – 1288,0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средства Республики Башкортостан – 950,0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средства бюджета района– 178,0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вклады населения – 150,0 тыс.руб.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DSC044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10665">
            <a:off x="7122617" y="1078713"/>
            <a:ext cx="1796080" cy="11956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6000760" y="2428868"/>
            <a:ext cx="3357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Стоимость проекта – 544,7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средства Республики Башкортостан – 420,0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средства бюджета поселения – 63,0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вклады населения – 61,7 тыс.руб.</a:t>
            </a:r>
          </a:p>
        </p:txBody>
      </p:sp>
      <p:pic>
        <p:nvPicPr>
          <p:cNvPr id="11" name="Рисунок 10" descr="PA2607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6182" y="4714884"/>
            <a:ext cx="1785950" cy="1339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2428860" y="6073170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Стоимость проекта – 1 400,1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средства Республики Башкортостан – 1000,0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средства бюджета поселения – 150,1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вклады населения – 150,0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вклад спонсоров – 100,0 тыс. руб.</a:t>
            </a:r>
          </a:p>
        </p:txBody>
      </p:sp>
      <p:pic>
        <p:nvPicPr>
          <p:cNvPr id="13" name="Рисунок 12" descr="2018-04-13 12-41-0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845082">
            <a:off x="7066132" y="4555654"/>
            <a:ext cx="1793045" cy="1344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6215074" y="6073170"/>
            <a:ext cx="307183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Стоимость проекта – 1 300,1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средства Республики Башкортостан – 800,0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средства бюджета района– 400,1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вклады населения – 80,0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вклад спонсоров – 20,0 тыс. руб.</a:t>
            </a:r>
          </a:p>
        </p:txBody>
      </p:sp>
      <p:pic>
        <p:nvPicPr>
          <p:cNvPr id="15" name="Рисунок 14" descr="УСТАНОВИЛИ ДВЕРИ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20" y="4714884"/>
            <a:ext cx="2000232" cy="1333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-571536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Стоимость проекта – 557,8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средства Республики Башкортостан– 430,2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средства бюджета района – 72,6 тыс. 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вклады населения – 55,0 тыс.руб.</a:t>
            </a:r>
          </a:p>
        </p:txBody>
      </p:sp>
      <p:pic>
        <p:nvPicPr>
          <p:cNvPr id="17" name="Рисунок 16" descr="DSCN208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71736" y="2928934"/>
            <a:ext cx="1785950" cy="12858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4429124" y="3071810"/>
            <a:ext cx="4572000" cy="9694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Староисаевский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с/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- покупка трактора: </a:t>
            </a:r>
          </a:p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-стоимость проекта – 1 413,0 тыс.руб.</a:t>
            </a:r>
          </a:p>
          <a:p>
            <a:pPr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средства Республики Башкортостан – 1000,0 тыс.руб.</a:t>
            </a:r>
          </a:p>
          <a:p>
            <a:pPr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средства бюджета поселения – 213,0 тыс.руб.</a:t>
            </a:r>
          </a:p>
          <a:p>
            <a:pPr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вклады населения – 100,0 тыс.руб.</a:t>
            </a:r>
          </a:p>
          <a:p>
            <a:pPr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вклады спонсоров – 100,00</a:t>
            </a:r>
          </a:p>
        </p:txBody>
      </p:sp>
      <p:sp>
        <p:nvSpPr>
          <p:cNvPr id="20" name="Прямоугольник 19"/>
          <p:cNvSpPr/>
          <p:nvPr/>
        </p:nvSpPr>
        <p:spPr>
          <a:xfrm rot="21294365">
            <a:off x="167313" y="4046398"/>
            <a:ext cx="4272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Сарвинский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с/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капитальный 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помещения здания ООШ</a:t>
            </a:r>
          </a:p>
        </p:txBody>
      </p:sp>
      <p:sp>
        <p:nvSpPr>
          <p:cNvPr id="21" name="Прямоугольник 20"/>
          <p:cNvSpPr/>
          <p:nvPr/>
        </p:nvSpPr>
        <p:spPr>
          <a:xfrm rot="21294365">
            <a:off x="12185" y="340172"/>
            <a:ext cx="4208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Капитальный ремонт теплого 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помещения для пожарного автомобиля 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д.Первомайск</a:t>
            </a:r>
          </a:p>
        </p:txBody>
      </p:sp>
      <p:sp>
        <p:nvSpPr>
          <p:cNvPr id="22" name="Прямоугольник 21"/>
          <p:cNvSpPr/>
          <p:nvPr/>
        </p:nvSpPr>
        <p:spPr>
          <a:xfrm rot="441774">
            <a:off x="6655280" y="407172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Новосубаевский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с/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капитальный 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помещения здания ООШ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071934" y="421481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Красноключевский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с/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капитальный 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кладбища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214546" y="14285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Байгильдинский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с/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капитальный 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Ремонт ГДО МБОУ 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Байгильдинский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лицей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572264" y="428604"/>
            <a:ext cx="2714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Баш-Шидинский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с/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капитальный 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ремонт водопропускной трубы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928662" y="2928934"/>
            <a:ext cx="711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0"/>
            <a:ext cx="1242648" cy="1477328"/>
          </a:xfrm>
          <a:prstGeom prst="rect">
            <a:avLst/>
          </a:prstGeom>
          <a:blipFill dpi="0" rotWithShape="1">
            <a:blip r:embed="rId2" cstate="print">
              <a:alphaModFix amt="46000"/>
            </a:blip>
            <a:srcRect/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143116"/>
            <a:ext cx="87868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rgbClr val="00808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Администрация муниципального района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rgbClr val="00808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Нуримановский район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rgbClr val="00808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С.Красная Горка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rgbClr val="00808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Ул. Советская, 62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 smtClean="0">
              <a:ln w="0"/>
              <a:solidFill>
                <a:srgbClr val="00808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rgbClr val="00808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rgbClr val="00808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 smtClean="0">
              <a:ln w="0"/>
              <a:solidFill>
                <a:srgbClr val="00808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rgbClr val="00808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Заместитель главы администрации - начальник финансового управления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rgbClr val="00808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Ардаширова Анфиса Гайнисламовна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 smtClean="0">
              <a:ln w="0"/>
              <a:solidFill>
                <a:srgbClr val="00808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rgbClr val="00808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Телефон: 8(34776) 2-25-84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 smtClean="0">
              <a:ln w="0"/>
              <a:solidFill>
                <a:srgbClr val="00808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nuriman_tfu@ufamts</a:t>
            </a:r>
            <a:r>
              <a:rPr lang="ru-RU" b="1" u="sng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u="sng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ru </a:t>
            </a:r>
            <a:endParaRPr lang="ru-RU" b="1" u="sng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142852"/>
            <a:ext cx="6048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242648" cy="1477328"/>
          </a:xfrm>
          <a:prstGeom prst="rect">
            <a:avLst/>
          </a:prstGeom>
          <a:blipFill dpi="0" rotWithShape="1">
            <a:blip r:embed="rId2" cstate="print">
              <a:alphaModFix amt="46000"/>
            </a:blip>
            <a:srcRect/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3" y="-142901"/>
            <a:ext cx="857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Муниципальный район </a:t>
            </a:r>
          </a:p>
          <a:p>
            <a:pPr algn="ctr"/>
            <a:r>
              <a:rPr lang="ru-RU" sz="32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Нуримановский район </a:t>
            </a:r>
          </a:p>
          <a:p>
            <a:pPr algn="ctr"/>
            <a:r>
              <a:rPr lang="ru-RU" sz="32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Республики Башкортостан</a:t>
            </a:r>
            <a:endParaRPr lang="ru-RU" sz="3200" b="1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571613"/>
            <a:ext cx="9144000" cy="5262979"/>
          </a:xfrm>
          <a:prstGeom prst="rect">
            <a:avLst/>
          </a:prstGeom>
          <a:blipFill dpi="0" rotWithShape="1">
            <a:blip r:embed="rId2" cstate="print">
              <a:alphaModFix amt="39000"/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Нуримановский район (</a:t>
            </a:r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 tooltip="Башкирский язык"/>
              </a:rPr>
              <a:t>башк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 tooltip="Башкирский язык"/>
              </a:rPr>
              <a:t>.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Нуриман районы) — 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 tooltip="Административно-территориальное деление Башкортостана"/>
              </a:rPr>
              <a:t>административно-территориальная единица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 tooltip="Районы России"/>
              </a:rPr>
              <a:t>район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и 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6" tooltip="Муниципальное образование"/>
              </a:rPr>
              <a:t>муниципальное образование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7" tooltip="Муниципальный район"/>
              </a:rPr>
              <a:t>муниципальный район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в её границах под наименованием муниципальный район Нуримановский район  (</a:t>
            </a:r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 tooltip="Башкирский язык"/>
              </a:rPr>
              <a:t>башк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 tooltip="Башкирский язык"/>
              </a:rPr>
              <a:t>.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Нуриман районы </a:t>
            </a:r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районы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в составе 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8" tooltip="Башкортостан"/>
              </a:rPr>
              <a:t>Республики Башкортостан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Российской Федерации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b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0" tooltip="Административный центр"/>
              </a:rPr>
              <a:t>Административный центр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село 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1" tooltip="Красная Горка (Нуримановский район)"/>
              </a:rPr>
              <a:t>Красная Горка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Нуримановский район образован в 1930 году. В составе района – 51 населенных пунктов, 12 сельских поселений. Районный центр – с. Красная Горка, находящееся в 100 км. от г. Уфа.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Национальный состав: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12" tooltip="Башкиры"/>
              </a:rPr>
              <a:t>башкиры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— 37,4 %,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13" tooltip="Татары"/>
              </a:rPr>
              <a:t>татары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— 28 %,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14" tooltip="Русские"/>
              </a:rPr>
              <a:t>русские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— 22,7 %,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15" tooltip="Марийцы"/>
              </a:rPr>
              <a:t>марийцы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— 10,2 %, лица других национальностей — 1,7 %</a:t>
            </a: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Район находится на левобережье нижнего течения реки Уфы, к северо-востоку от г. Уфы, граничит с </a:t>
            </a:r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Иглинским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Благовещенским и Караидельским районами Республики Башкортостан, на юго-востоке граничит с Челябинской областью. Площадь района составляет 2 634 км².</a:t>
            </a: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Северная часть территории района расположена на Уфимском плато, южная часть — на </a:t>
            </a:r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Прибельской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увалисто-волнистой равнине. Леса занимают 78 % площади района (205,5 тыс. га). Район богат лесами из пихты, сосны, березы, липы, дуба и осины. Гидрографическую сеть образует река Уфа с притоками.</a:t>
            </a: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42648" cy="1477328"/>
          </a:xfrm>
          <a:prstGeom prst="rect">
            <a:avLst/>
          </a:prstGeom>
          <a:blipFill dpi="0" rotWithShape="1">
            <a:blip r:embed="rId16" cstate="print">
              <a:alphaModFix amt="46000"/>
            </a:blip>
            <a:srcRect/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75"/>
            <a:ext cx="9144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0"/>
            <a:ext cx="9144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показатели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социально-экономического развития</a:t>
            </a:r>
            <a:endParaRPr lang="ru-RU" sz="36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1"/>
              </a:solidFill>
              <a:latin typeface="+mn-lt"/>
              <a:cs typeface="+mn-cs"/>
            </a:endParaRPr>
          </a:p>
        </p:txBody>
      </p:sp>
      <p:graphicFrame>
        <p:nvGraphicFramePr>
          <p:cNvPr id="8196" name="Диаграмма 18"/>
          <p:cNvGraphicFramePr>
            <a:graphicFrameLocks/>
          </p:cNvGraphicFramePr>
          <p:nvPr/>
        </p:nvGraphicFramePr>
        <p:xfrm>
          <a:off x="-50800" y="1377950"/>
          <a:ext cx="9245600" cy="5530850"/>
        </p:xfrm>
        <a:graphic>
          <a:graphicData uri="http://schemas.openxmlformats.org/presentationml/2006/ole">
            <p:oleObj spid="_x0000_s1026" r:id="rId3" imgW="9242337" imgH="5529551" progId="Excel.Sheet.8">
              <p:embed/>
            </p:oleObj>
          </a:graphicData>
        </a:graphic>
      </p:graphicFrame>
      <p:graphicFrame>
        <p:nvGraphicFramePr>
          <p:cNvPr id="8197" name="Диаграмма 12"/>
          <p:cNvGraphicFramePr>
            <a:graphicFrameLocks/>
          </p:cNvGraphicFramePr>
          <p:nvPr/>
        </p:nvGraphicFramePr>
        <p:xfrm>
          <a:off x="92075" y="1449388"/>
          <a:ext cx="3816350" cy="2744787"/>
        </p:xfrm>
        <a:graphic>
          <a:graphicData uri="http://schemas.openxmlformats.org/presentationml/2006/ole">
            <p:oleObj spid="_x0000_s1027" r:id="rId4" imgW="3816427" imgH="2743438" progId="Excel.Sheet.8">
              <p:embed/>
            </p:oleObj>
          </a:graphicData>
        </a:graphic>
      </p:graphicFrame>
      <p:graphicFrame>
        <p:nvGraphicFramePr>
          <p:cNvPr id="8198" name="Диаграмма 14"/>
          <p:cNvGraphicFramePr>
            <a:graphicFrameLocks/>
          </p:cNvGraphicFramePr>
          <p:nvPr/>
        </p:nvGraphicFramePr>
        <p:xfrm>
          <a:off x="4806950" y="1449388"/>
          <a:ext cx="4030663" cy="2601912"/>
        </p:xfrm>
        <a:graphic>
          <a:graphicData uri="http://schemas.openxmlformats.org/presentationml/2006/ole">
            <p:oleObj spid="_x0000_s1028" r:id="rId5" imgW="4029805" imgH="2603218" progId="Excel.Sheet.8">
              <p:embed/>
            </p:oleObj>
          </a:graphicData>
        </a:graphic>
      </p:graphicFrame>
      <p:graphicFrame>
        <p:nvGraphicFramePr>
          <p:cNvPr id="8199" name="Диаграмма 16"/>
          <p:cNvGraphicFramePr>
            <a:graphicFrameLocks/>
          </p:cNvGraphicFramePr>
          <p:nvPr/>
        </p:nvGraphicFramePr>
        <p:xfrm>
          <a:off x="92075" y="4164013"/>
          <a:ext cx="3959225" cy="2459037"/>
        </p:xfrm>
        <a:graphic>
          <a:graphicData uri="http://schemas.openxmlformats.org/presentationml/2006/ole">
            <p:oleObj spid="_x0000_s1029" r:id="rId6" imgW="3962743" imgH="2456901" progId="Excel.Sheet.8">
              <p:embed/>
            </p:oleObj>
          </a:graphicData>
        </a:graphic>
      </p:graphicFrame>
      <p:graphicFrame>
        <p:nvGraphicFramePr>
          <p:cNvPr id="8200" name="Диаграмма 17"/>
          <p:cNvGraphicFramePr>
            <a:graphicFrameLocks/>
          </p:cNvGraphicFramePr>
          <p:nvPr/>
        </p:nvGraphicFramePr>
        <p:xfrm>
          <a:off x="4457700" y="3949700"/>
          <a:ext cx="4737100" cy="2959100"/>
        </p:xfrm>
        <a:graphic>
          <a:graphicData uri="http://schemas.openxmlformats.org/presentationml/2006/ole">
            <p:oleObj spid="_x0000_s1030" r:id="rId7" imgW="4737003" imgH="2956816" progId="Excel.Sheet.8">
              <p:embed/>
            </p:oleObj>
          </a:graphicData>
        </a:graphic>
      </p:graphicFrame>
      <p:sp>
        <p:nvSpPr>
          <p:cNvPr id="8201" name="TextBox 8"/>
          <p:cNvSpPr txBox="1">
            <a:spLocks noChangeArrowheads="1"/>
          </p:cNvSpPr>
          <p:nvPr/>
        </p:nvSpPr>
        <p:spPr bwMode="auto">
          <a:xfrm>
            <a:off x="0" y="0"/>
            <a:ext cx="1243013" cy="1477963"/>
          </a:xfrm>
          <a:prstGeom prst="rect">
            <a:avLst/>
          </a:prstGeom>
          <a:blipFill dpi="0" rotWithShape="1">
            <a:blip r:embed="rId8" cstate="print">
              <a:alphaModFix amt="46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                    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Диаграмма 245"/>
          <p:cNvGraphicFramePr>
            <a:graphicFrameLocks/>
          </p:cNvGraphicFramePr>
          <p:nvPr/>
        </p:nvGraphicFramePr>
        <p:xfrm>
          <a:off x="-50800" y="1735138"/>
          <a:ext cx="9245600" cy="5173662"/>
        </p:xfrm>
        <a:graphic>
          <a:graphicData uri="http://schemas.openxmlformats.org/presentationml/2006/ole">
            <p:oleObj spid="_x0000_s2050" r:id="rId3" imgW="9242337" imgH="5169856" progId="Excel.Sheet.8">
              <p:embed/>
            </p:oleObj>
          </a:graphicData>
        </a:graphic>
      </p:graphicFrame>
      <p:sp>
        <p:nvSpPr>
          <p:cNvPr id="173" name="椭圆 47"/>
          <p:cNvSpPr/>
          <p:nvPr/>
        </p:nvSpPr>
        <p:spPr>
          <a:xfrm>
            <a:off x="4429125" y="3071811"/>
            <a:ext cx="2357455" cy="2262926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245" name="Shape 244"/>
          <p:cNvCxnSpPr/>
          <p:nvPr/>
        </p:nvCxnSpPr>
        <p:spPr>
          <a:xfrm rot="5400000" flipH="1" flipV="1">
            <a:off x="5576094" y="2782094"/>
            <a:ext cx="642937" cy="650875"/>
          </a:xfrm>
          <a:prstGeom prst="bentConnector2">
            <a:avLst/>
          </a:prstGeom>
          <a:ln w="25400">
            <a:solidFill>
              <a:schemeClr val="tx1"/>
            </a:solidFill>
            <a:prstDash val="sys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Прямая со стрелкой 236"/>
          <p:cNvCxnSpPr/>
          <p:nvPr/>
        </p:nvCxnSpPr>
        <p:spPr>
          <a:xfrm rot="5400000" flipH="1" flipV="1">
            <a:off x="3607594" y="3036094"/>
            <a:ext cx="2000250" cy="500062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hape 230"/>
          <p:cNvCxnSpPr/>
          <p:nvPr/>
        </p:nvCxnSpPr>
        <p:spPr>
          <a:xfrm rot="16200000" flipV="1">
            <a:off x="2357437" y="2714626"/>
            <a:ext cx="1000125" cy="5715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ys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hape 230"/>
          <p:cNvCxnSpPr/>
          <p:nvPr/>
        </p:nvCxnSpPr>
        <p:spPr>
          <a:xfrm rot="16200000" flipV="1">
            <a:off x="714375" y="5786438"/>
            <a:ext cx="1000125" cy="5715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ys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hape 230"/>
          <p:cNvCxnSpPr/>
          <p:nvPr/>
        </p:nvCxnSpPr>
        <p:spPr>
          <a:xfrm rot="16200000" flipV="1">
            <a:off x="357187" y="3786188"/>
            <a:ext cx="1000125" cy="5715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ys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7" name="TextBox 212"/>
          <p:cNvSpPr txBox="1">
            <a:spLocks noChangeArrowheads="1"/>
          </p:cNvSpPr>
          <p:nvPr/>
        </p:nvSpPr>
        <p:spPr bwMode="auto">
          <a:xfrm>
            <a:off x="7072313" y="3571875"/>
            <a:ext cx="2071687" cy="708025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415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 субъектов малого и среднего предпринимательства</a:t>
            </a:r>
          </a:p>
        </p:txBody>
      </p:sp>
      <p:cxnSp>
        <p:nvCxnSpPr>
          <p:cNvPr id="212" name="Shape 211"/>
          <p:cNvCxnSpPr/>
          <p:nvPr/>
        </p:nvCxnSpPr>
        <p:spPr>
          <a:xfrm rot="5400000" flipH="1" flipV="1">
            <a:off x="7219157" y="3639344"/>
            <a:ext cx="642937" cy="650875"/>
          </a:xfrm>
          <a:prstGeom prst="bentConnector2">
            <a:avLst/>
          </a:prstGeom>
          <a:ln w="25400">
            <a:solidFill>
              <a:schemeClr val="tx1"/>
            </a:solidFill>
            <a:prstDash val="sys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1857375"/>
            <a:ext cx="9144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30" name="Диаграмма 4"/>
          <p:cNvGraphicFramePr>
            <a:graphicFrameLocks/>
          </p:cNvGraphicFramePr>
          <p:nvPr/>
        </p:nvGraphicFramePr>
        <p:xfrm>
          <a:off x="-50800" y="-50800"/>
          <a:ext cx="9245600" cy="1887538"/>
        </p:xfrm>
        <a:graphic>
          <a:graphicData uri="http://schemas.openxmlformats.org/presentationml/2006/ole">
            <p:oleObj spid="_x0000_s2051" r:id="rId4" imgW="9242337" imgH="1883827" progId="Excel.Sheet.8">
              <p:embed/>
            </p:oleObj>
          </a:graphicData>
        </a:graphic>
      </p:graphicFrame>
      <p:graphicFrame>
        <p:nvGraphicFramePr>
          <p:cNvPr id="9231" name="Диаграмма 5"/>
          <p:cNvGraphicFramePr>
            <a:graphicFrameLocks/>
          </p:cNvGraphicFramePr>
          <p:nvPr/>
        </p:nvGraphicFramePr>
        <p:xfrm>
          <a:off x="7521575" y="-50800"/>
          <a:ext cx="1673225" cy="1887538"/>
        </p:xfrm>
        <a:graphic>
          <a:graphicData uri="http://schemas.openxmlformats.org/presentationml/2006/ole">
            <p:oleObj spid="_x0000_s2052" r:id="rId5" imgW="1670449" imgH="1883827" progId="Excel.Sheet.8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14480" y="214291"/>
            <a:ext cx="5301516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ЭКОНОМИЧЕСКИЕ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ПОКАЗАТЕЛИ </a:t>
            </a:r>
          </a:p>
        </p:txBody>
      </p:sp>
      <p:sp>
        <p:nvSpPr>
          <p:cNvPr id="169" name="椭圆 43"/>
          <p:cNvSpPr/>
          <p:nvPr/>
        </p:nvSpPr>
        <p:spPr>
          <a:xfrm>
            <a:off x="1285853" y="5072050"/>
            <a:ext cx="1688628" cy="1785950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236" name="TextBox 218"/>
          <p:cNvSpPr txBox="1">
            <a:spLocks noChangeArrowheads="1"/>
          </p:cNvSpPr>
          <p:nvPr/>
        </p:nvSpPr>
        <p:spPr bwMode="auto">
          <a:xfrm>
            <a:off x="0" y="4929188"/>
            <a:ext cx="1811338" cy="646112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1200" b="1">
                <a:latin typeface="Times New Roman" pitchFamily="18" charset="0"/>
                <a:cs typeface="Times New Roman" pitchFamily="18" charset="0"/>
              </a:rPr>
              <a:t>19,2 млн. руб. –</a:t>
            </a:r>
          </a:p>
          <a:p>
            <a:pPr algn="just"/>
            <a:r>
              <a:rPr lang="ru-RU" sz="1200" b="1">
                <a:latin typeface="Times New Roman" pitchFamily="18" charset="0"/>
                <a:cs typeface="Times New Roman" pitchFamily="18" charset="0"/>
              </a:rPr>
              <a:t> оборот общественного </a:t>
            </a:r>
          </a:p>
          <a:p>
            <a:pPr algn="just"/>
            <a:r>
              <a:rPr lang="ru-RU" sz="1200" b="1">
                <a:latin typeface="Times New Roman" pitchFamily="18" charset="0"/>
                <a:cs typeface="Times New Roman" pitchFamily="18" charset="0"/>
              </a:rPr>
              <a:t>питания</a:t>
            </a:r>
          </a:p>
        </p:txBody>
      </p:sp>
      <p:sp>
        <p:nvSpPr>
          <p:cNvPr id="9237" name="TextBox 216"/>
          <p:cNvSpPr txBox="1">
            <a:spLocks noChangeArrowheads="1"/>
          </p:cNvSpPr>
          <p:nvPr/>
        </p:nvSpPr>
        <p:spPr bwMode="auto">
          <a:xfrm>
            <a:off x="0" y="2928938"/>
            <a:ext cx="2646363" cy="646112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975,3  млн. руб. - оборот розничной 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торговли во всех 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каналах реализации</a:t>
            </a:r>
          </a:p>
        </p:txBody>
      </p:sp>
      <p:sp>
        <p:nvSpPr>
          <p:cNvPr id="9238" name="TextBox 220"/>
          <p:cNvSpPr txBox="1">
            <a:spLocks noChangeArrowheads="1"/>
          </p:cNvSpPr>
          <p:nvPr/>
        </p:nvSpPr>
        <p:spPr bwMode="auto">
          <a:xfrm>
            <a:off x="142875" y="2071688"/>
            <a:ext cx="3070225" cy="461962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200" b="1">
                <a:latin typeface="Times New Roman" pitchFamily="18" charset="0"/>
                <a:cs typeface="Times New Roman" pitchFamily="18" charset="0"/>
              </a:rPr>
              <a:t>Объем валового производства </a:t>
            </a:r>
          </a:p>
          <a:p>
            <a:pPr algn="r"/>
            <a:r>
              <a:rPr lang="ru-RU" sz="1200" b="1">
                <a:latin typeface="Times New Roman" pitchFamily="18" charset="0"/>
                <a:cs typeface="Times New Roman" pitchFamily="18" charset="0"/>
              </a:rPr>
              <a:t>по сельскому хозяйству – 2 104,8 млн.руб.</a:t>
            </a:r>
          </a:p>
        </p:txBody>
      </p:sp>
      <p:sp>
        <p:nvSpPr>
          <p:cNvPr id="9239" name="TextBox 234"/>
          <p:cNvSpPr txBox="1">
            <a:spLocks noChangeArrowheads="1"/>
          </p:cNvSpPr>
          <p:nvPr/>
        </p:nvSpPr>
        <p:spPr bwMode="auto">
          <a:xfrm>
            <a:off x="3714750" y="1785938"/>
            <a:ext cx="5353050" cy="461962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 выполненных 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работ (услуг) по кругу крупных и средних организаций, млн.руб. – 1438,88</a:t>
            </a:r>
          </a:p>
        </p:txBody>
      </p:sp>
      <p:sp>
        <p:nvSpPr>
          <p:cNvPr id="9240" name="TextBox 243"/>
          <p:cNvSpPr txBox="1">
            <a:spLocks noChangeArrowheads="1"/>
          </p:cNvSpPr>
          <p:nvPr/>
        </p:nvSpPr>
        <p:spPr bwMode="auto">
          <a:xfrm>
            <a:off x="6215063" y="2357438"/>
            <a:ext cx="2928937" cy="830262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297,13 млн.руб. -объем инвестиций за счет всех источников финансирования 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в текущих ценах по кругу крупных и средних организаций</a:t>
            </a:r>
          </a:p>
        </p:txBody>
      </p:sp>
      <p:sp>
        <p:nvSpPr>
          <p:cNvPr id="191" name="椭圆 69"/>
          <p:cNvSpPr/>
          <p:nvPr/>
        </p:nvSpPr>
        <p:spPr>
          <a:xfrm>
            <a:off x="2428862" y="2714621"/>
            <a:ext cx="1932455" cy="1789579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220" name="Рисунок 219" descr="IMG_5887сайт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1736" y="2857496"/>
            <a:ext cx="1643075" cy="1500198"/>
          </a:xfrm>
          <a:prstGeom prst="flowChartConnector">
            <a:avLst/>
          </a:prstGeom>
        </p:spPr>
      </p:pic>
      <p:pic>
        <p:nvPicPr>
          <p:cNvPr id="218" name="Рисунок 217" descr="chef-carrying-plate-of-seafood-shutterstock.jpg"/>
          <p:cNvPicPr>
            <a:picLocks noChangeAspect="1"/>
          </p:cNvPicPr>
          <p:nvPr/>
        </p:nvPicPr>
        <p:blipFill>
          <a:blip r:embed="rId7" cstate="print"/>
          <a:srcRect l="12901"/>
          <a:stretch>
            <a:fillRect/>
          </a:stretch>
        </p:blipFill>
        <p:spPr>
          <a:xfrm>
            <a:off x="1428728" y="5214950"/>
            <a:ext cx="1428760" cy="1500198"/>
          </a:xfrm>
          <a:prstGeom prst="flowChartConnector">
            <a:avLst/>
          </a:prstGeom>
        </p:spPr>
      </p:pic>
      <p:sp>
        <p:nvSpPr>
          <p:cNvPr id="172" name="椭圆 46"/>
          <p:cNvSpPr/>
          <p:nvPr/>
        </p:nvSpPr>
        <p:spPr>
          <a:xfrm>
            <a:off x="1071540" y="3429001"/>
            <a:ext cx="1747801" cy="1747801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216" name="Рисунок 215" descr="product_magazin2.jpg"/>
          <p:cNvPicPr>
            <a:picLocks noChangeAspect="1"/>
          </p:cNvPicPr>
          <p:nvPr/>
        </p:nvPicPr>
        <p:blipFill>
          <a:blip r:embed="rId8" cstate="print"/>
          <a:srcRect l="21875" t="17197" r="18750" b="12511"/>
          <a:stretch>
            <a:fillRect/>
          </a:stretch>
        </p:blipFill>
        <p:spPr>
          <a:xfrm>
            <a:off x="1214414" y="3571876"/>
            <a:ext cx="1500199" cy="1500198"/>
          </a:xfrm>
          <a:prstGeom prst="flowChartConnector">
            <a:avLst/>
          </a:prstGeom>
        </p:spPr>
      </p:pic>
      <p:pic>
        <p:nvPicPr>
          <p:cNvPr id="248" name="Рисунок 247" descr="a6c216cc0a2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43437" y="3286125"/>
            <a:ext cx="2000264" cy="1826195"/>
          </a:xfrm>
          <a:prstGeom prst="flowChartConnector">
            <a:avLst/>
          </a:prstGeom>
        </p:spPr>
      </p:pic>
      <p:sp>
        <p:nvSpPr>
          <p:cNvPr id="208" name="椭圆 72"/>
          <p:cNvSpPr>
            <a:spLocks noChangeAspect="1"/>
          </p:cNvSpPr>
          <p:nvPr/>
        </p:nvSpPr>
        <p:spPr>
          <a:xfrm>
            <a:off x="5500695" y="4158000"/>
            <a:ext cx="2700000" cy="2700000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210" name="Рисунок 209" descr="closing_shutterstock_75020932.jpg"/>
          <p:cNvPicPr>
            <a:picLocks noChangeAspect="1"/>
          </p:cNvPicPr>
          <p:nvPr/>
        </p:nvPicPr>
        <p:blipFill>
          <a:blip r:embed="rId10" cstate="print"/>
          <a:srcRect r="2941"/>
          <a:stretch>
            <a:fillRect/>
          </a:stretch>
        </p:blipFill>
        <p:spPr>
          <a:xfrm>
            <a:off x="5643570" y="4357695"/>
            <a:ext cx="2357455" cy="2286016"/>
          </a:xfrm>
          <a:prstGeom prst="ellipse">
            <a:avLst/>
          </a:prstGeom>
        </p:spPr>
      </p:pic>
      <p:sp>
        <p:nvSpPr>
          <p:cNvPr id="194" name="椭圆 72"/>
          <p:cNvSpPr>
            <a:spLocks noChangeAspect="1"/>
          </p:cNvSpPr>
          <p:nvPr/>
        </p:nvSpPr>
        <p:spPr>
          <a:xfrm>
            <a:off x="2714612" y="4158000"/>
            <a:ext cx="2700000" cy="2700000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223" name="Рисунок 222" descr="711b1cf25ce7e89d393a0af412b7a27e.jpg"/>
          <p:cNvPicPr>
            <a:picLocks noChangeAspect="1"/>
          </p:cNvPicPr>
          <p:nvPr/>
        </p:nvPicPr>
        <p:blipFill>
          <a:blip r:embed="rId11" cstate="print"/>
          <a:srcRect l="12500" r="32031"/>
          <a:stretch>
            <a:fillRect/>
          </a:stretch>
        </p:blipFill>
        <p:spPr>
          <a:xfrm>
            <a:off x="2857489" y="4286257"/>
            <a:ext cx="2428892" cy="2428892"/>
          </a:xfrm>
          <a:prstGeom prst="flowChartConnector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 descr="21b7abc98d97783f3e65ac839b38db8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2643183"/>
            <a:ext cx="3786215" cy="4214818"/>
          </a:xfrm>
          <a:prstGeom prst="rect">
            <a:avLst/>
          </a:prstGeom>
        </p:spPr>
      </p:pic>
      <p:graphicFrame>
        <p:nvGraphicFramePr>
          <p:cNvPr id="56" name="Диаграмма 55"/>
          <p:cNvGraphicFramePr/>
          <p:nvPr/>
        </p:nvGraphicFramePr>
        <p:xfrm>
          <a:off x="0" y="1643050"/>
          <a:ext cx="9144000" cy="52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4"/>
          <p:cNvSpPr>
            <a:spLocks noChangeAspect="1" noChangeArrowheads="1" noTextEdit="1"/>
          </p:cNvSpPr>
          <p:nvPr/>
        </p:nvSpPr>
        <p:spPr bwMode="auto">
          <a:xfrm>
            <a:off x="642911" y="1357299"/>
            <a:ext cx="2825749" cy="373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>
            <a:off x="1" y="1199785"/>
            <a:ext cx="1947283" cy="125986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5"/>
              </a:cxn>
              <a:cxn ang="0">
                <a:pos x="859" y="1217"/>
              </a:cxn>
              <a:cxn ang="0">
                <a:pos x="859" y="739"/>
              </a:cxn>
              <a:cxn ang="0">
                <a:pos x="0" y="0"/>
              </a:cxn>
            </a:cxnLst>
            <a:rect l="0" t="0" r="r" b="b"/>
            <a:pathLst>
              <a:path w="859" h="1217">
                <a:moveTo>
                  <a:pt x="0" y="0"/>
                </a:moveTo>
                <a:lnTo>
                  <a:pt x="0" y="725"/>
                </a:lnTo>
                <a:lnTo>
                  <a:pt x="859" y="1217"/>
                </a:lnTo>
                <a:lnTo>
                  <a:pt x="859" y="739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Freeform 9"/>
          <p:cNvSpPr>
            <a:spLocks/>
          </p:cNvSpPr>
          <p:nvPr/>
        </p:nvSpPr>
        <p:spPr bwMode="auto">
          <a:xfrm>
            <a:off x="3" y="2021746"/>
            <a:ext cx="1947280" cy="100333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2"/>
              </a:cxn>
              <a:cxn ang="0">
                <a:pos x="859" y="969"/>
              </a:cxn>
              <a:cxn ang="0">
                <a:pos x="859" y="492"/>
              </a:cxn>
              <a:cxn ang="0">
                <a:pos x="0" y="0"/>
              </a:cxn>
            </a:cxnLst>
            <a:rect l="0" t="0" r="r" b="b"/>
            <a:pathLst>
              <a:path w="859" h="969">
                <a:moveTo>
                  <a:pt x="0" y="0"/>
                </a:moveTo>
                <a:lnTo>
                  <a:pt x="0" y="722"/>
                </a:lnTo>
                <a:lnTo>
                  <a:pt x="859" y="969"/>
                </a:lnTo>
                <a:lnTo>
                  <a:pt x="859" y="492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Freeform 11"/>
          <p:cNvSpPr>
            <a:spLocks/>
          </p:cNvSpPr>
          <p:nvPr/>
        </p:nvSpPr>
        <p:spPr bwMode="auto">
          <a:xfrm>
            <a:off x="0" y="2734618"/>
            <a:ext cx="1947285" cy="7468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3"/>
              </a:cxn>
              <a:cxn ang="0">
                <a:pos x="859" y="723"/>
              </a:cxn>
              <a:cxn ang="0">
                <a:pos x="859" y="247"/>
              </a:cxn>
              <a:cxn ang="0">
                <a:pos x="0" y="0"/>
              </a:cxn>
            </a:cxnLst>
            <a:rect l="0" t="0" r="r" b="b"/>
            <a:pathLst>
              <a:path w="859" h="723">
                <a:moveTo>
                  <a:pt x="0" y="0"/>
                </a:moveTo>
                <a:lnTo>
                  <a:pt x="0" y="723"/>
                </a:lnTo>
                <a:lnTo>
                  <a:pt x="859" y="723"/>
                </a:lnTo>
                <a:lnTo>
                  <a:pt x="859" y="247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Freeform 13"/>
          <p:cNvSpPr>
            <a:spLocks/>
          </p:cNvSpPr>
          <p:nvPr/>
        </p:nvSpPr>
        <p:spPr bwMode="auto">
          <a:xfrm>
            <a:off x="0" y="3355459"/>
            <a:ext cx="1947285" cy="7488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5"/>
              </a:cxn>
              <a:cxn ang="0">
                <a:pos x="859" y="479"/>
              </a:cxn>
              <a:cxn ang="0">
                <a:pos x="859" y="0"/>
              </a:cxn>
              <a:cxn ang="0">
                <a:pos x="0" y="0"/>
              </a:cxn>
            </a:cxnLst>
            <a:rect l="0" t="0" r="r" b="b"/>
            <a:pathLst>
              <a:path w="859" h="725">
                <a:moveTo>
                  <a:pt x="0" y="0"/>
                </a:moveTo>
                <a:lnTo>
                  <a:pt x="0" y="725"/>
                </a:lnTo>
                <a:lnTo>
                  <a:pt x="859" y="479"/>
                </a:lnTo>
                <a:lnTo>
                  <a:pt x="859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3" y="3745170"/>
            <a:ext cx="1947280" cy="1003339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969"/>
              </a:cxn>
              <a:cxn ang="0">
                <a:pos x="859" y="476"/>
              </a:cxn>
              <a:cxn ang="0">
                <a:pos x="859" y="0"/>
              </a:cxn>
              <a:cxn ang="0">
                <a:pos x="0" y="246"/>
              </a:cxn>
            </a:cxnLst>
            <a:rect l="0" t="0" r="r" b="b"/>
            <a:pathLst>
              <a:path w="859" h="969">
                <a:moveTo>
                  <a:pt x="0" y="246"/>
                </a:moveTo>
                <a:lnTo>
                  <a:pt x="0" y="969"/>
                </a:lnTo>
                <a:lnTo>
                  <a:pt x="859" y="476"/>
                </a:lnTo>
                <a:lnTo>
                  <a:pt x="859" y="0"/>
                </a:lnTo>
                <a:lnTo>
                  <a:pt x="0" y="246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Freeform 8"/>
          <p:cNvSpPr>
            <a:spLocks/>
          </p:cNvSpPr>
          <p:nvPr/>
        </p:nvSpPr>
        <p:spPr bwMode="auto">
          <a:xfrm>
            <a:off x="0" y="285729"/>
            <a:ext cx="1947280" cy="121444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2"/>
              </a:cxn>
              <a:cxn ang="0">
                <a:pos x="859" y="969"/>
              </a:cxn>
              <a:cxn ang="0">
                <a:pos x="859" y="492"/>
              </a:cxn>
              <a:cxn ang="0">
                <a:pos x="0" y="0"/>
              </a:cxn>
            </a:cxnLst>
            <a:rect l="0" t="0" r="r" b="b"/>
            <a:pathLst>
              <a:path w="859" h="969">
                <a:moveTo>
                  <a:pt x="0" y="0"/>
                </a:moveTo>
                <a:lnTo>
                  <a:pt x="0" y="722"/>
                </a:lnTo>
                <a:lnTo>
                  <a:pt x="859" y="969"/>
                </a:lnTo>
                <a:lnTo>
                  <a:pt x="859" y="492"/>
                </a:lnTo>
                <a:lnTo>
                  <a:pt x="0" y="0"/>
                </a:lnTo>
                <a:close/>
              </a:path>
            </a:pathLst>
          </a:custGeom>
          <a:solidFill>
            <a:srgbClr val="38C895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Freeform 10"/>
          <p:cNvSpPr>
            <a:spLocks/>
          </p:cNvSpPr>
          <p:nvPr/>
        </p:nvSpPr>
        <p:spPr bwMode="auto">
          <a:xfrm>
            <a:off x="0" y="1142986"/>
            <a:ext cx="1947285" cy="92869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3"/>
              </a:cxn>
              <a:cxn ang="0">
                <a:pos x="859" y="723"/>
              </a:cxn>
              <a:cxn ang="0">
                <a:pos x="859" y="247"/>
              </a:cxn>
              <a:cxn ang="0">
                <a:pos x="0" y="0"/>
              </a:cxn>
            </a:cxnLst>
            <a:rect l="0" t="0" r="r" b="b"/>
            <a:pathLst>
              <a:path w="859" h="723">
                <a:moveTo>
                  <a:pt x="0" y="0"/>
                </a:moveTo>
                <a:lnTo>
                  <a:pt x="0" y="723"/>
                </a:lnTo>
                <a:lnTo>
                  <a:pt x="859" y="723"/>
                </a:lnTo>
                <a:lnTo>
                  <a:pt x="859" y="247"/>
                </a:lnTo>
                <a:lnTo>
                  <a:pt x="0" y="0"/>
                </a:lnTo>
                <a:close/>
              </a:path>
            </a:pathLst>
          </a:custGeom>
          <a:solidFill>
            <a:srgbClr val="FAF8B0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Freeform 12"/>
          <p:cNvSpPr>
            <a:spLocks/>
          </p:cNvSpPr>
          <p:nvPr/>
        </p:nvSpPr>
        <p:spPr bwMode="auto">
          <a:xfrm>
            <a:off x="0" y="2071679"/>
            <a:ext cx="1947285" cy="85725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5"/>
              </a:cxn>
              <a:cxn ang="0">
                <a:pos x="859" y="479"/>
              </a:cxn>
              <a:cxn ang="0">
                <a:pos x="859" y="0"/>
              </a:cxn>
              <a:cxn ang="0">
                <a:pos x="0" y="0"/>
              </a:cxn>
            </a:cxnLst>
            <a:rect l="0" t="0" r="r" b="b"/>
            <a:pathLst>
              <a:path w="859" h="725">
                <a:moveTo>
                  <a:pt x="0" y="0"/>
                </a:moveTo>
                <a:lnTo>
                  <a:pt x="0" y="725"/>
                </a:lnTo>
                <a:lnTo>
                  <a:pt x="859" y="479"/>
                </a:lnTo>
                <a:lnTo>
                  <a:pt x="859" y="0"/>
                </a:lnTo>
                <a:lnTo>
                  <a:pt x="0" y="0"/>
                </a:lnTo>
                <a:close/>
              </a:path>
            </a:pathLst>
          </a:custGeom>
          <a:solidFill>
            <a:srgbClr val="EDDB6D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" name="Group 52"/>
          <p:cNvGrpSpPr/>
          <p:nvPr/>
        </p:nvGrpSpPr>
        <p:grpSpPr>
          <a:xfrm>
            <a:off x="1928795" y="2071673"/>
            <a:ext cx="10053165" cy="619393"/>
            <a:chOff x="1461290" y="3403042"/>
            <a:chExt cx="6754048" cy="464546"/>
          </a:xfrm>
        </p:grpSpPr>
        <p:sp>
          <p:nvSpPr>
            <p:cNvPr id="24" name="Rectangle 32"/>
            <p:cNvSpPr/>
            <p:nvPr/>
          </p:nvSpPr>
          <p:spPr>
            <a:xfrm>
              <a:off x="5286380" y="3429006"/>
              <a:ext cx="2928958" cy="1924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067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grpSp>
          <p:nvGrpSpPr>
            <p:cNvPr id="4" name="Group 44"/>
            <p:cNvGrpSpPr/>
            <p:nvPr/>
          </p:nvGrpSpPr>
          <p:grpSpPr>
            <a:xfrm>
              <a:off x="1461290" y="3403042"/>
              <a:ext cx="3753652" cy="464546"/>
              <a:chOff x="1461290" y="3403042"/>
              <a:chExt cx="3753652" cy="464546"/>
            </a:xfrm>
          </p:grpSpPr>
          <p:sp>
            <p:nvSpPr>
              <p:cNvPr id="26" name="Rectangle 14"/>
              <p:cNvSpPr/>
              <p:nvPr/>
            </p:nvSpPr>
            <p:spPr>
              <a:xfrm>
                <a:off x="1461290" y="3403042"/>
                <a:ext cx="3753652" cy="428629"/>
              </a:xfrm>
              <a:prstGeom prst="rect">
                <a:avLst/>
              </a:prstGeom>
              <a:solidFill>
                <a:srgbClr val="E7CE3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grpSp>
            <p:nvGrpSpPr>
              <p:cNvPr id="5" name="Group 41"/>
              <p:cNvGrpSpPr/>
              <p:nvPr/>
            </p:nvGrpSpPr>
            <p:grpSpPr>
              <a:xfrm>
                <a:off x="2791970" y="3426977"/>
                <a:ext cx="2413391" cy="440611"/>
                <a:chOff x="2791970" y="3426977"/>
                <a:chExt cx="2413391" cy="440611"/>
              </a:xfrm>
            </p:grpSpPr>
            <p:sp>
              <p:nvSpPr>
                <p:cNvPr id="28" name="Rectangle 26"/>
                <p:cNvSpPr/>
                <p:nvPr/>
              </p:nvSpPr>
              <p:spPr>
                <a:xfrm>
                  <a:off x="2791970" y="3426977"/>
                  <a:ext cx="2413391" cy="20775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>
                    <a:defRPr/>
                  </a:pPr>
                  <a:endParaRPr kumimoji="0" lang="en-US" sz="12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Open Sans Light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Rectangle 36"/>
                <p:cNvSpPr/>
                <p:nvPr/>
              </p:nvSpPr>
              <p:spPr>
                <a:xfrm>
                  <a:off x="3214678" y="3429006"/>
                  <a:ext cx="571504" cy="43858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</p:grpSp>
      <p:grpSp>
        <p:nvGrpSpPr>
          <p:cNvPr id="6" name="Group 51"/>
          <p:cNvGrpSpPr/>
          <p:nvPr/>
        </p:nvGrpSpPr>
        <p:grpSpPr>
          <a:xfrm>
            <a:off x="1928795" y="1428738"/>
            <a:ext cx="9838851" cy="656045"/>
            <a:chOff x="1461290" y="2857502"/>
            <a:chExt cx="6325420" cy="492034"/>
          </a:xfrm>
        </p:grpSpPr>
        <p:sp>
          <p:nvSpPr>
            <p:cNvPr id="31" name="Rectangle 31"/>
            <p:cNvSpPr/>
            <p:nvPr/>
          </p:nvSpPr>
          <p:spPr>
            <a:xfrm>
              <a:off x="4857752" y="2857502"/>
              <a:ext cx="2928958" cy="1924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067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grpSp>
          <p:nvGrpSpPr>
            <p:cNvPr id="8" name="Group 45"/>
            <p:cNvGrpSpPr/>
            <p:nvPr/>
          </p:nvGrpSpPr>
          <p:grpSpPr>
            <a:xfrm>
              <a:off x="1461290" y="2873239"/>
              <a:ext cx="3325024" cy="476297"/>
              <a:chOff x="1461290" y="2873239"/>
              <a:chExt cx="3325024" cy="476297"/>
            </a:xfrm>
          </p:grpSpPr>
          <p:sp>
            <p:nvSpPr>
              <p:cNvPr id="33" name="Rectangle 12"/>
              <p:cNvSpPr/>
              <p:nvPr/>
            </p:nvSpPr>
            <p:spPr>
              <a:xfrm>
                <a:off x="1461290" y="2873239"/>
                <a:ext cx="3325024" cy="466469"/>
              </a:xfrm>
              <a:prstGeom prst="rect">
                <a:avLst/>
              </a:prstGeom>
              <a:solidFill>
                <a:srgbClr val="F8F6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grpSp>
            <p:nvGrpSpPr>
              <p:cNvPr id="9" name="Group 40"/>
              <p:cNvGrpSpPr/>
              <p:nvPr/>
            </p:nvGrpSpPr>
            <p:grpSpPr>
              <a:xfrm>
                <a:off x="2807732" y="2910954"/>
                <a:ext cx="1835706" cy="438582"/>
                <a:chOff x="2807732" y="2910954"/>
                <a:chExt cx="1835706" cy="438582"/>
              </a:xfrm>
            </p:grpSpPr>
            <p:sp>
              <p:nvSpPr>
                <p:cNvPr id="35" name="Rectangle 25"/>
                <p:cNvSpPr/>
                <p:nvPr/>
              </p:nvSpPr>
              <p:spPr>
                <a:xfrm>
                  <a:off x="3357554" y="3000378"/>
                  <a:ext cx="1285884" cy="2539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807732" y="2910954"/>
                  <a:ext cx="571504" cy="43858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</p:grpSp>
      <p:grpSp>
        <p:nvGrpSpPr>
          <p:cNvPr id="10" name="Group 50"/>
          <p:cNvGrpSpPr/>
          <p:nvPr/>
        </p:nvGrpSpPr>
        <p:grpSpPr>
          <a:xfrm>
            <a:off x="1928796" y="857234"/>
            <a:ext cx="9624537" cy="727997"/>
            <a:chOff x="1461290" y="2224624"/>
            <a:chExt cx="5825354" cy="675084"/>
          </a:xfrm>
        </p:grpSpPr>
        <p:sp>
          <p:nvSpPr>
            <p:cNvPr id="38" name="Rectangle 30"/>
            <p:cNvSpPr/>
            <p:nvPr/>
          </p:nvSpPr>
          <p:spPr>
            <a:xfrm>
              <a:off x="4357686" y="2357436"/>
              <a:ext cx="2928958" cy="237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067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grpSp>
          <p:nvGrpSpPr>
            <p:cNvPr id="11" name="Group 46"/>
            <p:cNvGrpSpPr/>
            <p:nvPr/>
          </p:nvGrpSpPr>
          <p:grpSpPr>
            <a:xfrm>
              <a:off x="1461290" y="2224624"/>
              <a:ext cx="2824958" cy="675084"/>
              <a:chOff x="1461290" y="2224624"/>
              <a:chExt cx="2824958" cy="675084"/>
            </a:xfrm>
          </p:grpSpPr>
          <p:sp>
            <p:nvSpPr>
              <p:cNvPr id="40" name="Rectangle 10"/>
              <p:cNvSpPr/>
              <p:nvPr/>
            </p:nvSpPr>
            <p:spPr>
              <a:xfrm>
                <a:off x="1461290" y="2290875"/>
                <a:ext cx="2824958" cy="529963"/>
              </a:xfrm>
              <a:prstGeom prst="rect">
                <a:avLst/>
              </a:prstGeom>
              <a:solidFill>
                <a:srgbClr val="34BA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grpSp>
            <p:nvGrpSpPr>
              <p:cNvPr id="12" name="Group 39"/>
              <p:cNvGrpSpPr/>
              <p:nvPr/>
            </p:nvGrpSpPr>
            <p:grpSpPr>
              <a:xfrm>
                <a:off x="2153108" y="2224624"/>
                <a:ext cx="2075454" cy="675084"/>
                <a:chOff x="2153108" y="2224624"/>
                <a:chExt cx="2075454" cy="675084"/>
              </a:xfrm>
            </p:grpSpPr>
            <p:sp>
              <p:nvSpPr>
                <p:cNvPr id="42" name="Rectangle 24"/>
                <p:cNvSpPr/>
                <p:nvPr/>
              </p:nvSpPr>
              <p:spPr>
                <a:xfrm>
                  <a:off x="2153108" y="2224624"/>
                  <a:ext cx="2075454" cy="5993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200" b="1" kern="0" dirty="0" smtClean="0">
                      <a:solidFill>
                        <a:schemeClr val="bg1"/>
                      </a:solidFill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16,6  тыс. кв. м. - о</a:t>
                  </a:r>
                  <a:r>
                    <a:rPr kumimoji="0" lang="ru-RU" sz="1200" b="1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бъем</a:t>
                  </a:r>
                  <a:r>
                    <a:rPr kumimoji="0" lang="ru-RU" sz="1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 жилищного </a:t>
                  </a:r>
                </a:p>
                <a:p>
                  <a:pPr marL="0" marR="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строительства за счет всех источников </a:t>
                  </a:r>
                </a:p>
                <a:p>
                  <a:pPr marL="0" marR="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200" b="1" kern="0" dirty="0" smtClean="0">
                      <a:solidFill>
                        <a:schemeClr val="bg1"/>
                      </a:solidFill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ф</a:t>
                  </a:r>
                  <a:r>
                    <a:rPr kumimoji="0" lang="ru-RU" sz="1200" b="1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инансирования</a:t>
                  </a:r>
                  <a:r>
                    <a:rPr kumimoji="0" lang="ru-RU" sz="1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 :</a:t>
                  </a:r>
                  <a:endPara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itchFamily="18" charset="0"/>
                    <a:ea typeface="Open Sans Light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43" name="Rectangle 34"/>
                <p:cNvSpPr/>
                <p:nvPr/>
              </p:nvSpPr>
              <p:spPr>
                <a:xfrm>
                  <a:off x="2285984" y="2357436"/>
                  <a:ext cx="571504" cy="54227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</p:grpSp>
      <p:sp>
        <p:nvSpPr>
          <p:cNvPr id="52" name="TextBox 51"/>
          <p:cNvSpPr txBox="1"/>
          <p:nvPr/>
        </p:nvSpPr>
        <p:spPr>
          <a:xfrm>
            <a:off x="3071803" y="2143117"/>
            <a:ext cx="2998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 том числе индивидуальное жилищное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строительство (ИЖС) – 15,4 тыс. кв.м.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" y="6257836"/>
            <a:ext cx="2928959" cy="600164"/>
          </a:xfrm>
          <a:prstGeom prst="rect">
            <a:avLst/>
          </a:prstGeom>
          <a:solidFill>
            <a:srgbClr val="FF7C80">
              <a:alpha val="71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340,25 км - протяженность </a:t>
            </a:r>
          </a:p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автомобильных дорог общего </a:t>
            </a:r>
          </a:p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пользования местного значения 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8"/>
          <p:cNvSpPr/>
          <p:nvPr/>
        </p:nvSpPr>
        <p:spPr>
          <a:xfrm flipH="1">
            <a:off x="4214809" y="3571877"/>
            <a:ext cx="4214843" cy="642941"/>
          </a:xfrm>
          <a:prstGeom prst="rect">
            <a:avLst/>
          </a:prstGeom>
          <a:solidFill>
            <a:srgbClr val="00C0C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2285952" y="-142899"/>
            <a:ext cx="6858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показатели развития </a:t>
            </a:r>
          </a:p>
          <a:p>
            <a:pPr algn="r"/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социальной сферы</a:t>
            </a:r>
            <a:endParaRPr lang="ru-RU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72134" y="6072207"/>
            <a:ext cx="184731" cy="246221"/>
          </a:xfrm>
          <a:prstGeom prst="rect">
            <a:avLst/>
          </a:prstGeom>
          <a:blipFill dpi="0" rotWithShape="1">
            <a:blip r:embed="rId4" cstate="print">
              <a:alphaModFix amt="0"/>
            </a:blip>
            <a:srcRect/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pPr algn="just"/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" name="Рисунок 58" descr="512x384_cle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1285860"/>
            <a:ext cx="3857620" cy="250033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357553" y="4857760"/>
            <a:ext cx="5072099" cy="415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1024 чел .- кол-во детей посещающих дошкольные образовательные организации; 100% обеспеченность местами в дошкольных образовательных организациях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57620" y="4286257"/>
            <a:ext cx="4500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2529 чел. – кол-во детей посещающих дополнительно образовательные организации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071803" y="1500175"/>
            <a:ext cx="3857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200" b="1" kern="0" dirty="0" smtClean="0">
                <a:latin typeface="Times New Roman" pitchFamily="18" charset="0"/>
                <a:ea typeface="Open Sans Light" pitchFamily="34" charset="0"/>
                <a:cs typeface="Times New Roman" pitchFamily="18" charset="0"/>
              </a:rPr>
              <a:t>28,01 кв.м. общая площадь жилых помещений, приходящихся в среднем на одного жителя</a:t>
            </a:r>
            <a:endParaRPr lang="en-US" sz="1200" b="1" kern="0" dirty="0">
              <a:latin typeface="Times New Roman" pitchFamily="18" charset="0"/>
              <a:ea typeface="Open Sans Light" pitchFamily="34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86249" y="3571876"/>
            <a:ext cx="5214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2594 чел. – среднегодовое кол-во учащихся в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общеобразовательных организациях; 100% - обеспеченность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местами в общеобразовательных организациях</a:t>
            </a:r>
          </a:p>
          <a:p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3071801" y="5357827"/>
            <a:ext cx="5357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kern="0" dirty="0" smtClean="0">
                <a:latin typeface="Times New Roman" pitchFamily="18" charset="0"/>
                <a:cs typeface="Times New Roman" pitchFamily="18" charset="0"/>
              </a:rPr>
              <a:t>46 – кол-во учреждений </a:t>
            </a:r>
            <a:r>
              <a:rPr lang="ru-RU" sz="1200" b="1" kern="0" dirty="0" err="1" smtClean="0">
                <a:latin typeface="Times New Roman" pitchFamily="18" charset="0"/>
                <a:cs typeface="Times New Roman" pitchFamily="18" charset="0"/>
              </a:rPr>
              <a:t>культурно-досугового</a:t>
            </a:r>
            <a:r>
              <a:rPr lang="ru-RU" sz="1200" b="1" kern="0" dirty="0" smtClean="0">
                <a:latin typeface="Times New Roman" pitchFamily="18" charset="0"/>
                <a:cs typeface="Times New Roman" pitchFamily="18" charset="0"/>
              </a:rPr>
              <a:t> типа</a:t>
            </a:r>
            <a:endParaRPr lang="en-US" sz="1200" b="1" kern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/>
          </a:p>
        </p:txBody>
      </p:sp>
      <p:pic>
        <p:nvPicPr>
          <p:cNvPr id="51" name="Рисунок 50" descr="030a13c4925ee1d88b9dab405daca565.png"/>
          <p:cNvPicPr>
            <a:picLocks noChangeAspect="1"/>
          </p:cNvPicPr>
          <p:nvPr/>
        </p:nvPicPr>
        <p:blipFill>
          <a:blip r:embed="rId6" cstate="print"/>
          <a:srcRect b="3449"/>
          <a:stretch>
            <a:fillRect/>
          </a:stretch>
        </p:blipFill>
        <p:spPr>
          <a:xfrm>
            <a:off x="285720" y="2857497"/>
            <a:ext cx="6215107" cy="4000504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0" y="0"/>
            <a:ext cx="1242648" cy="1477328"/>
          </a:xfrm>
          <a:prstGeom prst="rect">
            <a:avLst/>
          </a:prstGeom>
          <a:blipFill dpi="0" rotWithShape="1">
            <a:blip r:embed="rId7" cstate="print">
              <a:alphaModFix amt="46000"/>
            </a:blip>
            <a:srcRect/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</a:t>
            </a:r>
          </a:p>
          <a:p>
            <a:endParaRPr lang="ru-RU" dirty="0"/>
          </a:p>
        </p:txBody>
      </p:sp>
      <p:pic>
        <p:nvPicPr>
          <p:cNvPr id="7" name="Рисунок 6" descr="121170495_3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214346" y="357167"/>
            <a:ext cx="3841167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420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420</Template>
  <TotalTime>4694</TotalTime>
  <Words>9455</Words>
  <Application>Microsoft Office PowerPoint</Application>
  <PresentationFormat>Экран (4:3)</PresentationFormat>
  <Paragraphs>2214</Paragraphs>
  <Slides>57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9" baseType="lpstr">
      <vt:lpstr>420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Расходы бюджета по разделам и подразделам  за 2015-2018 годы, тыс.руб.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Бюджет муниципального района Нуримановский район РБ  в разрезе муниципальных программ, тыс.руб. 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435</cp:revision>
  <dcterms:modified xsi:type="dcterms:W3CDTF">2018-05-14T05:12:11Z</dcterms:modified>
</cp:coreProperties>
</file>