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charts/chart28.xml" ContentType="application/vnd.openxmlformats-officedocument.drawingml.char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Override PartName="/ppt/charts/chart35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hart31.xml" ContentType="application/vnd.openxmlformats-officedocument.drawingml.chart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rawings/drawing3.xml" ContentType="application/vnd.openxmlformats-officedocument.drawingml.chartshapes+xml"/>
  <Override PartName="/ppt/charts/chart29.xml" ContentType="application/vnd.openxmlformats-officedocument.drawingml.chart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charts/chart18.xml" ContentType="application/vnd.openxmlformats-officedocument.drawingml.chart+xml"/>
  <Override PartName="/ppt/diagrams/quickStyle3.xml" ContentType="application/vnd.openxmlformats-officedocument.drawingml.diagramStyle+xml"/>
  <Override PartName="/ppt/charts/chart36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charts/chart25.xml" ContentType="application/vnd.openxmlformats-officedocument.drawingml.char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charts/chart14.xml" ContentType="application/vnd.openxmlformats-officedocument.drawingml.chart+xml"/>
  <Override PartName="/ppt/charts/chart32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21.xml" ContentType="application/vnd.openxmlformats-officedocument.drawingml.char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10.xml" ContentType="application/vnd.openxmlformats-officedocument.drawingml.chart+xml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drawings/drawing6.xml" ContentType="application/vnd.openxmlformats-officedocument.drawingml.chartshapes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rawings/drawing4.xml" ContentType="application/vnd.openxmlformats-officedocument.drawingml.chartshapes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charts/chart19.xml" ContentType="application/vnd.openxmlformats-officedocument.drawingml.chart+xml"/>
  <Override PartName="/ppt/charts/chart37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xls" ContentType="application/vnd.ms-excel"/>
  <Override PartName="/ppt/charts/chart26.xml" ContentType="application/vnd.openxmlformats-officedocument.drawingml.char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charts/chart15.xml" ContentType="application/vnd.openxmlformats-officedocument.drawingml.chart+xml"/>
  <Override PartName="/ppt/charts/chart33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rawings/drawing5.xml" ContentType="application/vnd.openxmlformats-officedocument.drawingml.chartshape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charts/chart27.xml" ContentType="application/vnd.openxmlformats-officedocument.drawingml.chart+xml"/>
  <Override PartName="/ppt/diagrams/drawing1.xml" ContentType="application/vnd.ms-office.drawingml.diagramDrawing+xml"/>
  <Override PartName="/ppt/charts/chart38.xml" ContentType="application/vnd.openxmlformats-officedocument.drawingml.char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charts/chart34.xml" ContentType="application/vnd.openxmlformats-officedocument.drawingml.char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23.xml" ContentType="application/vnd.openxmlformats-officedocument.drawingml.chart+xml"/>
  <Override PartName="/ppt/slides/slide20.xml" ContentType="application/vnd.openxmlformats-officedocument.presentationml.slide+xml"/>
  <Override PartName="/ppt/charts/chart12.xml" ContentType="application/vnd.openxmlformats-officedocument.drawingml.chart+xml"/>
  <Override PartName="/ppt/charts/chart30.xml" ContentType="application/vnd.openxmlformats-officedocument.drawingml.chart+xml"/>
  <Override PartName="/ppt/diagrams/layout4.xml" ContentType="application/vnd.openxmlformats-officedocument.drawingml.diagramLayout+xml"/>
  <Default Extension="tiff" ContentType="image/tiff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7"/>
  </p:notesMasterIdLst>
  <p:sldIdLst>
    <p:sldId id="257" r:id="rId2"/>
    <p:sldId id="258" r:id="rId3"/>
    <p:sldId id="259" r:id="rId4"/>
    <p:sldId id="382" r:id="rId5"/>
    <p:sldId id="383" r:id="rId6"/>
    <p:sldId id="431" r:id="rId7"/>
    <p:sldId id="385" r:id="rId8"/>
    <p:sldId id="384" r:id="rId9"/>
    <p:sldId id="265" r:id="rId10"/>
    <p:sldId id="376" r:id="rId11"/>
    <p:sldId id="268" r:id="rId12"/>
    <p:sldId id="269" r:id="rId13"/>
    <p:sldId id="473" r:id="rId14"/>
    <p:sldId id="474" r:id="rId15"/>
    <p:sldId id="275" r:id="rId16"/>
    <p:sldId id="472" r:id="rId17"/>
    <p:sldId id="377" r:id="rId18"/>
    <p:sldId id="378" r:id="rId19"/>
    <p:sldId id="395" r:id="rId20"/>
    <p:sldId id="281" r:id="rId21"/>
    <p:sldId id="282" r:id="rId22"/>
    <p:sldId id="283" r:id="rId23"/>
    <p:sldId id="433" r:id="rId24"/>
    <p:sldId id="390" r:id="rId25"/>
    <p:sldId id="391" r:id="rId26"/>
    <p:sldId id="430" r:id="rId27"/>
    <p:sldId id="432" r:id="rId28"/>
    <p:sldId id="436" r:id="rId29"/>
    <p:sldId id="435" r:id="rId30"/>
    <p:sldId id="380" r:id="rId31"/>
    <p:sldId id="437" r:id="rId32"/>
    <p:sldId id="470" r:id="rId33"/>
    <p:sldId id="471" r:id="rId34"/>
    <p:sldId id="444" r:id="rId35"/>
    <p:sldId id="445" r:id="rId36"/>
    <p:sldId id="446" r:id="rId37"/>
    <p:sldId id="428" r:id="rId38"/>
    <p:sldId id="295" r:id="rId39"/>
    <p:sldId id="427" r:id="rId40"/>
    <p:sldId id="426" r:id="rId41"/>
    <p:sldId id="469" r:id="rId42"/>
    <p:sldId id="467" r:id="rId43"/>
    <p:sldId id="466" r:id="rId44"/>
    <p:sldId id="464" r:id="rId45"/>
    <p:sldId id="465" r:id="rId46"/>
    <p:sldId id="434" r:id="rId47"/>
    <p:sldId id="302" r:id="rId48"/>
    <p:sldId id="304" r:id="rId49"/>
    <p:sldId id="305" r:id="rId50"/>
    <p:sldId id="306" r:id="rId51"/>
    <p:sldId id="389" r:id="rId52"/>
    <p:sldId id="308" r:id="rId53"/>
    <p:sldId id="309" r:id="rId54"/>
    <p:sldId id="310" r:id="rId55"/>
    <p:sldId id="312" r:id="rId56"/>
    <p:sldId id="394" r:id="rId57"/>
    <p:sldId id="447" r:id="rId58"/>
    <p:sldId id="448" r:id="rId59"/>
    <p:sldId id="449" r:id="rId60"/>
    <p:sldId id="450" r:id="rId61"/>
    <p:sldId id="451" r:id="rId62"/>
    <p:sldId id="452" r:id="rId63"/>
    <p:sldId id="453" r:id="rId64"/>
    <p:sldId id="454" r:id="rId65"/>
    <p:sldId id="455" r:id="rId66"/>
    <p:sldId id="456" r:id="rId67"/>
    <p:sldId id="457" r:id="rId68"/>
    <p:sldId id="458" r:id="rId69"/>
    <p:sldId id="459" r:id="rId70"/>
    <p:sldId id="460" r:id="rId71"/>
    <p:sldId id="461" r:id="rId72"/>
    <p:sldId id="462" r:id="rId73"/>
    <p:sldId id="463" r:id="rId74"/>
    <p:sldId id="424" r:id="rId75"/>
    <p:sldId id="425" r:id="rId76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F7FD"/>
    <a:srgbClr val="AAF2FC"/>
    <a:srgbClr val="FF0066"/>
    <a:srgbClr val="FF4747"/>
    <a:srgbClr val="FF3399"/>
    <a:srgbClr val="F250AD"/>
    <a:srgbClr val="6699FF"/>
    <a:srgbClr val="3BF32D"/>
    <a:srgbClr val="99CCFF"/>
    <a:srgbClr val="CC66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8053" autoAdjust="0"/>
    <p:restoredTop sz="99271" autoAdjust="0"/>
  </p:normalViewPr>
  <p:slideViewPr>
    <p:cSldViewPr snapToGrid="0">
      <p:cViewPr>
        <p:scale>
          <a:sx n="100" d="100"/>
          <a:sy n="100" d="100"/>
        </p:scale>
        <p:origin x="-204" y="-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.xlsx"/><Relationship Id="rId1" Type="http://schemas.openxmlformats.org/officeDocument/2006/relationships/image" Target="../media/image42.png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20.xlsx"/><Relationship Id="rId1" Type="http://schemas.openxmlformats.org/officeDocument/2006/relationships/image" Target="../media/image51.jpeg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3.xlsx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24.xlsx"/><Relationship Id="rId1" Type="http://schemas.openxmlformats.org/officeDocument/2006/relationships/image" Target="../media/image56.jpeg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5.xlsx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7.xlsx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28.xlsx"/><Relationship Id="rId1" Type="http://schemas.openxmlformats.org/officeDocument/2006/relationships/image" Target="../media/image49.jpeg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package" Target="../embeddings/_____Microsoft_Office_Excel29.xlsx"/><Relationship Id="rId1" Type="http://schemas.openxmlformats.org/officeDocument/2006/relationships/image" Target="../media/image71.jpeg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3.xlsx"/><Relationship Id="rId1" Type="http://schemas.openxmlformats.org/officeDocument/2006/relationships/image" Target="../media/image44.jpeg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30.xlsx"/><Relationship Id="rId1" Type="http://schemas.openxmlformats.org/officeDocument/2006/relationships/image" Target="../media/image73.jpeg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6.xml"/><Relationship Id="rId2" Type="http://schemas.openxmlformats.org/officeDocument/2006/relationships/package" Target="../embeddings/_____Microsoft_Office_Excel31.xlsx"/><Relationship Id="rId1" Type="http://schemas.openxmlformats.org/officeDocument/2006/relationships/image" Target="../media/image71.jpeg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8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axId val="94846336"/>
        <c:axId val="113352704"/>
      </c:barChart>
      <c:catAx>
        <c:axId val="94846336"/>
        <c:scaling>
          <c:orientation val="minMax"/>
        </c:scaling>
        <c:axPos val="b"/>
        <c:tickLblPos val="nextTo"/>
        <c:crossAx val="113352704"/>
        <c:crosses val="autoZero"/>
        <c:auto val="1"/>
        <c:lblAlgn val="ctr"/>
        <c:lblOffset val="100"/>
      </c:catAx>
      <c:valAx>
        <c:axId val="11335270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94846336"/>
        <c:crosses val="autoZero"/>
        <c:crossBetween val="between"/>
      </c:valAx>
    </c:plotArea>
    <c:legend>
      <c:legendPos val="r"/>
      <c:layout/>
    </c:legend>
    <c:plotVisOnly val="1"/>
  </c:chart>
  <c:spPr>
    <a:blipFill dpi="0" rotWithShape="1">
      <a:blip xmlns:r="http://schemas.openxmlformats.org/officeDocument/2006/relationships" r:embed="rId1">
        <a:alphaModFix amt="17000"/>
      </a:blip>
      <a:srcRect/>
      <a:stretch>
        <a:fillRect l="1000"/>
      </a:stretch>
    </a:blipFill>
  </c:spPr>
  <c:txPr>
    <a:bodyPr/>
    <a:lstStyle/>
    <a:p>
      <a:pPr>
        <a:defRPr sz="1800"/>
      </a:pPr>
      <a:endParaRPr lang="ru-RU"/>
    </a:p>
  </c:txPr>
  <c:externalData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Структура</a:t>
            </a:r>
            <a:r>
              <a:rPr lang="ru-RU" sz="1400" baseline="0" dirty="0" smtClean="0">
                <a:latin typeface="Times New Roman" pitchFamily="18" charset="0"/>
                <a:cs typeface="Times New Roman" pitchFamily="18" charset="0"/>
              </a:rPr>
              <a:t> на 2019 год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7095912228475072"/>
          <c:y val="2.3722174196486163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9.6252627986439243E-2"/>
          <c:y val="0.20609392310333741"/>
          <c:w val="0.81666666666666654"/>
          <c:h val="0.705109251968516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</c:v>
                </c:pt>
              </c:strCache>
            </c:strRef>
          </c:tx>
          <c:dPt>
            <c:idx val="0"/>
            <c:spPr>
              <a:solidFill>
                <a:srgbClr val="E632B3"/>
              </a:solidFill>
            </c:spPr>
          </c:dPt>
          <c:dPt>
            <c:idx val="1"/>
            <c:spPr>
              <a:solidFill>
                <a:srgbClr val="92D050"/>
              </a:solidFill>
            </c:spPr>
          </c:dPt>
          <c:dPt>
            <c:idx val="2"/>
            <c:spPr>
              <a:solidFill>
                <a:srgbClr val="FFC000"/>
              </a:solidFill>
            </c:spPr>
          </c:dPt>
          <c:dPt>
            <c:idx val="3"/>
            <c:spPr>
              <a:solidFill>
                <a:srgbClr val="00808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2</a:t>
                    </a:r>
                    <a:r>
                      <a:rPr lang="ru-RU" smtClean="0"/>
                      <a:t>8,7</a:t>
                    </a:r>
                    <a:r>
                      <a:rPr lang="ru-RU" baseline="0" smtClean="0"/>
                      <a:t> 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dLblPos val="outEnd"/>
              <c:showPercent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5</a:t>
                    </a:r>
                    <a:r>
                      <a:rPr lang="ru-RU" smtClean="0"/>
                      <a:t>5,9</a:t>
                    </a:r>
                    <a:r>
                      <a:rPr lang="ru-RU" baseline="0" smtClean="0"/>
                      <a:t> 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dLblPos val="outEnd"/>
              <c:showPercent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mtClean="0"/>
                      <a:t>13,8</a:t>
                    </a:r>
                    <a:r>
                      <a:rPr lang="ru-RU" baseline="0" smtClean="0"/>
                      <a:t> 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dLblPos val="outEnd"/>
              <c:showPercent val="1"/>
            </c:dLbl>
            <c:dLbl>
              <c:idx val="3"/>
              <c:layout>
                <c:manualLayout>
                  <c:x val="2.4242254567851642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,6 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outEnd"/>
              <c:showPercent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Percent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Субвенции</c:v>
                </c:pt>
                <c:pt idx="2">
                  <c:v>Субсидии</c:v>
                </c:pt>
                <c:pt idx="3">
                  <c:v>Иные МБТ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28.7</c:v>
                </c:pt>
                <c:pt idx="1">
                  <c:v>55.9</c:v>
                </c:pt>
                <c:pt idx="2">
                  <c:v>13.8</c:v>
                </c:pt>
                <c:pt idx="3">
                  <c:v>1.6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800">
                <a:latin typeface="Times New Roman" pitchFamily="18" charset="0"/>
                <a:cs typeface="Times New Roman" pitchFamily="18" charset="0"/>
              </a:defRPr>
            </a:pPr>
            <a:r>
              <a:rPr lang="ru-RU" dirty="0"/>
              <a:t>Расходы за счет </a:t>
            </a:r>
            <a:r>
              <a:rPr lang="ru-RU" dirty="0" smtClean="0"/>
              <a:t>субсидий, </a:t>
            </a:r>
            <a:r>
              <a:rPr lang="ru-RU" dirty="0"/>
              <a:t>субвенций и иных межбюджетных трансфертов</a:t>
            </a:r>
          </a:p>
        </c:rich>
      </c:tx>
      <c:layout/>
    </c:title>
    <c:view3D>
      <c:rAngAx val="1"/>
    </c:view3D>
    <c:sideWall>
      <c:spPr>
        <a:scene3d>
          <a:camera prst="orthographicFront"/>
          <a:lightRig rig="threePt" dir="t"/>
        </a:scene3d>
        <a:sp3d>
          <a:bevelT w="6350"/>
        </a:sp3d>
      </c:spPr>
    </c:sideWall>
    <c:backWall>
      <c:spPr>
        <a:scene3d>
          <a:camera prst="orthographicFront"/>
          <a:lightRig rig="threePt" dir="t"/>
        </a:scene3d>
        <a:sp3d>
          <a:bevelT w="6350"/>
        </a:sp3d>
      </c:spPr>
    </c:backWall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за счет субсидии, субвенций и иных межбюджетных трансфертов</c:v>
                </c:pt>
              </c:strCache>
            </c:strRef>
          </c:tx>
          <c:spPr>
            <a:solidFill>
              <a:srgbClr val="9999FF"/>
            </a:solidFill>
          </c:spPr>
          <c:dLbls>
            <c:dLbl>
              <c:idx val="0"/>
              <c:layout>
                <c:manualLayout>
                  <c:x val="0"/>
                  <c:y val="-8.3646830391554808E-2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-0.11895910780669144"/>
                </c:manualLayout>
              </c:layout>
              <c:showVal val="1"/>
            </c:dLbl>
            <c:dLbl>
              <c:idx val="2"/>
              <c:layout>
                <c:manualLayout>
                  <c:x val="-2.0703930372193255E-3"/>
                  <c:y val="-0.10408921933085505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2020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354002</c:v>
                </c:pt>
                <c:pt idx="1">
                  <c:v>339769.9</c:v>
                </c:pt>
                <c:pt idx="2">
                  <c:v>306820.59999999998</c:v>
                </c:pt>
              </c:numCache>
            </c:numRef>
          </c:val>
        </c:ser>
        <c:shape val="box"/>
        <c:axId val="144909056"/>
        <c:axId val="144910592"/>
        <c:axId val="0"/>
      </c:bar3DChart>
      <c:catAx>
        <c:axId val="144909056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6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4910592"/>
        <c:crosses val="autoZero"/>
        <c:auto val="1"/>
        <c:lblAlgn val="ctr"/>
        <c:lblOffset val="100"/>
      </c:catAx>
      <c:valAx>
        <c:axId val="144910592"/>
        <c:scaling>
          <c:orientation val="minMax"/>
        </c:scaling>
        <c:delete val="1"/>
        <c:axPos val="b"/>
        <c:majorGridlines/>
        <c:numFmt formatCode="#,##0.0" sourceLinked="1"/>
        <c:tickLblPos val="none"/>
        <c:crossAx val="14490905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800">
                <a:latin typeface="Times New Roman" pitchFamily="18" charset="0"/>
                <a:cs typeface="Times New Roman" pitchFamily="18" charset="0"/>
              </a:defRPr>
            </a:pPr>
            <a:r>
              <a:rPr lang="ru-RU" dirty="0" smtClean="0"/>
              <a:t>Расходы</a:t>
            </a:r>
            <a:r>
              <a:rPr lang="en-US" dirty="0" smtClean="0"/>
              <a:t> </a:t>
            </a:r>
            <a:r>
              <a:rPr lang="ru-RU" dirty="0" smtClean="0"/>
              <a:t>на</a:t>
            </a:r>
            <a:r>
              <a:rPr lang="ru-RU" baseline="0" dirty="0" smtClean="0"/>
              <a:t> исполнение собственных полномочий</a:t>
            </a:r>
            <a:endParaRPr lang="ru-RU" dirty="0"/>
          </a:p>
        </c:rich>
      </c:tx>
      <c:layout/>
    </c:title>
    <c:view3D>
      <c:rAngAx val="1"/>
    </c:view3D>
    <c:sideWall>
      <c:spPr>
        <a:scene3d>
          <a:camera prst="orthographicFront"/>
          <a:lightRig rig="threePt" dir="t"/>
        </a:scene3d>
        <a:sp3d>
          <a:bevelT w="6350"/>
        </a:sp3d>
      </c:spPr>
    </c:sideWall>
    <c:backWall>
      <c:spPr>
        <a:scene3d>
          <a:camera prst="orthographicFront"/>
          <a:lightRig rig="threePt" dir="t"/>
        </a:scene3d>
        <a:sp3d>
          <a:bevelT w="6350"/>
        </a:sp3d>
      </c:spPr>
    </c:backWall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за счет субсидии, субвенций и иных межбюджетных трансфертов</c:v>
                </c:pt>
              </c:strCache>
            </c:strRef>
          </c:tx>
          <c:spPr>
            <a:solidFill>
              <a:srgbClr val="00B050"/>
            </a:solidFill>
          </c:spPr>
          <c:dLbls>
            <c:dLbl>
              <c:idx val="0"/>
              <c:layout>
                <c:manualLayout>
                  <c:x val="0"/>
                  <c:y val="-8.3646830391554849E-2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-0.11895910780669144"/>
                </c:manualLayout>
              </c:layout>
              <c:showVal val="1"/>
            </c:dLbl>
            <c:dLbl>
              <c:idx val="2"/>
              <c:layout>
                <c:manualLayout>
                  <c:x val="-2.0703930372193264E-3"/>
                  <c:y val="-0.10408921933085505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2020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272222.09999999998</c:v>
                </c:pt>
                <c:pt idx="1">
                  <c:v>273163.7</c:v>
                </c:pt>
                <c:pt idx="2">
                  <c:v>280985.8</c:v>
                </c:pt>
              </c:numCache>
            </c:numRef>
          </c:val>
        </c:ser>
        <c:shape val="box"/>
        <c:axId val="144947456"/>
        <c:axId val="144953344"/>
        <c:axId val="0"/>
      </c:bar3DChart>
      <c:catAx>
        <c:axId val="144947456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6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4953344"/>
        <c:crosses val="autoZero"/>
        <c:auto val="1"/>
        <c:lblAlgn val="ctr"/>
        <c:lblOffset val="100"/>
      </c:catAx>
      <c:valAx>
        <c:axId val="144953344"/>
        <c:scaling>
          <c:orientation val="minMax"/>
        </c:scaling>
        <c:delete val="1"/>
        <c:axPos val="b"/>
        <c:majorGridlines/>
        <c:numFmt formatCode="#,##0.0" sourceLinked="1"/>
        <c:tickLblPos val="none"/>
        <c:crossAx val="14494745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8.4444828620393264E-2"/>
          <c:y val="2.7350604055319291E-2"/>
          <c:w val="0.90222177738691378"/>
          <c:h val="0.5910400928628383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E8F472"/>
            </a:solidFill>
          </c:spPr>
          <c:dLbls>
            <c:txPr>
              <a:bodyPr/>
              <a:lstStyle/>
              <a:p>
                <a:pPr>
                  <a:defRPr sz="1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53542.9</c:v>
                </c:pt>
                <c:pt idx="1">
                  <c:v>53542.9</c:v>
                </c:pt>
                <c:pt idx="2">
                  <c:v>53542.9</c:v>
                </c:pt>
              </c:numCache>
            </c:numRef>
          </c:val>
        </c:ser>
        <c:axId val="145521280"/>
        <c:axId val="145523072"/>
      </c:barChart>
      <c:catAx>
        <c:axId val="14552128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5523072"/>
        <c:crosses val="autoZero"/>
        <c:auto val="1"/>
        <c:lblAlgn val="ctr"/>
        <c:lblOffset val="100"/>
      </c:catAx>
      <c:valAx>
        <c:axId val="145523072"/>
        <c:scaling>
          <c:orientation val="minMax"/>
        </c:scaling>
        <c:delete val="1"/>
        <c:axPos val="l"/>
        <c:majorGridlines/>
        <c:numFmt formatCode="#,##0.0" sourceLinked="1"/>
        <c:tickLblPos val="none"/>
        <c:crossAx val="145521280"/>
        <c:crosses val="autoZero"/>
        <c:crossBetween val="between"/>
      </c:valAx>
    </c:plotArea>
    <c:plotVisOnly val="1"/>
  </c:chart>
  <c:spPr>
    <a:solidFill>
      <a:srgbClr val="FF99CC">
        <a:alpha val="84000"/>
      </a:srgb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4.7696143133496814E-2"/>
          <c:y val="0.10940235731929768"/>
          <c:w val="0.90460771373300675"/>
          <c:h val="0.5910403130458006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3399"/>
            </a:solidFill>
          </c:spPr>
          <c:dLbls>
            <c:txPr>
              <a:bodyPr/>
              <a:lstStyle/>
              <a:p>
                <a:pPr>
                  <a:defRPr sz="1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40212.300000000003</c:v>
                </c:pt>
                <c:pt idx="1">
                  <c:v>66199.399999999994</c:v>
                </c:pt>
                <c:pt idx="2">
                  <c:v>72052</c:v>
                </c:pt>
              </c:numCache>
            </c:numRef>
          </c:val>
        </c:ser>
        <c:shape val="cylinder"/>
        <c:axId val="145555456"/>
        <c:axId val="145556992"/>
        <c:axId val="0"/>
      </c:bar3DChart>
      <c:catAx>
        <c:axId val="14555545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5556992"/>
        <c:crosses val="autoZero"/>
        <c:auto val="1"/>
        <c:lblAlgn val="ctr"/>
        <c:lblOffset val="100"/>
      </c:catAx>
      <c:valAx>
        <c:axId val="145556992"/>
        <c:scaling>
          <c:orientation val="minMax"/>
        </c:scaling>
        <c:delete val="1"/>
        <c:axPos val="l"/>
        <c:numFmt formatCode="#,##0.0" sourceLinked="1"/>
        <c:tickLblPos val="none"/>
        <c:crossAx val="145555456"/>
        <c:crosses val="autoZero"/>
        <c:crossBetween val="between"/>
      </c:valAx>
    </c:plotArea>
    <c:plotVisOnly val="1"/>
  </c:chart>
  <c:spPr>
    <a:solidFill>
      <a:srgbClr val="E8F472">
        <a:alpha val="78000"/>
      </a:srgbClr>
    </a:solidFill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txPr>
              <a:bodyPr/>
              <a:lstStyle/>
              <a:p>
                <a:pPr>
                  <a:defRPr sz="9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30639</c:v>
                </c:pt>
                <c:pt idx="1">
                  <c:v>35584.199999999997</c:v>
                </c:pt>
                <c:pt idx="2">
                  <c:v>33585.599999999999</c:v>
                </c:pt>
              </c:numCache>
            </c:numRef>
          </c:val>
        </c:ser>
        <c:shape val="pyramid"/>
        <c:axId val="145761408"/>
        <c:axId val="145762944"/>
        <c:axId val="0"/>
      </c:bar3DChart>
      <c:catAx>
        <c:axId val="14576140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5762944"/>
        <c:crosses val="autoZero"/>
        <c:auto val="1"/>
        <c:lblAlgn val="ctr"/>
        <c:lblOffset val="100"/>
      </c:catAx>
      <c:valAx>
        <c:axId val="145762944"/>
        <c:scaling>
          <c:orientation val="minMax"/>
        </c:scaling>
        <c:delete val="1"/>
        <c:axPos val="l"/>
        <c:numFmt formatCode="#,##0.0" sourceLinked="1"/>
        <c:tickLblPos val="none"/>
        <c:crossAx val="145761408"/>
        <c:crosses val="autoZero"/>
        <c:crossBetween val="between"/>
      </c:valAx>
    </c:plotArea>
    <c:plotVisOnly val="1"/>
  </c:chart>
  <c:spPr>
    <a:solidFill>
      <a:srgbClr val="FF7C80">
        <a:alpha val="71000"/>
      </a:srgbClr>
    </a:solidFill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lineChart>
        <c:grouping val="standard"/>
        <c:ser>
          <c:idx val="1"/>
          <c:order val="1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40932.6</c:v>
                </c:pt>
                <c:pt idx="1">
                  <c:v>34279.300000000003</c:v>
                </c:pt>
                <c:pt idx="2">
                  <c:v>33292.9</c:v>
                </c:pt>
              </c:numCache>
            </c:numRef>
          </c:val>
        </c:ser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-6.2176165803108883E-2"/>
                </c:manualLayout>
              </c:layout>
              <c:showVal val="1"/>
            </c:dLbl>
            <c:dLbl>
              <c:idx val="1"/>
              <c:layout>
                <c:manualLayout>
                  <c:x val="-4.4444133374394578E-3"/>
                  <c:y val="-8.2901554404144942E-2"/>
                </c:manualLayout>
              </c:layout>
              <c:showVal val="1"/>
            </c:dLbl>
            <c:dLbl>
              <c:idx val="2"/>
              <c:layout>
                <c:manualLayout>
                  <c:x val="-0.11111033343598646"/>
                  <c:y val="0.10084038951386991"/>
                </c:manualLayout>
              </c:layout>
              <c:showVal val="1"/>
            </c:dLbl>
            <c:dLbl>
              <c:idx val="3"/>
              <c:layout>
                <c:manualLayout>
                  <c:x val="0"/>
                  <c:y val="-0.10756308214812819"/>
                </c:manualLayout>
              </c:layout>
              <c:showVal val="1"/>
            </c:dLbl>
            <c:txPr>
              <a:bodyPr/>
              <a:lstStyle/>
              <a:p>
                <a:pPr>
                  <a:defRPr sz="9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40932.6</c:v>
                </c:pt>
                <c:pt idx="1">
                  <c:v>34279.300000000003</c:v>
                </c:pt>
                <c:pt idx="2">
                  <c:v>33292.9</c:v>
                </c:pt>
              </c:numCache>
            </c:numRef>
          </c:val>
        </c:ser>
        <c:marker val="1"/>
        <c:axId val="145791616"/>
        <c:axId val="145805696"/>
      </c:lineChart>
      <c:catAx>
        <c:axId val="14579161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5805696"/>
        <c:crosses val="autoZero"/>
        <c:auto val="1"/>
        <c:lblAlgn val="ctr"/>
        <c:lblOffset val="100"/>
      </c:catAx>
      <c:valAx>
        <c:axId val="145805696"/>
        <c:scaling>
          <c:orientation val="minMax"/>
        </c:scaling>
        <c:delete val="1"/>
        <c:axPos val="l"/>
        <c:majorGridlines/>
        <c:numFmt formatCode="#,##0.0" sourceLinked="1"/>
        <c:tickLblPos val="none"/>
        <c:crossAx val="145791616"/>
        <c:crosses val="autoZero"/>
        <c:crossBetween val="between"/>
      </c:valAx>
    </c:plotArea>
    <c:plotVisOnly val="1"/>
  </c:chart>
  <c:spPr>
    <a:solidFill>
      <a:srgbClr val="CCFFCC">
        <a:alpha val="72000"/>
      </a:srgb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0"/>
      <c:rotY val="0"/>
      <c:perspective val="30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23599928711849108"/>
          <c:y val="7.3949618976837939E-2"/>
          <c:w val="0.66166028915905395"/>
          <c:h val="0.85210076204632412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030A0"/>
            </a:solidFill>
          </c:spPr>
          <c:dLbls>
            <c:txPr>
              <a:bodyPr/>
              <a:lstStyle/>
              <a:p>
                <a:pPr>
                  <a:defRPr sz="9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2020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404747</c:v>
                </c:pt>
                <c:pt idx="1">
                  <c:v>401105.1</c:v>
                </c:pt>
                <c:pt idx="2">
                  <c:v>405131.4</c:v>
                </c:pt>
              </c:numCache>
            </c:numRef>
          </c:val>
        </c:ser>
        <c:shape val="cylinder"/>
        <c:axId val="146018304"/>
        <c:axId val="146019840"/>
        <c:axId val="0"/>
      </c:bar3DChart>
      <c:catAx>
        <c:axId val="146018304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6019840"/>
        <c:crosses val="autoZero"/>
        <c:auto val="1"/>
        <c:lblAlgn val="ctr"/>
        <c:lblOffset val="100"/>
      </c:catAx>
      <c:valAx>
        <c:axId val="146019840"/>
        <c:scaling>
          <c:orientation val="minMax"/>
        </c:scaling>
        <c:delete val="1"/>
        <c:axPos val="b"/>
        <c:majorGridlines/>
        <c:numFmt formatCode="#,##0.0" sourceLinked="1"/>
        <c:tickLblPos val="none"/>
        <c:crossAx val="146018304"/>
        <c:crosses val="autoZero"/>
        <c:crossBetween val="between"/>
      </c:valAx>
      <c:spPr>
        <a:noFill/>
      </c:spPr>
    </c:plotArea>
    <c:plotVisOnly val="1"/>
  </c:chart>
  <c:spPr>
    <a:solidFill>
      <a:srgbClr val="9999FF">
        <a:alpha val="73000"/>
      </a:srgb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txPr>
              <a:bodyPr/>
              <a:lstStyle/>
              <a:p>
                <a:pPr>
                  <a:defRPr sz="9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 formatCode="#,##0.0">
                  <c:v>12337.5</c:v>
                </c:pt>
                <c:pt idx="1">
                  <c:v>12441.8</c:v>
                </c:pt>
                <c:pt idx="2">
                  <c:v>12441.8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Лист1!$D$2:$D$4</c:f>
            </c:numRef>
          </c:val>
        </c:ser>
        <c:shape val="cone"/>
        <c:axId val="145828480"/>
        <c:axId val="145838464"/>
        <c:axId val="0"/>
      </c:bar3DChart>
      <c:catAx>
        <c:axId val="14582848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5838464"/>
        <c:crosses val="autoZero"/>
        <c:auto val="1"/>
        <c:lblAlgn val="ctr"/>
        <c:lblOffset val="100"/>
      </c:catAx>
      <c:valAx>
        <c:axId val="145838464"/>
        <c:scaling>
          <c:orientation val="minMax"/>
        </c:scaling>
        <c:delete val="1"/>
        <c:axPos val="l"/>
        <c:majorGridlines/>
        <c:numFmt formatCode="#,##0.0" sourceLinked="1"/>
        <c:tickLblPos val="none"/>
        <c:crossAx val="145828480"/>
        <c:crosses val="autoZero"/>
        <c:crossBetween val="between"/>
      </c:valAx>
    </c:plotArea>
    <c:plotVisOnly val="1"/>
  </c:chart>
  <c:spPr>
    <a:solidFill>
      <a:srgbClr val="00B0F0">
        <a:alpha val="32000"/>
      </a:srgbClr>
    </a:solidFill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/>
      <c:bar3D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102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</c:spPr>
          <c:dLbls>
            <c:dLbl>
              <c:idx val="0"/>
              <c:layout>
                <c:manualLayout>
                  <c:x val="-5.8374593061178613E-2"/>
                  <c:y val="4.9598825461078987E-2"/>
                </c:manualLayout>
              </c:layout>
              <c:showVal val="1"/>
            </c:dLbl>
            <c:dLbl>
              <c:idx val="1"/>
              <c:layout>
                <c:manualLayout>
                  <c:x val="-6.3681146327490695E-2"/>
                  <c:y val="2.0317513136392077E-2"/>
                </c:manualLayout>
              </c:layout>
              <c:showVal val="1"/>
            </c:dLbl>
            <c:dLbl>
              <c:idx val="2"/>
              <c:layout>
                <c:manualLayout>
                  <c:x val="-7.164128961842707E-2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-5.5721003036554487E-2"/>
                  <c:y val="4.5714404556883206E-2"/>
                </c:manualLayout>
              </c:layout>
              <c:showVal val="1"/>
            </c:dLbl>
            <c:txPr>
              <a:bodyPr/>
              <a:lstStyle/>
              <a:p>
                <a:pPr>
                  <a:defRPr sz="9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2018 (оценка)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103</c:v>
                </c:pt>
              </c:strCache>
            </c:strRef>
          </c:tx>
          <c:spPr>
            <a:solidFill>
              <a:srgbClr val="00B050"/>
            </a:solidFill>
          </c:spPr>
          <c:dLbls>
            <c:dLbl>
              <c:idx val="0"/>
              <c:layout>
                <c:manualLayout>
                  <c:x val="-6.8988117449093764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-6.6334527424469519E-2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-7.164128961842707E-2"/>
                  <c:y val="-5.2287732392210014E-3"/>
                </c:manualLayout>
              </c:layout>
              <c:showVal val="1"/>
            </c:dLbl>
            <c:dLbl>
              <c:idx val="3"/>
              <c:layout>
                <c:manualLayout>
                  <c:x val="-6.3681146327490695E-2"/>
                  <c:y val="1.0457546478441576E-2"/>
                </c:manualLayout>
              </c:layout>
              <c:showVal val="1"/>
            </c:dLbl>
            <c:txPr>
              <a:bodyPr/>
              <a:lstStyle/>
              <a:p>
                <a:pPr>
                  <a:defRPr sz="9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2018 (оценка)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2708.2</c:v>
                </c:pt>
                <c:pt idx="1">
                  <c:v>2534.6999999999998</c:v>
                </c:pt>
                <c:pt idx="2">
                  <c:v>2534.6999999999998</c:v>
                </c:pt>
                <c:pt idx="3">
                  <c:v>2534.6999999999998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104</c:v>
                </c:pt>
              </c:strCache>
            </c:strRef>
          </c:tx>
          <c:spPr>
            <a:solidFill>
              <a:srgbClr val="92D050"/>
            </a:solidFill>
          </c:spPr>
          <c:dLbls>
            <c:dLbl>
              <c:idx val="0"/>
              <c:layout>
                <c:manualLayout>
                  <c:x val="-9.286854732190275E-2"/>
                  <c:y val="1.0457546478441583E-2"/>
                </c:manualLayout>
              </c:layout>
              <c:showVal val="1"/>
            </c:dLbl>
            <c:dLbl>
              <c:idx val="1"/>
              <c:layout>
                <c:manualLayout>
                  <c:x val="-8.2254814006342214E-2"/>
                  <c:y val="-2.0915092956883617E-2"/>
                </c:manualLayout>
              </c:layout>
              <c:showVal val="1"/>
            </c:dLbl>
            <c:dLbl>
              <c:idx val="2"/>
              <c:layout>
                <c:manualLayout>
                  <c:x val="-7.6948051812384663E-2"/>
                  <c:y val="-3.1372639435325436E-2"/>
                </c:manualLayout>
              </c:layout>
              <c:showVal val="1"/>
            </c:dLbl>
            <c:dLbl>
              <c:idx val="3"/>
              <c:layout>
                <c:manualLayout>
                  <c:x val="-7.164128961842707E-2"/>
                  <c:y val="-3.1372639435325436E-2"/>
                </c:manualLayout>
              </c:layout>
              <c:showVal val="1"/>
            </c:dLbl>
            <c:txPr>
              <a:bodyPr/>
              <a:lstStyle/>
              <a:p>
                <a:pPr>
                  <a:defRPr sz="9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2018 (оценка)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39105.5</c:v>
                </c:pt>
                <c:pt idx="1">
                  <c:v>35825.4</c:v>
                </c:pt>
                <c:pt idx="2">
                  <c:v>35825.4</c:v>
                </c:pt>
                <c:pt idx="3">
                  <c:v>35825.4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113</c:v>
                </c:pt>
              </c:strCache>
            </c:strRef>
          </c:tx>
          <c:spPr>
            <a:solidFill>
              <a:srgbClr val="CCFF33"/>
            </a:solidFill>
          </c:spPr>
          <c:dLbls>
            <c:dLbl>
              <c:idx val="0"/>
              <c:layout>
                <c:manualLayout>
                  <c:x val="-6.3681146327490695E-2"/>
                  <c:y val="5.2283615247927309E-3"/>
                </c:manualLayout>
              </c:layout>
              <c:showVal val="1"/>
            </c:dLbl>
            <c:dLbl>
              <c:idx val="1"/>
              <c:layout>
                <c:manualLayout>
                  <c:x val="-8.2254814006342214E-2"/>
                  <c:y val="1.0457546478441769E-2"/>
                </c:manualLayout>
              </c:layout>
              <c:showVal val="1"/>
            </c:dLbl>
            <c:dLbl>
              <c:idx val="2"/>
              <c:layout>
                <c:manualLayout>
                  <c:x val="-7.6948051812384663E-2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-7.6948051812384663E-2"/>
                  <c:y val="5.2283615247926433E-3"/>
                </c:manualLayout>
              </c:layout>
              <c:showVal val="1"/>
            </c:dLbl>
            <c:txPr>
              <a:bodyPr/>
              <a:lstStyle/>
              <a:p>
                <a:pPr>
                  <a:defRPr sz="9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2018 (оценка)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Лист1!$E$2:$E$5</c:f>
              <c:numCache>
                <c:formatCode>#,##0.0</c:formatCode>
                <c:ptCount val="4"/>
                <c:pt idx="0">
                  <c:v>17066.900000000001</c:v>
                </c:pt>
                <c:pt idx="1">
                  <c:v>18868.5</c:v>
                </c:pt>
                <c:pt idx="2">
                  <c:v>18967.400000000001</c:v>
                </c:pt>
                <c:pt idx="3">
                  <c:v>18967.400000000001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111</c:v>
                </c:pt>
              </c:strCache>
            </c:strRef>
          </c:tx>
          <c:spPr>
            <a:solidFill>
              <a:srgbClr val="99FF33"/>
            </a:solidFill>
          </c:spPr>
          <c:dLbls>
            <c:dLbl>
              <c:idx val="0"/>
              <c:layout>
                <c:manualLayout>
                  <c:x val="-6.1027765230511961E-2"/>
                  <c:y val="-4.1830185913767227E-2"/>
                </c:manualLayout>
              </c:layout>
              <c:showVal val="1"/>
            </c:dLbl>
            <c:dLbl>
              <c:idx val="1"/>
              <c:layout>
                <c:manualLayout>
                  <c:x val="-7.164128961842707E-2"/>
                  <c:y val="-3.660141267454646E-2"/>
                </c:manualLayout>
              </c:layout>
              <c:showVal val="1"/>
            </c:dLbl>
            <c:dLbl>
              <c:idx val="2"/>
              <c:layout>
                <c:manualLayout>
                  <c:x val="-6.6334527424469519E-2"/>
                  <c:y val="-4.1830185913767227E-2"/>
                </c:manualLayout>
              </c:layout>
              <c:showVal val="1"/>
            </c:dLbl>
            <c:dLbl>
              <c:idx val="3"/>
              <c:layout>
                <c:manualLayout>
                  <c:x val="-5.8374384133533352E-2"/>
                  <c:y val="-4.1830185913767227E-2"/>
                </c:manualLayout>
              </c:layout>
              <c:spPr/>
              <c:txPr>
                <a:bodyPr/>
                <a:lstStyle/>
                <a:p>
                  <a:pPr>
                    <a:defRPr sz="10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9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2018 (оценка)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Лист1!$F$2:$F$5</c:f>
              <c:numCache>
                <c:formatCode>#,##0.0</c:formatCode>
                <c:ptCount val="4"/>
                <c:pt idx="1">
                  <c:v>600</c:v>
                </c:pt>
                <c:pt idx="2">
                  <c:v>600</c:v>
                </c:pt>
                <c:pt idx="3">
                  <c:v>600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107</c:v>
                </c:pt>
              </c:strCache>
            </c:strRef>
          </c:tx>
          <c:dLbls>
            <c:dLbl>
              <c:idx val="0"/>
              <c:layout>
                <c:manualLayout>
                  <c:x val="-4.7760859745618112E-2"/>
                  <c:y val="-2.0915092956883617E-2"/>
                </c:manualLayout>
              </c:layout>
              <c:showVal val="1"/>
            </c:dLbl>
            <c:dLbl>
              <c:idx val="1"/>
              <c:layout>
                <c:manualLayout>
                  <c:x val="-5.0414240842597761E-2"/>
                  <c:y val="-1.5686319717662996E-2"/>
                </c:manualLayout>
              </c:layout>
              <c:showVal val="1"/>
            </c:dLbl>
            <c:txPr>
              <a:bodyPr/>
              <a:lstStyle/>
              <a:p>
                <a:pPr>
                  <a:defRPr sz="9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2018 (оценка)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Лист1!$G$2:$G$5</c:f>
              <c:numCache>
                <c:formatCode>General</c:formatCode>
                <c:ptCount val="4"/>
              </c:numCache>
            </c:numRef>
          </c:val>
        </c:ser>
        <c:shape val="cylinder"/>
        <c:axId val="146998016"/>
        <c:axId val="146999552"/>
        <c:axId val="0"/>
      </c:bar3DChart>
      <c:catAx>
        <c:axId val="14699801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6999552"/>
        <c:crosses val="autoZero"/>
        <c:auto val="1"/>
        <c:lblAlgn val="ctr"/>
        <c:lblOffset val="100"/>
      </c:catAx>
      <c:valAx>
        <c:axId val="146999552"/>
        <c:scaling>
          <c:orientation val="minMax"/>
        </c:scaling>
        <c:delete val="1"/>
        <c:axPos val="l"/>
        <c:numFmt formatCode="0%" sourceLinked="1"/>
        <c:tickLblPos val="none"/>
        <c:crossAx val="14699801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5.6155507559395273E-2"/>
          <c:y val="2.2430190918306E-2"/>
          <c:w val="0.79470281117668062"/>
          <c:h val="0.83216947565159838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rgbClr val="003399"/>
            </a:solidFill>
          </c:spPr>
          <c:dLbls>
            <c:dLbl>
              <c:idx val="0"/>
              <c:layout>
                <c:manualLayout>
                  <c:x val="-1.0046310877806938E-2"/>
                  <c:y val="-3.295551578751206E-2"/>
                </c:manualLayout>
              </c:layout>
              <c:showVal val="1"/>
            </c:dLbl>
            <c:dLbl>
              <c:idx val="1"/>
              <c:layout>
                <c:manualLayout>
                  <c:x val="-8.9351997666958297E-3"/>
                  <c:y val="-2.4714021912149827E-2"/>
                </c:manualLayout>
              </c:layout>
              <c:showVal val="1"/>
            </c:dLbl>
            <c:dLbl>
              <c:idx val="2"/>
              <c:layout>
                <c:manualLayout>
                  <c:x val="-1.2222222222222223E-2"/>
                  <c:y val="-2.996822148729525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587806.4</c:v>
                </c:pt>
                <c:pt idx="1">
                  <c:v>612933.6</c:v>
                </c:pt>
                <c:pt idx="2">
                  <c:v>626224.1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00B0F0"/>
            </a:solidFill>
          </c:spPr>
          <c:dLbls>
            <c:dLbl>
              <c:idx val="0"/>
              <c:layout>
                <c:manualLayout>
                  <c:x val="2.7083169291338582E-2"/>
                  <c:y val="-2.8124999999999987E-2"/>
                </c:manualLayout>
              </c:layout>
              <c:showVal val="1"/>
            </c:dLbl>
            <c:dLbl>
              <c:idx val="1"/>
              <c:layout>
                <c:manualLayout>
                  <c:x val="8.3333333333334546E-3"/>
                  <c:y val="-3.4375000000000412E-2"/>
                </c:manualLayout>
              </c:layout>
              <c:showVal val="1"/>
            </c:dLbl>
            <c:dLbl>
              <c:idx val="2"/>
              <c:layout>
                <c:manualLayout>
                  <c:x val="1.4583333333333361E-2"/>
                  <c:y val="-4.6874999999999986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587806.4</c:v>
                </c:pt>
                <c:pt idx="1">
                  <c:v>612933.6</c:v>
                </c:pt>
                <c:pt idx="2">
                  <c:v>626224.1</c:v>
                </c:pt>
              </c:numCache>
            </c:numRef>
          </c:val>
        </c:ser>
        <c:gapDepth val="215"/>
        <c:shape val="cylinder"/>
        <c:axId val="130633088"/>
        <c:axId val="130647168"/>
        <c:axId val="113373632"/>
      </c:bar3DChart>
      <c:catAx>
        <c:axId val="13063308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0647168"/>
        <c:crosses val="autoZero"/>
        <c:auto val="1"/>
        <c:lblAlgn val="ctr"/>
        <c:lblOffset val="100"/>
      </c:catAx>
      <c:valAx>
        <c:axId val="130647168"/>
        <c:scaling>
          <c:orientation val="minMax"/>
          <c:min val="0"/>
        </c:scaling>
        <c:delete val="1"/>
        <c:axPos val="l"/>
        <c:numFmt formatCode="#,##0.0" sourceLinked="1"/>
        <c:tickLblPos val="none"/>
        <c:crossAx val="130633088"/>
        <c:crosses val="autoZero"/>
        <c:crossBetween val="between"/>
      </c:valAx>
      <c:serAx>
        <c:axId val="113373632"/>
        <c:scaling>
          <c:orientation val="minMax"/>
        </c:scaling>
        <c:axPos val="b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0647168"/>
        <c:crosses val="autoZero"/>
      </c:serAx>
    </c:plotArea>
    <c:legend>
      <c:legendPos val="b"/>
      <c:layout>
        <c:manualLayout>
          <c:xMode val="edge"/>
          <c:yMode val="edge"/>
          <c:x val="0.22252837446419749"/>
          <c:y val="0.89451500984251553"/>
          <c:w val="0.41635273663442285"/>
          <c:h val="7.3767887861577439E-2"/>
        </c:manualLayout>
      </c:layout>
      <c:txPr>
        <a:bodyPr/>
        <a:lstStyle/>
        <a:p>
          <a:pPr>
            <a:defRPr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spPr>
    <a:noFill/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2.3880589530899977E-2"/>
          <c:y val="6.1281740278597084E-2"/>
          <c:w val="0.9522388209382"/>
          <c:h val="0.7436751936165249"/>
        </c:manualLayout>
      </c:layout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circle"/>
            <c:size val="5"/>
            <c:spPr>
              <a:solidFill>
                <a:srgbClr val="00B050"/>
              </a:solidFill>
              <a:ln w="44450">
                <a:solidFill>
                  <a:srgbClr val="00B050"/>
                </a:solidFill>
              </a:ln>
            </c:spPr>
          </c:marker>
          <c:dLbls>
            <c:dLbl>
              <c:idx val="0"/>
              <c:layout>
                <c:manualLayout>
                  <c:x val="0"/>
                  <c:y val="7.3949618976837939E-2"/>
                </c:manualLayout>
              </c:layout>
              <c:showVal val="1"/>
            </c:dLbl>
            <c:dLbl>
              <c:idx val="1"/>
              <c:layout>
                <c:manualLayout>
                  <c:x val="-2.0400585811197448E-2"/>
                  <c:y val="-5.3781541074063959E-2"/>
                </c:manualLayout>
              </c:layout>
              <c:showVal val="1"/>
            </c:dLbl>
            <c:dLbl>
              <c:idx val="2"/>
              <c:layout>
                <c:manualLayout>
                  <c:x val="5.8287388031992892E-3"/>
                  <c:y val="7.3949618976837939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2018 (оценка)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1538.1</c:v>
                </c:pt>
                <c:pt idx="1">
                  <c:v>1642.8</c:v>
                </c:pt>
                <c:pt idx="2">
                  <c:v>1666</c:v>
                </c:pt>
                <c:pt idx="3">
                  <c:v>1725.6</c:v>
                </c:pt>
              </c:numCache>
            </c:numRef>
          </c:val>
        </c:ser>
        <c:marker val="1"/>
        <c:axId val="146638336"/>
        <c:axId val="146815616"/>
      </c:lineChart>
      <c:catAx>
        <c:axId val="14663833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6815616"/>
        <c:crosses val="autoZero"/>
        <c:auto val="1"/>
        <c:lblAlgn val="ctr"/>
        <c:lblOffset val="100"/>
      </c:catAx>
      <c:valAx>
        <c:axId val="146815616"/>
        <c:scaling>
          <c:orientation val="minMax"/>
        </c:scaling>
        <c:delete val="1"/>
        <c:axPos val="l"/>
        <c:majorGridlines/>
        <c:numFmt formatCode="#,##0.0" sourceLinked="1"/>
        <c:tickLblPos val="none"/>
        <c:crossAx val="146638336"/>
        <c:crosses val="autoZero"/>
        <c:crossBetween val="between"/>
      </c:valAx>
    </c:plotArea>
    <c:plotVisOnly val="1"/>
  </c:chart>
  <c:spPr>
    <a:blipFill dpi="0" rotWithShape="1">
      <a:blip xmlns:r="http://schemas.openxmlformats.org/officeDocument/2006/relationships" r:embed="rId1">
        <a:alphaModFix amt="41000"/>
      </a:blip>
      <a:srcRect/>
      <a:stretch>
        <a:fillRect/>
      </a:stretch>
    </a:blipFill>
  </c:spPr>
  <c:txPr>
    <a:bodyPr/>
    <a:lstStyle/>
    <a:p>
      <a:pPr>
        <a:defRPr sz="1800"/>
      </a:pPr>
      <a:endParaRPr lang="ru-RU"/>
    </a:p>
  </c:txPr>
  <c:externalData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Защита населения и территории от ЧС, гражданская оборона</c:v>
                </c:pt>
              </c:strCache>
            </c:strRef>
          </c:tx>
          <c:spPr>
            <a:solidFill>
              <a:srgbClr val="49D749"/>
            </a:solidFill>
          </c:spPr>
          <c:dLbls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2018 (оценка)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1732</c:v>
                </c:pt>
                <c:pt idx="1">
                  <c:v>2282</c:v>
                </c:pt>
                <c:pt idx="2">
                  <c:v>2282</c:v>
                </c:pt>
                <c:pt idx="3">
                  <c:v>2282</c:v>
                </c:pt>
              </c:numCache>
            </c:numRef>
          </c:val>
        </c:ser>
        <c:shape val="box"/>
        <c:axId val="147254656"/>
        <c:axId val="146850944"/>
        <c:axId val="0"/>
      </c:bar3DChart>
      <c:catAx>
        <c:axId val="14725465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6850944"/>
        <c:crosses val="autoZero"/>
        <c:auto val="1"/>
        <c:lblAlgn val="ctr"/>
        <c:lblOffset val="100"/>
      </c:catAx>
      <c:valAx>
        <c:axId val="146850944"/>
        <c:scaling>
          <c:orientation val="minMax"/>
        </c:scaling>
        <c:delete val="1"/>
        <c:axPos val="l"/>
        <c:numFmt formatCode="#,##0.0" sourceLinked="1"/>
        <c:tickLblPos val="none"/>
        <c:crossAx val="14725465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0"/>
      <c:depthPercent val="80"/>
      <c:perspective val="20"/>
    </c:view3D>
    <c:plotArea>
      <c:layout>
        <c:manualLayout>
          <c:layoutTarget val="inner"/>
          <c:xMode val="edge"/>
          <c:yMode val="edge"/>
          <c:x val="3.1540997878602615E-2"/>
          <c:y val="0"/>
          <c:w val="0.93691800424279481"/>
          <c:h val="0.88934106359946263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405</c:v>
                </c:pt>
              </c:strCache>
            </c:strRef>
          </c:tx>
          <c:spPr>
            <a:solidFill>
              <a:srgbClr val="F250AD"/>
            </a:solidFill>
          </c:spPr>
          <c:dLbls>
            <c:spPr>
              <a:solidFill>
                <a:schemeClr val="tx2">
                  <a:lumMod val="25000"/>
                  <a:lumOff val="75000"/>
                </a:schemeClr>
              </a:solidFill>
            </c:spPr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2018 (оценка)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7007.9</c:v>
                </c:pt>
                <c:pt idx="1">
                  <c:v>8324.6</c:v>
                </c:pt>
                <c:pt idx="2">
                  <c:v>8324.6</c:v>
                </c:pt>
                <c:pt idx="3">
                  <c:v>8324.6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412</c:v>
                </c:pt>
              </c:strCache>
            </c:strRef>
          </c:tx>
          <c:spPr>
            <a:solidFill>
              <a:srgbClr val="92D050"/>
            </a:solidFill>
          </c:spPr>
          <c:dLbls>
            <c:dLbl>
              <c:idx val="0"/>
              <c:layout>
                <c:manualLayout>
                  <c:x val="-5.7347268870187014E-3"/>
                  <c:y val="-1.7158139274102625E-2"/>
                </c:manualLayout>
              </c:layout>
              <c:showVal val="1"/>
            </c:dLbl>
            <c:dLbl>
              <c:idx val="1"/>
              <c:layout>
                <c:manualLayout>
                  <c:x val="-8.6020903305281671E-3"/>
                  <c:y val="1.2868604455576966E-2"/>
                </c:manualLayout>
              </c:layout>
              <c:showVal val="1"/>
            </c:dLbl>
            <c:spPr>
              <a:solidFill>
                <a:schemeClr val="tx2">
                  <a:lumMod val="25000"/>
                  <a:lumOff val="75000"/>
                </a:schemeClr>
              </a:solidFill>
            </c:spPr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2018 (оценка)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23155.200000000001</c:v>
                </c:pt>
                <c:pt idx="1">
                  <c:v>16081.5</c:v>
                </c:pt>
                <c:pt idx="2">
                  <c:v>13981.5</c:v>
                </c:pt>
                <c:pt idx="3">
                  <c:v>13981.5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409</c:v>
                </c:pt>
              </c:strCache>
            </c:strRef>
          </c:tx>
          <c:spPr>
            <a:solidFill>
              <a:srgbClr val="00B0F0"/>
            </a:solidFill>
          </c:spPr>
          <c:dLbls>
            <c:dLbl>
              <c:idx val="0"/>
              <c:layout>
                <c:manualLayout>
                  <c:x val="2.8457759127183214E-2"/>
                  <c:y val="-1.0980928346704543E-2"/>
                </c:manualLayout>
              </c:layout>
              <c:showVal val="1"/>
            </c:dLbl>
            <c:dLbl>
              <c:idx val="1"/>
              <c:layout>
                <c:manualLayout>
                  <c:x val="1.5177551206682587E-2"/>
                  <c:y val="-2.2192139154013156E-2"/>
                </c:manualLayout>
              </c:layout>
              <c:showVal val="1"/>
            </c:dLbl>
            <c:dLbl>
              <c:idx val="2"/>
              <c:layout>
                <c:manualLayout>
                  <c:x val="2.9410688252650048E-2"/>
                  <c:y val="-1.4687928357080203E-2"/>
                </c:manualLayout>
              </c:layout>
              <c:showVal val="1"/>
            </c:dLbl>
            <c:dLbl>
              <c:idx val="3"/>
              <c:layout>
                <c:manualLayout>
                  <c:x val="2.0114736909250037E-2"/>
                  <c:y val="-1.109592547033536E-2"/>
                </c:manualLayout>
              </c:layout>
              <c:showVal val="1"/>
            </c:dLbl>
            <c:spPr>
              <a:solidFill>
                <a:schemeClr val="tx2">
                  <a:lumMod val="25000"/>
                  <a:lumOff val="75000"/>
                </a:schemeClr>
              </a:solidFill>
            </c:spPr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2018 (оценка)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23650.5</c:v>
                </c:pt>
                <c:pt idx="1">
                  <c:v>21043</c:v>
                </c:pt>
                <c:pt idx="2">
                  <c:v>23792</c:v>
                </c:pt>
                <c:pt idx="3">
                  <c:v>24374</c:v>
                </c:pt>
              </c:numCache>
            </c:numRef>
          </c:val>
        </c:ser>
        <c:shape val="cylinder"/>
        <c:axId val="147370368"/>
        <c:axId val="147371904"/>
        <c:axId val="146837952"/>
      </c:bar3DChart>
      <c:catAx>
        <c:axId val="14737036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7371904"/>
        <c:crosses val="autoZero"/>
        <c:auto val="1"/>
        <c:lblAlgn val="ctr"/>
        <c:lblOffset val="100"/>
      </c:catAx>
      <c:valAx>
        <c:axId val="147371904"/>
        <c:scaling>
          <c:orientation val="minMax"/>
        </c:scaling>
        <c:delete val="1"/>
        <c:axPos val="l"/>
        <c:majorGridlines/>
        <c:numFmt formatCode="#,##0.0" sourceLinked="1"/>
        <c:tickLblPos val="none"/>
        <c:crossAx val="147370368"/>
        <c:crosses val="autoZero"/>
        <c:crossBetween val="between"/>
      </c:valAx>
      <c:serAx>
        <c:axId val="146837952"/>
        <c:scaling>
          <c:orientation val="minMax"/>
        </c:scaling>
        <c:delete val="1"/>
        <c:axPos val="b"/>
        <c:tickLblPos val="none"/>
        <c:crossAx val="147371904"/>
        <c:crosses val="autoZero"/>
      </c:ser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505</c:v>
                </c:pt>
              </c:strCache>
            </c:strRef>
          </c:tx>
          <c:spPr>
            <a:solidFill>
              <a:srgbClr val="008080"/>
            </a:solidFill>
          </c:spPr>
          <c:dLbls>
            <c:txPr>
              <a:bodyPr/>
              <a:lstStyle/>
              <a:p>
                <a:pPr>
                  <a:defRPr sz="1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2021</c:v>
                </c:pt>
                <c:pt idx="1">
                  <c:v>2020</c:v>
                </c:pt>
                <c:pt idx="2">
                  <c:v>2019</c:v>
                </c:pt>
                <c:pt idx="3">
                  <c:v>2018 (оценка)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6200</c:v>
                </c:pt>
                <c:pt idx="1">
                  <c:v>6200</c:v>
                </c:pt>
                <c:pt idx="2">
                  <c:v>6200</c:v>
                </c:pt>
                <c:pt idx="3">
                  <c:v>6200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503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100000"/>
                    <a:shade val="90000"/>
                    <a:hueMod val="100000"/>
                    <a:satMod val="200000"/>
                  </a:schemeClr>
                </a:gs>
                <a:gs pos="50000">
                  <a:schemeClr val="accent4">
                    <a:tint val="100000"/>
                    <a:shade val="60000"/>
                    <a:hueMod val="100000"/>
                    <a:satMod val="180000"/>
                  </a:schemeClr>
                </a:gs>
                <a:gs pos="100000">
                  <a:schemeClr val="accent4">
                    <a:tint val="100000"/>
                    <a:shade val="90000"/>
                    <a:hueMod val="100000"/>
                    <a:satMod val="200000"/>
                  </a:schemeClr>
                </a:gs>
              </a:gsLst>
              <a:lin ang="5400000" scaled="1"/>
            </a:gradFill>
            <a:ln>
              <a:noFill/>
            </a:ln>
            <a:effectLst>
              <a:glow>
                <a:schemeClr val="accent4"/>
              </a:glow>
            </a:effectLst>
            <a:scene3d>
              <a:camera prst="isometricLeftDown">
                <a:rot lat="0" lon="0" rev="0"/>
              </a:camera>
              <a:lightRig rig="harsh" dir="tl">
                <a:rot lat="0" lon="0" rev="14280000"/>
              </a:lightRig>
            </a:scene3d>
            <a:sp3d extrusionH="63500" contourW="38100" prstMaterial="flat">
              <a:bevelT w="50800" h="63500" prst="softRound"/>
              <a:contourClr>
                <a:schemeClr val="accent4">
                  <a:tint val="5"/>
                  <a:satMod val="130000"/>
                </a:schemeClr>
              </a:contourClr>
            </a:sp3d>
          </c:spPr>
          <c:dLbls>
            <c:txPr>
              <a:bodyPr/>
              <a:lstStyle/>
              <a:p>
                <a:pPr>
                  <a:defRPr sz="1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2021</c:v>
                </c:pt>
                <c:pt idx="1">
                  <c:v>2020</c:v>
                </c:pt>
                <c:pt idx="2">
                  <c:v>2019</c:v>
                </c:pt>
                <c:pt idx="3">
                  <c:v>2018 (оценка)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7615.3</c:v>
                </c:pt>
                <c:pt idx="1">
                  <c:v>7344.7</c:v>
                </c:pt>
                <c:pt idx="2">
                  <c:v>7321</c:v>
                </c:pt>
                <c:pt idx="3">
                  <c:v>10868.4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502</c:v>
                </c:pt>
              </c:strCache>
            </c:strRef>
          </c:tx>
          <c:spPr>
            <a:solidFill>
              <a:srgbClr val="EB7525"/>
            </a:solidFill>
          </c:spPr>
          <c:dLbls>
            <c:txPr>
              <a:bodyPr/>
              <a:lstStyle/>
              <a:p>
                <a:pPr>
                  <a:defRPr sz="1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2021</c:v>
                </c:pt>
                <c:pt idx="1">
                  <c:v>2020</c:v>
                </c:pt>
                <c:pt idx="2">
                  <c:v>2019</c:v>
                </c:pt>
                <c:pt idx="3">
                  <c:v>2018 (оценка)</c:v>
                </c:pt>
              </c:strCache>
            </c:str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25000</c:v>
                </c:pt>
                <c:pt idx="1">
                  <c:v>20000</c:v>
                </c:pt>
                <c:pt idx="2">
                  <c:v>2000</c:v>
                </c:pt>
                <c:pt idx="3">
                  <c:v>24882.3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501</c:v>
                </c:pt>
              </c:strCache>
            </c:strRef>
          </c:tx>
          <c:spPr>
            <a:solidFill>
              <a:srgbClr val="D63A5B"/>
            </a:solidFill>
          </c:spPr>
          <c:dLbls>
            <c:txPr>
              <a:bodyPr/>
              <a:lstStyle/>
              <a:p>
                <a:pPr>
                  <a:defRPr sz="1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2021</c:v>
                </c:pt>
                <c:pt idx="1">
                  <c:v>2020</c:v>
                </c:pt>
                <c:pt idx="2">
                  <c:v>2019</c:v>
                </c:pt>
                <c:pt idx="3">
                  <c:v>2018 (оценка)</c:v>
                </c:pt>
              </c:strCache>
            </c:strRef>
          </c:cat>
          <c:val>
            <c:numRef>
              <c:f>Лист1!$E$2:$E$5</c:f>
              <c:numCache>
                <c:formatCode>#,##0.0</c:formatCode>
                <c:ptCount val="4"/>
                <c:pt idx="0">
                  <c:v>64.7</c:v>
                </c:pt>
                <c:pt idx="1">
                  <c:v>64.7</c:v>
                </c:pt>
                <c:pt idx="2">
                  <c:v>64.7</c:v>
                </c:pt>
                <c:pt idx="3">
                  <c:v>2053.1999999999998</c:v>
                </c:pt>
              </c:numCache>
            </c:numRef>
          </c:val>
        </c:ser>
        <c:shape val="cylinder"/>
        <c:axId val="148114432"/>
        <c:axId val="148136704"/>
        <c:axId val="0"/>
      </c:bar3DChart>
      <c:catAx>
        <c:axId val="148114432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8136704"/>
        <c:crosses val="autoZero"/>
        <c:auto val="1"/>
        <c:lblAlgn val="ctr"/>
        <c:lblOffset val="100"/>
      </c:catAx>
      <c:valAx>
        <c:axId val="148136704"/>
        <c:scaling>
          <c:orientation val="minMax"/>
        </c:scaling>
        <c:delete val="1"/>
        <c:axPos val="b"/>
        <c:majorGridlines/>
        <c:numFmt formatCode="#,##0.0" sourceLinked="1"/>
        <c:tickLblPos val="none"/>
        <c:crossAx val="14811443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percentStacked"/>
        <c:shape val="pyramid"/>
        <c:axId val="148142720"/>
        <c:axId val="148283776"/>
        <c:axId val="0"/>
      </c:bar3DChart>
      <c:catAx>
        <c:axId val="148142720"/>
        <c:scaling>
          <c:orientation val="minMax"/>
        </c:scaling>
        <c:axPos val="b"/>
        <c:tickLblPos val="nextTo"/>
        <c:crossAx val="148283776"/>
        <c:crosses val="autoZero"/>
        <c:auto val="1"/>
        <c:lblAlgn val="ctr"/>
        <c:lblOffset val="100"/>
      </c:catAx>
      <c:valAx>
        <c:axId val="148283776"/>
        <c:scaling>
          <c:orientation val="minMax"/>
        </c:scaling>
        <c:axPos val="l"/>
        <c:majorGridlines/>
        <c:numFmt formatCode="0%" sourceLinked="1"/>
        <c:tickLblPos val="nextTo"/>
        <c:crossAx val="148142720"/>
        <c:crosses val="autoZero"/>
        <c:crossBetween val="between"/>
      </c:valAx>
    </c:plotArea>
    <c:legend>
      <c:legendPos val="r"/>
      <c:layout/>
    </c:legend>
    <c:plotVisOnly val="1"/>
  </c:chart>
  <c:spPr>
    <a:blipFill dpi="0" rotWithShape="1">
      <a:blip xmlns:r="http://schemas.openxmlformats.org/officeDocument/2006/relationships" r:embed="rId1">
        <a:alphaModFix amt="32000"/>
      </a:blip>
      <a:srcRect/>
      <a:stretch>
        <a:fillRect/>
      </a:stretch>
    </a:blipFill>
  </c:spPr>
  <c:txPr>
    <a:bodyPr/>
    <a:lstStyle/>
    <a:p>
      <a:pPr>
        <a:defRPr sz="1800"/>
      </a:pPr>
      <a:endParaRPr lang="ru-RU"/>
    </a:p>
  </c:txPr>
  <c:externalData r:id="rId2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0"/>
      <c:rotY val="0"/>
      <c:perspective val="0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701</c:v>
                </c:pt>
              </c:strCache>
            </c:strRef>
          </c:tx>
          <c:spPr>
            <a:solidFill>
              <a:srgbClr val="FFCCFF"/>
            </a:solidFill>
            <a:ln w="31750">
              <a:solidFill>
                <a:srgbClr val="FFCCFF"/>
              </a:solidFill>
            </a:ln>
          </c:spPr>
          <c:dLbls>
            <c:spPr>
              <a:solidFill>
                <a:srgbClr val="B7EBF5"/>
              </a:solidFill>
            </c:spPr>
            <c:txPr>
              <a:bodyPr/>
              <a:lstStyle/>
              <a:p>
                <a:pPr>
                  <a:defRPr sz="1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2018 (оценка)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73161.7</c:v>
                </c:pt>
                <c:pt idx="1">
                  <c:v>71214.7</c:v>
                </c:pt>
                <c:pt idx="2">
                  <c:v>71095</c:v>
                </c:pt>
                <c:pt idx="3">
                  <c:v>71118.899999999994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702</c:v>
                </c:pt>
              </c:strCache>
            </c:strRef>
          </c:tx>
          <c:spPr>
            <a:solidFill>
              <a:srgbClr val="92D050"/>
            </a:solidFill>
            <a:ln w="31750">
              <a:solidFill>
                <a:srgbClr val="92D050"/>
              </a:solidFill>
            </a:ln>
          </c:spPr>
          <c:dLbls>
            <c:spPr>
              <a:solidFill>
                <a:srgbClr val="B7EBF5"/>
              </a:solidFill>
            </c:spPr>
            <c:txPr>
              <a:bodyPr/>
              <a:lstStyle/>
              <a:p>
                <a:pPr>
                  <a:defRPr sz="1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2018 (оценка)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239429.8</c:v>
                </c:pt>
                <c:pt idx="1">
                  <c:v>220148.3</c:v>
                </c:pt>
                <c:pt idx="2">
                  <c:v>216596.3</c:v>
                </c:pt>
                <c:pt idx="3">
                  <c:v>219061.1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703</c:v>
                </c:pt>
              </c:strCache>
            </c:strRef>
          </c:tx>
          <c:spPr>
            <a:solidFill>
              <a:srgbClr val="FFC000"/>
            </a:solidFill>
            <a:ln w="31750">
              <a:solidFill>
                <a:schemeClr val="accent4">
                  <a:lumMod val="60000"/>
                  <a:lumOff val="40000"/>
                </a:schemeClr>
              </a:solidFill>
            </a:ln>
          </c:spPr>
          <c:dLbls>
            <c:dLbl>
              <c:idx val="0"/>
              <c:layout>
                <c:manualLayout>
                  <c:x val="-1.3099385286664367E-2"/>
                  <c:y val="-4.6090212388261054E-2"/>
                </c:manualLayout>
              </c:layout>
              <c:showVal val="1"/>
            </c:dLbl>
            <c:dLbl>
              <c:idx val="1"/>
              <c:layout>
                <c:manualLayout>
                  <c:x val="-1.122804453142659E-2"/>
                  <c:y val="-1.9752948166397589E-2"/>
                </c:manualLayout>
              </c:layout>
              <c:showVal val="1"/>
            </c:dLbl>
            <c:spPr>
              <a:solidFill>
                <a:srgbClr val="B7EBF5"/>
              </a:solidFill>
            </c:spPr>
            <c:txPr>
              <a:bodyPr/>
              <a:lstStyle/>
              <a:p>
                <a:pPr>
                  <a:defRPr sz="1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2018 (оценка)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26657.4</c:v>
                </c:pt>
                <c:pt idx="1">
                  <c:v>27524</c:v>
                </c:pt>
                <c:pt idx="2">
                  <c:v>27546.799999999996</c:v>
                </c:pt>
                <c:pt idx="3">
                  <c:v>27744.1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707</c:v>
                </c:pt>
              </c:strCache>
            </c:strRef>
          </c:tx>
          <c:spPr>
            <a:solidFill>
              <a:srgbClr val="FF3399"/>
            </a:solidFill>
            <a:ln w="31750">
              <a:solidFill>
                <a:srgbClr val="FF3399"/>
              </a:solidFill>
            </a:ln>
          </c:spPr>
          <c:dLbls>
            <c:dLbl>
              <c:idx val="0"/>
              <c:layout>
                <c:manualLayout>
                  <c:x val="-2.0709995523517334E-3"/>
                  <c:y val="-1.8711122724392973E-2"/>
                </c:manualLayout>
              </c:layout>
              <c:showVal val="1"/>
            </c:dLbl>
            <c:dLbl>
              <c:idx val="1"/>
              <c:layout>
                <c:manualLayout>
                  <c:x val="-1.9323536249737467E-3"/>
                  <c:y val="-2.5925925925926012E-2"/>
                </c:manualLayout>
              </c:layout>
              <c:showVal val="1"/>
            </c:dLbl>
            <c:spPr>
              <a:solidFill>
                <a:srgbClr val="B7EBF5"/>
              </a:solidFill>
            </c:spPr>
            <c:txPr>
              <a:bodyPr/>
              <a:lstStyle/>
              <a:p>
                <a:pPr>
                  <a:defRPr sz="1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2018 (оценка)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Лист1!$E$2:$E$5</c:f>
              <c:numCache>
                <c:formatCode>#,##0.0</c:formatCode>
                <c:ptCount val="4"/>
                <c:pt idx="0">
                  <c:v>12347.7</c:v>
                </c:pt>
                <c:pt idx="1">
                  <c:v>9165.5</c:v>
                </c:pt>
                <c:pt idx="2">
                  <c:v>8815</c:v>
                </c:pt>
                <c:pt idx="3">
                  <c:v>9000.4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709</c:v>
                </c:pt>
              </c:strCache>
            </c:strRef>
          </c:tx>
          <c:spPr>
            <a:solidFill>
              <a:srgbClr val="5899D4"/>
            </a:solidFill>
            <a:ln w="31750">
              <a:solidFill>
                <a:srgbClr val="5899D4"/>
              </a:solidFill>
            </a:ln>
          </c:spPr>
          <c:dLbls>
            <c:dLbl>
              <c:idx val="0"/>
              <c:layout>
                <c:manualLayout>
                  <c:x val="3.0917657999578841E-2"/>
                  <c:y val="7.4074074074074094E-3"/>
                </c:manualLayout>
              </c:layout>
              <c:showVal val="1"/>
            </c:dLbl>
            <c:dLbl>
              <c:idx val="1"/>
              <c:layout>
                <c:manualLayout>
                  <c:x val="3.4782365249526201E-2"/>
                  <c:y val="3.703703703703775E-3"/>
                </c:manualLayout>
              </c:layout>
              <c:showVal val="1"/>
            </c:dLbl>
            <c:dLbl>
              <c:idx val="2"/>
              <c:layout>
                <c:manualLayout>
                  <c:x val="4.0579426124447232E-2"/>
                  <c:y val="3.703703703703775E-3"/>
                </c:manualLayout>
              </c:layout>
              <c:showVal val="1"/>
            </c:dLbl>
            <c:dLbl>
              <c:idx val="3"/>
              <c:layout>
                <c:manualLayout>
                  <c:x val="4.1169496615230818E-2"/>
                  <c:y val="9.8764740831988728E-3"/>
                </c:manualLayout>
              </c:layout>
              <c:showVal val="1"/>
            </c:dLbl>
            <c:spPr>
              <a:solidFill>
                <a:srgbClr val="B7EBF5"/>
              </a:solidFill>
            </c:spPr>
            <c:txPr>
              <a:bodyPr/>
              <a:lstStyle/>
              <a:p>
                <a:pPr>
                  <a:defRPr sz="1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2018 (оценка)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Лист1!$F$2:$F$5</c:f>
              <c:numCache>
                <c:formatCode>#,##0.0</c:formatCode>
                <c:ptCount val="4"/>
                <c:pt idx="0">
                  <c:v>7475.6</c:v>
                </c:pt>
                <c:pt idx="1">
                  <c:v>6589.4</c:v>
                </c:pt>
                <c:pt idx="2">
                  <c:v>6589.4</c:v>
                </c:pt>
                <c:pt idx="3">
                  <c:v>6589.4</c:v>
                </c:pt>
              </c:numCache>
            </c:numRef>
          </c:val>
        </c:ser>
        <c:shape val="cylinder"/>
        <c:axId val="148424960"/>
        <c:axId val="148443136"/>
        <c:axId val="0"/>
      </c:bar3DChart>
      <c:catAx>
        <c:axId val="148424960"/>
        <c:scaling>
          <c:orientation val="minMax"/>
        </c:scaling>
        <c:axPos val="b"/>
        <c:tickLblPos val="nextTo"/>
        <c:spPr>
          <a:solidFill>
            <a:schemeClr val="accent4">
              <a:lumMod val="40000"/>
              <a:lumOff val="60000"/>
            </a:schemeClr>
          </a:solidFill>
        </c:spPr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8443136"/>
        <c:crosses val="autoZero"/>
        <c:auto val="1"/>
        <c:lblAlgn val="ctr"/>
        <c:lblOffset val="100"/>
      </c:catAx>
      <c:valAx>
        <c:axId val="148443136"/>
        <c:scaling>
          <c:orientation val="minMax"/>
        </c:scaling>
        <c:delete val="1"/>
        <c:axPos val="l"/>
        <c:numFmt formatCode="#,##0.0" sourceLinked="1"/>
        <c:tickLblPos val="none"/>
        <c:crossAx val="14842496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Структура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</c:v>
                </c:pt>
              </c:strCache>
            </c:strRef>
          </c:tx>
          <c:spPr>
            <a:solidFill>
              <a:srgbClr val="92D050"/>
            </a:solidFill>
          </c:spPr>
          <c:dPt>
            <c:idx val="1"/>
            <c:spPr>
              <a:solidFill>
                <a:schemeClr val="bg2">
                  <a:lumMod val="90000"/>
                </a:schemeClr>
              </a:solidFill>
            </c:spPr>
          </c:dPt>
          <c:dLbls>
            <c:dLbl>
              <c:idx val="0"/>
              <c:layout>
                <c:manualLayout>
                  <c:x val="-0.44613695105159873"/>
                  <c:y val="-2.6058350595410992E-2"/>
                </c:manualLayout>
              </c:layout>
              <c:spPr/>
              <c:txPr>
                <a:bodyPr/>
                <a:lstStyle/>
                <a:p>
                  <a:pPr>
                    <a:defRPr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</c:dLbl>
            <c:dLbl>
              <c:idx val="1"/>
              <c:layout>
                <c:manualLayout>
                  <c:x val="-3.9992918349800212E-2"/>
                  <c:y val="3.2432250606730002E-2"/>
                </c:manualLayout>
              </c:layout>
              <c:spPr/>
              <c:txPr>
                <a:bodyPr/>
                <a:lstStyle/>
                <a:p>
                  <a:pPr>
                    <a:defRPr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</c:dLbl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Клубы</c:v>
                </c:pt>
                <c:pt idx="1">
                  <c:v>Библиотеки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8.2000000000000011</c:v>
                </c:pt>
                <c:pt idx="1">
                  <c:v>3.2</c:v>
                </c:pt>
              </c:numCache>
            </c:numRef>
          </c:val>
        </c:ser>
        <c:firstSliceAng val="0"/>
      </c:pieChart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8160816154915504"/>
          <c:y val="3.437500000000001E-2"/>
          <c:w val="0.81839183845085917"/>
          <c:h val="0.93125000000000002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801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46 534,9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-1.0062907699629867E-2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-1.0062907699629867E-2"/>
                  <c:y val="2.0370163567497125E-17"/>
                </c:manualLayout>
              </c:layout>
              <c:showVal val="1"/>
            </c:dLbl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2018 (оценка)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46534.9</c:v>
                </c:pt>
                <c:pt idx="1">
                  <c:v>47252.6</c:v>
                </c:pt>
                <c:pt idx="2">
                  <c:v>47310.6</c:v>
                </c:pt>
                <c:pt idx="3">
                  <c:v>47897.4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804</c:v>
                </c:pt>
              </c:strCache>
            </c:strRef>
          </c:tx>
          <c:spPr>
            <a:solidFill>
              <a:srgbClr val="00B0F0"/>
            </a:solidFill>
          </c:spPr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2018 (оценка)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 formatCode="#,##0.0">
                  <c:v>647.1</c:v>
                </c:pt>
                <c:pt idx="1">
                  <c:v>703.2</c:v>
                </c:pt>
                <c:pt idx="2">
                  <c:v>703.2</c:v>
                </c:pt>
                <c:pt idx="3" formatCode="#,##0.0">
                  <c:v>703.2</c:v>
                </c:pt>
              </c:numCache>
            </c:numRef>
          </c:val>
        </c:ser>
        <c:axId val="148775680"/>
        <c:axId val="148777216"/>
      </c:barChart>
      <c:catAx>
        <c:axId val="148775680"/>
        <c:scaling>
          <c:orientation val="minMax"/>
        </c:scaling>
        <c:axPos val="l"/>
        <c:tickLblPos val="nextTo"/>
        <c:spPr>
          <a:solidFill>
            <a:schemeClr val="bg1"/>
          </a:solidFill>
        </c:spPr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8777216"/>
        <c:crosses val="autoZero"/>
        <c:auto val="1"/>
        <c:lblAlgn val="ctr"/>
        <c:lblOffset val="100"/>
      </c:catAx>
      <c:valAx>
        <c:axId val="148777216"/>
        <c:scaling>
          <c:orientation val="minMax"/>
        </c:scaling>
        <c:delete val="1"/>
        <c:axPos val="b"/>
        <c:majorGridlines/>
        <c:numFmt formatCode="#,##0.00" sourceLinked="1"/>
        <c:tickLblPos val="none"/>
        <c:crossAx val="148775680"/>
        <c:crosses val="autoZero"/>
        <c:crossBetween val="between"/>
      </c:valAx>
    </c:plotArea>
    <c:plotVisOnly val="1"/>
  </c:chart>
  <c:spPr>
    <a:noFill/>
  </c:spPr>
  <c:txPr>
    <a:bodyPr/>
    <a:lstStyle/>
    <a:p>
      <a:pPr>
        <a:defRPr sz="1800"/>
      </a:pPr>
      <a:endParaRPr lang="ru-RU"/>
    </a:p>
  </c:txPr>
  <c:externalData r:id="rId1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20277777777777778"/>
          <c:y val="3.437500000000001E-2"/>
          <c:w val="0.59444444444444444"/>
          <c:h val="0.75726304133858569"/>
        </c:manualLayout>
      </c:layout>
      <c:bar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1004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dLbls>
            <c:dLbl>
              <c:idx val="0"/>
              <c:layout>
                <c:manualLayout>
                  <c:x val="6.666666666666668E-2"/>
                  <c:y val="-2.187500000000063E-2"/>
                </c:manualLayout>
              </c:layout>
              <c:showVal val="1"/>
            </c:dLbl>
            <c:dLbl>
              <c:idx val="1"/>
              <c:layout>
                <c:manualLayout>
                  <c:x val="6.666666666666668E-2"/>
                  <c:y val="-6.2500000000000134E-3"/>
                </c:manualLayout>
              </c:layout>
              <c:showVal val="1"/>
            </c:dLbl>
            <c:dLbl>
              <c:idx val="2"/>
              <c:layout>
                <c:manualLayout>
                  <c:x val="6.666666666666668E-2"/>
                  <c:y val="-2.8124999999999987E-2"/>
                </c:manualLayout>
              </c:layout>
              <c:showVal val="1"/>
            </c:dLbl>
            <c:dLbl>
              <c:idx val="3"/>
              <c:layout>
                <c:manualLayout>
                  <c:x val="6.666666666666668E-2"/>
                  <c:y val="-3.1250000000000292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2018 (оценка)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34859</c:v>
                </c:pt>
                <c:pt idx="1">
                  <c:v>41818.9</c:v>
                </c:pt>
                <c:pt idx="2">
                  <c:v>42291.4</c:v>
                </c:pt>
                <c:pt idx="3">
                  <c:v>43370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1003</c:v>
                </c:pt>
              </c:strCache>
            </c:strRef>
          </c:tx>
          <c:spPr>
            <a:solidFill>
              <a:srgbClr val="B7EBF5"/>
            </a:solidFill>
          </c:spPr>
          <c:dLbls>
            <c:dLbl>
              <c:idx val="0"/>
              <c:layout>
                <c:manualLayout>
                  <c:x val="6.666666666666668E-2"/>
                  <c:y val="2.187500000000063E-2"/>
                </c:manualLayout>
              </c:layout>
              <c:showVal val="1"/>
            </c:dLbl>
            <c:dLbl>
              <c:idx val="1"/>
              <c:layout>
                <c:manualLayout>
                  <c:x val="6.666666666666668E-2"/>
                  <c:y val="3.7500000000000006E-2"/>
                </c:manualLayout>
              </c:layout>
              <c:showVal val="1"/>
            </c:dLbl>
            <c:dLbl>
              <c:idx val="2"/>
              <c:layout>
                <c:manualLayout>
                  <c:x val="6.666666666666668E-2"/>
                  <c:y val="6.2500000000000524E-3"/>
                </c:manualLayout>
              </c:layout>
              <c:showVal val="1"/>
            </c:dLbl>
            <c:dLbl>
              <c:idx val="3"/>
              <c:layout>
                <c:manualLayout>
                  <c:x val="6.666666666666668E-2"/>
                  <c:y val="2.81249999999999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2018 (оценка)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17185.900000000001</c:v>
                </c:pt>
                <c:pt idx="1">
                  <c:v>9676.1</c:v>
                </c:pt>
                <c:pt idx="2">
                  <c:v>14168.2</c:v>
                </c:pt>
                <c:pt idx="3">
                  <c:v>11275.1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1001</c:v>
                </c:pt>
              </c:strCache>
            </c:strRef>
          </c:tx>
          <c:spPr>
            <a:solidFill>
              <a:srgbClr val="92D050"/>
            </a:solidFill>
          </c:spPr>
          <c:dLbls>
            <c:dLbl>
              <c:idx val="0"/>
              <c:layout>
                <c:manualLayout>
                  <c:x val="6.1111111111111123E-2"/>
                  <c:y val="9.3746629274081162E-3"/>
                </c:manualLayout>
              </c:layout>
              <c:showVal val="1"/>
            </c:dLbl>
            <c:dLbl>
              <c:idx val="1"/>
              <c:layout>
                <c:manualLayout>
                  <c:x val="5.4166666666666904E-2"/>
                  <c:y val="9.3750000000001766E-3"/>
                </c:manualLayout>
              </c:layout>
              <c:showVal val="1"/>
            </c:dLbl>
            <c:dLbl>
              <c:idx val="2"/>
              <c:layout>
                <c:manualLayout>
                  <c:x val="6.25E-2"/>
                  <c:y val="1.2500000000000001E-2"/>
                </c:manualLayout>
              </c:layout>
              <c:showVal val="1"/>
            </c:dLbl>
            <c:dLbl>
              <c:idx val="3"/>
              <c:layout>
                <c:manualLayout>
                  <c:x val="6.25E-2"/>
                  <c:y val="9.3750000000001766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2018 (оценка)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2198</c:v>
                </c:pt>
                <c:pt idx="1">
                  <c:v>1931.4</c:v>
                </c:pt>
                <c:pt idx="2">
                  <c:v>1931.4</c:v>
                </c:pt>
                <c:pt idx="3">
                  <c:v>1931.4</c:v>
                </c:pt>
              </c:numCache>
            </c:numRef>
          </c:val>
        </c:ser>
        <c:overlap val="100"/>
        <c:axId val="149054592"/>
        <c:axId val="149056128"/>
      </c:barChart>
      <c:catAx>
        <c:axId val="14905459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9056128"/>
        <c:crosses val="autoZero"/>
        <c:auto val="1"/>
        <c:lblAlgn val="ctr"/>
        <c:lblOffset val="100"/>
      </c:catAx>
      <c:valAx>
        <c:axId val="149056128"/>
        <c:scaling>
          <c:orientation val="minMax"/>
        </c:scaling>
        <c:delete val="1"/>
        <c:axPos val="l"/>
        <c:majorGridlines/>
        <c:numFmt formatCode="0%" sourceLinked="1"/>
        <c:tickLblPos val="none"/>
        <c:crossAx val="149054592"/>
        <c:crosses val="autoZero"/>
        <c:crossBetween val="between"/>
      </c:valAx>
    </c:plotArea>
    <c:plotVisOnly val="1"/>
  </c:chart>
  <c:spPr>
    <a:blipFill>
      <a:blip xmlns:r="http://schemas.openxmlformats.org/officeDocument/2006/relationships" r:embed="rId1">
        <a:alphaModFix amt="41000"/>
      </a:blip>
      <a:stretch>
        <a:fillRect/>
      </a:stretch>
    </a:blipFill>
  </c:spPr>
  <c:txPr>
    <a:bodyPr/>
    <a:lstStyle/>
    <a:p>
      <a:pPr>
        <a:defRPr sz="1800"/>
      </a:pPr>
      <a:endParaRPr lang="ru-RU"/>
    </a:p>
  </c:txPr>
  <c:externalData r:id="rId2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axId val="149168512"/>
        <c:axId val="149170048"/>
      </c:barChart>
      <c:catAx>
        <c:axId val="149168512"/>
        <c:scaling>
          <c:orientation val="minMax"/>
        </c:scaling>
        <c:axPos val="b"/>
        <c:tickLblPos val="nextTo"/>
        <c:crossAx val="149170048"/>
        <c:crosses val="autoZero"/>
        <c:auto val="1"/>
        <c:lblAlgn val="ctr"/>
        <c:lblOffset val="100"/>
      </c:catAx>
      <c:valAx>
        <c:axId val="149170048"/>
        <c:scaling>
          <c:orientation val="minMax"/>
        </c:scaling>
        <c:axPos val="l"/>
        <c:majorGridlines/>
        <c:numFmt formatCode="General" sourceLinked="1"/>
        <c:tickLblPos val="nextTo"/>
        <c:crossAx val="149168512"/>
        <c:crosses val="autoZero"/>
        <c:crossBetween val="between"/>
      </c:valAx>
    </c:plotArea>
    <c:legend>
      <c:legendPos val="r"/>
      <c:layout/>
    </c:legend>
    <c:plotVisOnly val="1"/>
  </c:chart>
  <c:spPr>
    <a:blipFill dpi="0" rotWithShape="1">
      <a:blip xmlns:r="http://schemas.openxmlformats.org/officeDocument/2006/relationships" r:embed="rId1">
        <a:alphaModFix amt="15000"/>
      </a:blip>
      <a:srcRect/>
      <a:stretch>
        <a:fillRect/>
      </a:stretch>
    </a:blipFill>
    <a:ln>
      <a:noFill/>
    </a:ln>
  </c:spPr>
  <c:txPr>
    <a:bodyPr/>
    <a:lstStyle/>
    <a:p>
      <a:pPr>
        <a:defRPr sz="1800"/>
      </a:pPr>
      <a:endParaRPr lang="ru-RU"/>
    </a:p>
  </c:txPr>
  <c:externalData r:id="rId2"/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axId val="94932992"/>
        <c:axId val="94934528"/>
      </c:barChart>
      <c:catAx>
        <c:axId val="94932992"/>
        <c:scaling>
          <c:orientation val="minMax"/>
        </c:scaling>
        <c:axPos val="b"/>
        <c:tickLblPos val="nextTo"/>
        <c:crossAx val="94934528"/>
        <c:crosses val="autoZero"/>
        <c:auto val="1"/>
        <c:lblAlgn val="ctr"/>
        <c:lblOffset val="100"/>
      </c:catAx>
      <c:valAx>
        <c:axId val="94934528"/>
        <c:scaling>
          <c:orientation val="minMax"/>
        </c:scaling>
        <c:axPos val="l"/>
        <c:majorGridlines/>
        <c:numFmt formatCode="General" sourceLinked="1"/>
        <c:tickLblPos val="nextTo"/>
        <c:crossAx val="94932992"/>
        <c:crosses val="autoZero"/>
        <c:crossBetween val="between"/>
      </c:valAx>
    </c:plotArea>
    <c:legend>
      <c:legendPos val="r"/>
      <c:layout/>
    </c:legend>
    <c:plotVisOnly val="1"/>
  </c:chart>
  <c:spPr>
    <a:blipFill dpi="0" rotWithShape="1">
      <a:blip xmlns:r="http://schemas.openxmlformats.org/officeDocument/2006/relationships" r:embed="rId1">
        <a:alphaModFix amt="13000"/>
      </a:blip>
      <a:srcRect/>
      <a:stretch>
        <a:fillRect l="1000"/>
      </a:stretch>
    </a:blipFill>
  </c:spPr>
  <c:txPr>
    <a:bodyPr/>
    <a:lstStyle/>
    <a:p>
      <a:pPr>
        <a:defRPr sz="1800"/>
      </a:pPr>
      <a:endParaRPr lang="ru-RU"/>
    </a:p>
  </c:txPr>
  <c:externalData r:id="rId2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0"/>
      <c:rotY val="10"/>
      <c:perspective val="30"/>
    </c:view3D>
    <c:plotArea>
      <c:layout>
        <c:manualLayout>
          <c:layoutTarget val="inner"/>
          <c:xMode val="edge"/>
          <c:yMode val="edge"/>
          <c:x val="4.0673592271554246E-2"/>
          <c:y val="0.22777777777777777"/>
          <c:w val="0.9369175484813701"/>
          <c:h val="0.4829667541557308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1202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 w="44450">
              <a:solidFill>
                <a:schemeClr val="bg2">
                  <a:lumMod val="75000"/>
                </a:schemeClr>
              </a:solidFill>
            </a:ln>
          </c:spPr>
          <c:dPt>
            <c:idx val="0"/>
            <c:spPr>
              <a:solidFill>
                <a:schemeClr val="bg2">
                  <a:lumMod val="75000"/>
                </a:schemeClr>
              </a:solidFill>
              <a:ln w="44450">
                <a:noFill/>
              </a:ln>
            </c:spPr>
          </c:dPt>
          <c:dPt>
            <c:idx val="1"/>
            <c:spPr>
              <a:solidFill>
                <a:schemeClr val="bg2">
                  <a:lumMod val="75000"/>
                </a:schemeClr>
              </a:solidFill>
              <a:ln w="44450">
                <a:noFill/>
              </a:ln>
            </c:spPr>
          </c:dPt>
          <c:dPt>
            <c:idx val="2"/>
            <c:spPr>
              <a:solidFill>
                <a:schemeClr val="bg2">
                  <a:lumMod val="75000"/>
                </a:schemeClr>
              </a:solidFill>
              <a:ln w="44450">
                <a:noFill/>
              </a:ln>
            </c:spPr>
          </c:dPt>
          <c:dLbls>
            <c:dLbl>
              <c:idx val="0"/>
              <c:layout>
                <c:manualLayout>
                  <c:x val="1.3213568892123781E-2"/>
                  <c:y val="-1.3977690288713925E-2"/>
                </c:manualLayout>
              </c:layout>
              <c:showVal val="1"/>
            </c:dLbl>
            <c:dLbl>
              <c:idx val="1"/>
              <c:layout>
                <c:manualLayout>
                  <c:x val="2.082511744855433E-2"/>
                  <c:y val="-5.2688976377952758E-2"/>
                </c:manualLayout>
              </c:layout>
              <c:showVal val="1"/>
            </c:dLbl>
            <c:dLbl>
              <c:idx val="2"/>
              <c:layout>
                <c:manualLayout>
                  <c:x val="3.2557400913121155E-2"/>
                  <c:y val="-5.1970691163604553E-2"/>
                </c:manualLayout>
              </c:layout>
              <c:showVal val="1"/>
            </c:dLbl>
            <c:dLbl>
              <c:idx val="3"/>
              <c:layout>
                <c:manualLayout>
                  <c:x val="1.4958644875272938E-2"/>
                  <c:y val="-6.4875328083989506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2018 (оценка)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363.1</c:v>
                </c:pt>
                <c:pt idx="1">
                  <c:v>360</c:v>
                </c:pt>
                <c:pt idx="2">
                  <c:v>360</c:v>
                </c:pt>
                <c:pt idx="3">
                  <c:v>360</c:v>
                </c:pt>
              </c:numCache>
            </c:numRef>
          </c:val>
        </c:ser>
        <c:shape val="cone"/>
        <c:axId val="149373696"/>
        <c:axId val="149375232"/>
        <c:axId val="0"/>
      </c:bar3DChart>
      <c:catAx>
        <c:axId val="1493736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9375232"/>
        <c:crosses val="autoZero"/>
        <c:auto val="1"/>
        <c:lblAlgn val="ctr"/>
        <c:lblOffset val="100"/>
      </c:catAx>
      <c:valAx>
        <c:axId val="149375232"/>
        <c:scaling>
          <c:orientation val="minMax"/>
        </c:scaling>
        <c:delete val="1"/>
        <c:axPos val="l"/>
        <c:majorGridlines/>
        <c:numFmt formatCode="0.0" sourceLinked="1"/>
        <c:tickLblPos val="none"/>
        <c:crossAx val="149373696"/>
        <c:crosses val="autoZero"/>
        <c:crossBetween val="between"/>
      </c:valAx>
      <c:spPr>
        <a:noFill/>
      </c:spPr>
    </c:plotArea>
    <c:plotVisOnly val="1"/>
  </c:chart>
  <c:spPr>
    <a:blipFill dpi="0" rotWithShape="1">
      <a:blip xmlns:r="http://schemas.openxmlformats.org/officeDocument/2006/relationships" r:embed="rId1">
        <a:alphaModFix amt="28000"/>
      </a:blip>
      <a:srcRect/>
      <a:stretch>
        <a:fillRect/>
      </a:stretch>
    </a:blipFill>
  </c:spPr>
  <c:txPr>
    <a:bodyPr/>
    <a:lstStyle/>
    <a:p>
      <a:pPr>
        <a:defRPr sz="1800"/>
      </a:pPr>
      <a:endParaRPr lang="ru-RU"/>
    </a:p>
  </c:txPr>
  <c:externalData r:id="rId2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7"/>
  <c:chart>
    <c:autoTitleDeleted val="1"/>
    <c:plotArea>
      <c:layout>
        <c:manualLayout>
          <c:layoutTarget val="inner"/>
          <c:xMode val="edge"/>
          <c:yMode val="edge"/>
          <c:x val="8.0847222222222265E-2"/>
          <c:y val="1.6819012797074956E-2"/>
          <c:w val="0.89859612860892357"/>
          <c:h val="0.87639244363193169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tx2">
                  <a:lumMod val="50000"/>
                  <a:lumOff val="50000"/>
                </a:schemeClr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5.5555555555555558E-3"/>
                  <c:y val="1.9444312604179635E-2"/>
                </c:manualLayout>
              </c:layout>
              <c:showVal val="1"/>
            </c:dLbl>
            <c:dLbl>
              <c:idx val="1"/>
              <c:layout>
                <c:manualLayout>
                  <c:x val="4.1666666666666154E-3"/>
                  <c:y val="2.2222071547633872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1.9444312604179635E-2"/>
                </c:manualLayout>
              </c:layout>
              <c:showVal val="1"/>
            </c:dLbl>
            <c:dLbl>
              <c:idx val="3"/>
              <c:layout>
                <c:manualLayout>
                  <c:x val="4.1666666666666683E-3"/>
                  <c:y val="7.3126142595978496E-3"/>
                </c:manualLayout>
              </c:layout>
              <c:showVal val="1"/>
            </c:dLbl>
            <c:dLbl>
              <c:idx val="4"/>
              <c:layout>
                <c:manualLayout>
                  <c:x val="-8.3333333333334512E-3"/>
                  <c:y val="5.6476365868631064E-2"/>
                </c:manualLayout>
              </c:layout>
              <c:showVal val="1"/>
            </c:dLbl>
            <c:spPr>
              <a:solidFill>
                <a:schemeClr val="tx2">
                  <a:lumMod val="50000"/>
                  <a:lumOff val="50000"/>
                  <a:alpha val="53000"/>
                </a:schemeClr>
              </a:solidFill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Лист1!$A$2:$A$7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 (план)</c:v>
                </c:pt>
                <c:pt idx="5">
                  <c:v>2018 (отчет на 01.10.18г.)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13409.2</c:v>
                </c:pt>
                <c:pt idx="1">
                  <c:v>14580.5</c:v>
                </c:pt>
                <c:pt idx="2">
                  <c:v>14590.5</c:v>
                </c:pt>
                <c:pt idx="3">
                  <c:v>18924.3</c:v>
                </c:pt>
                <c:pt idx="4">
                  <c:v>23662.1</c:v>
                </c:pt>
                <c:pt idx="5" formatCode="#,##0.00">
                  <c:v>23662.799999999996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ln>
              <a:solidFill>
                <a:srgbClr val="B5D36B"/>
              </a:solidFill>
            </a:ln>
          </c:spPr>
          <c:marker>
            <c:symbol val="none"/>
          </c:marker>
          <c:dLbls>
            <c:dLbl>
              <c:idx val="1"/>
              <c:layout>
                <c:manualLayout>
                  <c:x val="-2.7777777777779162E-3"/>
                  <c:y val="3.0555348377996602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2.4999830491088088E-2"/>
                </c:manualLayout>
              </c:layout>
              <c:showVal val="1"/>
            </c:dLbl>
            <c:dLbl>
              <c:idx val="3"/>
              <c:layout>
                <c:manualLayout>
                  <c:x val="-4.1666666666666683E-3"/>
                  <c:y val="1.9444312604179635E-2"/>
                </c:manualLayout>
              </c:layout>
              <c:showVal val="1"/>
            </c:dLbl>
            <c:dLbl>
              <c:idx val="4"/>
              <c:layout>
                <c:manualLayout>
                  <c:x val="-2.7777777777778195E-3"/>
                  <c:y val="-1.9289239289934881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3.3333043314337091E-2"/>
                </c:manualLayout>
              </c:layout>
              <c:showVal val="1"/>
            </c:dLbl>
            <c:spPr>
              <a:solidFill>
                <a:srgbClr val="92D050">
                  <a:alpha val="45000"/>
                </a:srgbClr>
              </a:solidFill>
            </c:spPr>
            <c:txPr>
              <a:bodyPr/>
              <a:lstStyle/>
              <a:p>
                <a:pPr>
                  <a:defRPr sz="1500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Лист1!$A$2:$A$7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 (план)</c:v>
                </c:pt>
                <c:pt idx="5">
                  <c:v>2018 (отчет на 01.10.18г.)</c:v>
                </c:pt>
              </c:strCache>
            </c:strRef>
          </c:cat>
          <c:val>
            <c:numRef>
              <c:f>Лист1!$C$2:$C$7</c:f>
              <c:numCache>
                <c:formatCode>#,##0.0</c:formatCode>
                <c:ptCount val="6"/>
                <c:pt idx="0">
                  <c:v>22548.400000000001</c:v>
                </c:pt>
                <c:pt idx="1">
                  <c:v>22680.400000000001</c:v>
                </c:pt>
                <c:pt idx="2">
                  <c:v>22092.1</c:v>
                </c:pt>
                <c:pt idx="3">
                  <c:v>26126.5</c:v>
                </c:pt>
                <c:pt idx="4">
                  <c:v>31745.1</c:v>
                </c:pt>
                <c:pt idx="5" formatCode="#,##0.00">
                  <c:v>31745.72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ln>
              <a:solidFill>
                <a:srgbClr val="1DC4FF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5.6944444444444429E-2"/>
                  <c:y val="-4.7618170215011982E-2"/>
                </c:manualLayout>
              </c:layout>
              <c:showVal val="1"/>
            </c:dLbl>
            <c:dLbl>
              <c:idx val="1"/>
              <c:layout>
                <c:manualLayout>
                  <c:x val="-7.3611111111111113E-2"/>
                  <c:y val="-4.6709371566214165E-2"/>
                </c:manualLayout>
              </c:layout>
              <c:showVal val="1"/>
            </c:dLbl>
            <c:dLbl>
              <c:idx val="2"/>
              <c:layout>
                <c:manualLayout>
                  <c:x val="-7.6388888888888895E-2"/>
                  <c:y val="-6.2979842327752764E-2"/>
                </c:manualLayout>
              </c:layout>
              <c:showVal val="1"/>
            </c:dLbl>
            <c:dLbl>
              <c:idx val="3"/>
              <c:layout>
                <c:manualLayout>
                  <c:x val="-7.0833333333333512E-2"/>
                  <c:y val="-4.9487205324197404E-2"/>
                </c:manualLayout>
              </c:layout>
              <c:showVal val="1"/>
            </c:dLbl>
            <c:dLbl>
              <c:idx val="4"/>
              <c:layout>
                <c:manualLayout>
                  <c:x val="-9.444455380577417E-2"/>
                  <c:y val="-3.6537352392194189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9.1257971181390486E-3"/>
                </c:manualLayout>
              </c:layout>
              <c:showVal val="1"/>
            </c:dLbl>
            <c:spPr>
              <a:solidFill>
                <a:srgbClr val="00B0F0">
                  <a:alpha val="46000"/>
                </a:srgbClr>
              </a:solidFill>
            </c:spPr>
            <c:txPr>
              <a:bodyPr/>
              <a:lstStyle/>
              <a:p>
                <a:pPr>
                  <a:defRPr sz="1500" b="0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Лист1!$A$2:$A$7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 (план)</c:v>
                </c:pt>
                <c:pt idx="5">
                  <c:v>2018 (отчет на 01.10.18г.)</c:v>
                </c:pt>
              </c:strCache>
            </c:strRef>
          </c:cat>
          <c:val>
            <c:numRef>
              <c:f>Лист1!$D$2:$D$7</c:f>
              <c:numCache>
                <c:formatCode>#,##0.0</c:formatCode>
                <c:ptCount val="6"/>
                <c:pt idx="0">
                  <c:v>25808.2</c:v>
                </c:pt>
                <c:pt idx="1">
                  <c:v>27404.3</c:v>
                </c:pt>
                <c:pt idx="2">
                  <c:v>26849.7</c:v>
                </c:pt>
                <c:pt idx="3">
                  <c:v>28445.7</c:v>
                </c:pt>
                <c:pt idx="4">
                  <c:v>30476.1</c:v>
                </c:pt>
                <c:pt idx="5" formatCode="#,##0.00">
                  <c:v>30476.1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2.0833333333333395E-2"/>
                  <c:y val="3.6278819809315493E-2"/>
                </c:manualLayout>
              </c:layout>
              <c:showVal val="1"/>
            </c:dLbl>
            <c:dLbl>
              <c:idx val="1"/>
              <c:layout>
                <c:manualLayout>
                  <c:x val="-2.7777777777779162E-3"/>
                  <c:y val="2.2222071547633872E-2"/>
                </c:manualLayout>
              </c:layout>
              <c:showVal val="1"/>
            </c:dLbl>
            <c:dLbl>
              <c:idx val="2"/>
              <c:layout>
                <c:manualLayout>
                  <c:x val="-7.6388888888888895E-2"/>
                  <c:y val="-4.5632824233351132E-2"/>
                </c:manualLayout>
              </c:layout>
              <c:showVal val="1"/>
            </c:dLbl>
            <c:dLbl>
              <c:idx val="3"/>
              <c:layout>
                <c:manualLayout>
                  <c:x val="-8.6111111111110916E-2"/>
                  <c:y val="-3.6563071297989032E-2"/>
                </c:manualLayout>
              </c:layout>
              <c:showVal val="1"/>
            </c:dLbl>
            <c:dLbl>
              <c:idx val="4"/>
              <c:layout>
                <c:manualLayout>
                  <c:x val="-2.777887139107516E-3"/>
                  <c:y val="3.5374435599572013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3.6563071297989053E-2"/>
                </c:manualLayout>
              </c:layout>
              <c:showVal val="1"/>
            </c:dLbl>
            <c:spPr>
              <a:solidFill>
                <a:srgbClr val="FF0000">
                  <a:alpha val="46000"/>
                </a:srgbClr>
              </a:solidFill>
              <a:ln>
                <a:noFill/>
              </a:ln>
            </c:spPr>
            <c:txPr>
              <a:bodyPr/>
              <a:lstStyle/>
              <a:p>
                <a:pPr>
                  <a:defRPr sz="1500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Лист1!$A$2:$A$7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 (план)</c:v>
                </c:pt>
                <c:pt idx="5">
                  <c:v>2018 (отчет на 01.10.18г.)</c:v>
                </c:pt>
              </c:strCache>
            </c:strRef>
          </c:cat>
          <c:val>
            <c:numRef>
              <c:f>Лист1!$E$2:$E$7</c:f>
              <c:numCache>
                <c:formatCode>#,##0.0</c:formatCode>
                <c:ptCount val="6"/>
                <c:pt idx="0">
                  <c:v>17185.7</c:v>
                </c:pt>
                <c:pt idx="1">
                  <c:v>19656</c:v>
                </c:pt>
                <c:pt idx="2">
                  <c:v>23289.7</c:v>
                </c:pt>
                <c:pt idx="3">
                  <c:v>25516.6</c:v>
                </c:pt>
                <c:pt idx="4">
                  <c:v>29588.9</c:v>
                </c:pt>
                <c:pt idx="5" formatCode="#,##0.00">
                  <c:v>29588.959999999992</c:v>
                </c:pt>
              </c:numCache>
            </c:numRef>
          </c:val>
        </c:ser>
        <c:dLbls>
          <c:showVal val="1"/>
        </c:dLbls>
        <c:marker val="1"/>
        <c:axId val="149751296"/>
        <c:axId val="149752832"/>
      </c:lineChart>
      <c:catAx>
        <c:axId val="1497512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 baseline="0">
                <a:latin typeface="Times New Roman" pitchFamily="18" charset="0"/>
              </a:defRPr>
            </a:pPr>
            <a:endParaRPr lang="ru-RU"/>
          </a:p>
        </c:txPr>
        <c:crossAx val="149752832"/>
        <c:crosses val="autoZero"/>
        <c:auto val="1"/>
        <c:lblAlgn val="ctr"/>
        <c:lblOffset val="100"/>
      </c:catAx>
      <c:valAx>
        <c:axId val="149752832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200" b="1" i="0" baseline="0">
                <a:latin typeface="Times New Roman" pitchFamily="18" charset="0"/>
              </a:defRPr>
            </a:pPr>
            <a:endParaRPr lang="ru-RU"/>
          </a:p>
        </c:txPr>
        <c:crossAx val="149751296"/>
        <c:crosses val="autoZero"/>
        <c:crossBetween val="between"/>
      </c:valAx>
    </c:plotArea>
    <c:plotVisOnly val="1"/>
  </c:chart>
  <c:spPr>
    <a:blipFill dpi="0" rotWithShape="1">
      <a:blip xmlns:r="http://schemas.openxmlformats.org/officeDocument/2006/relationships" r:embed="rId1">
        <a:alphaModFix amt="33000"/>
      </a:blip>
      <a:srcRect/>
      <a:stretch>
        <a:fillRect/>
      </a:stretch>
    </a:blipFill>
  </c:spPr>
  <c:txPr>
    <a:bodyPr/>
    <a:lstStyle/>
    <a:p>
      <a:pPr>
        <a:defRPr sz="1800"/>
      </a:pPr>
      <a:endParaRPr lang="ru-RU"/>
    </a:p>
  </c:txPr>
  <c:externalData r:id="rId2"/>
  <c:userShapes r:id="rId3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2.8758158094526028E-2"/>
          <c:y val="5.5773030116887522E-2"/>
          <c:w val="0.94248368381094405"/>
          <c:h val="0.8256714035316021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1401</c:v>
                </c:pt>
              </c:strCache>
            </c:strRef>
          </c:tx>
          <c:spPr>
            <a:solidFill>
              <a:srgbClr val="FF3399"/>
            </a:solidFill>
          </c:spPr>
          <c:dLbls>
            <c:txPr>
              <a:bodyPr/>
              <a:lstStyle/>
              <a:p>
                <a:pPr>
                  <a:defRPr sz="9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2018 (оценка)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3941.2</c:v>
                </c:pt>
                <c:pt idx="1">
                  <c:v>3341.5</c:v>
                </c:pt>
                <c:pt idx="2">
                  <c:v>3368.4</c:v>
                </c:pt>
                <c:pt idx="3">
                  <c:v>3398.3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1402</c:v>
                </c:pt>
              </c:strCache>
            </c:strRef>
          </c:tx>
          <c:spPr>
            <a:solidFill>
              <a:srgbClr val="49D749"/>
            </a:solidFill>
          </c:spPr>
          <c:dLbls>
            <c:dLbl>
              <c:idx val="0"/>
              <c:layout>
                <c:manualLayout>
                  <c:x val="1.5686268051559652E-2"/>
                  <c:y val="6.9713542910375924E-3"/>
                </c:manualLayout>
              </c:layout>
              <c:showVal val="1"/>
            </c:dLbl>
            <c:dLbl>
              <c:idx val="1"/>
              <c:layout>
                <c:manualLayout>
                  <c:x val="1.5686062195023543E-2"/>
                  <c:y val="2.4400700676138202E-2"/>
                </c:manualLayout>
              </c:layout>
              <c:showVal val="1"/>
            </c:dLbl>
            <c:txPr>
              <a:bodyPr/>
              <a:lstStyle/>
              <a:p>
                <a:pPr>
                  <a:defRPr sz="9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2018 (оценка)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17248</c:v>
                </c:pt>
                <c:pt idx="1">
                  <c:v>24532.799999999996</c:v>
                </c:pt>
                <c:pt idx="2">
                  <c:v>23044.9</c:v>
                </c:pt>
                <c:pt idx="3">
                  <c:v>21969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1403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/>
              <a:lstStyle/>
              <a:p>
                <a:pPr>
                  <a:defRPr sz="9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2018 (оценка)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3854.9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axId val="148599552"/>
        <c:axId val="148601088"/>
      </c:barChart>
      <c:catAx>
        <c:axId val="1485995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8601088"/>
        <c:crosses val="autoZero"/>
        <c:auto val="1"/>
        <c:lblAlgn val="ctr"/>
        <c:lblOffset val="100"/>
      </c:catAx>
      <c:valAx>
        <c:axId val="148601088"/>
        <c:scaling>
          <c:orientation val="minMax"/>
        </c:scaling>
        <c:delete val="1"/>
        <c:axPos val="l"/>
        <c:numFmt formatCode="#,##0.0" sourceLinked="1"/>
        <c:tickLblPos val="none"/>
        <c:crossAx val="14859955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10"/>
      <c:rotY val="0"/>
      <c:perspective val="10"/>
    </c:view3D>
    <c:plotArea>
      <c:layout>
        <c:manualLayout>
          <c:layoutTarget val="inner"/>
          <c:xMode val="edge"/>
          <c:yMode val="edge"/>
          <c:x val="7.7465851162366692E-2"/>
          <c:y val="0"/>
          <c:w val="0.90784100303975102"/>
          <c:h val="0.7472731988297063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F0"/>
            </a:solidFill>
            <a:ln w="12700" cap="flat" cmpd="sng" algn="ctr">
              <a:solidFill>
                <a:schemeClr val="accent1"/>
              </a:solidFill>
              <a:prstDash val="solid"/>
            </a:ln>
            <a:effectLst>
              <a:glow rad="101600">
                <a:schemeClr val="accent1">
                  <a:alpha val="60000"/>
                </a:schemeClr>
              </a:glow>
            </a:effectLst>
            <a:scene3d>
              <a:camera prst="isometricLeftDown" fov="0">
                <a:rot lat="0" lon="0" rev="0"/>
              </a:camera>
              <a:lightRig rig="harsh" dir="tl">
                <a:rot lat="0" lon="0" rev="14280000"/>
              </a:lightRig>
            </a:scene3d>
            <a:sp3d prstMaterial="flat">
              <a:bevelT w="38100" h="50800" prst="softRound"/>
            </a:sp3d>
          </c:spPr>
          <c:dLbls>
            <c:dLbl>
              <c:idx val="1"/>
              <c:layout>
                <c:manualLayout>
                  <c:x val="1.4693145797887732E-3"/>
                  <c:y val="-1.3733810279847224E-2"/>
                </c:manualLayout>
              </c:layout>
              <c:showVal val="1"/>
            </c:dLbl>
            <c:dLbl>
              <c:idx val="4"/>
              <c:layout>
                <c:manualLayout>
                  <c:x val="0"/>
                  <c:y val="6.8669051399235133E-3"/>
                </c:manualLayout>
              </c:layout>
              <c:showVal val="1"/>
            </c:dLbl>
            <c:dLbl>
              <c:idx val="7"/>
              <c:layout>
                <c:manualLayout>
                  <c:x val="0"/>
                  <c:y val="-1.3733810279847223E-2"/>
                </c:manualLayout>
              </c:layout>
              <c:showVal val="1"/>
            </c:dLbl>
            <c:numFmt formatCode="General" sourceLinked="0"/>
            <c:txPr>
              <a:bodyPr/>
              <a:lstStyle/>
              <a:p>
                <a:pPr>
                  <a:defRPr sz="13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Лист1!$A$2:$A$13</c:f>
              <c:strCache>
                <c:ptCount val="12"/>
                <c:pt idx="0">
                  <c:v>Байгильдинский</c:v>
                </c:pt>
                <c:pt idx="1">
                  <c:v>Баш-Шидинский</c:v>
                </c:pt>
                <c:pt idx="2">
                  <c:v>Красногорский</c:v>
                </c:pt>
                <c:pt idx="3">
                  <c:v>Красноключевский</c:v>
                </c:pt>
                <c:pt idx="4">
                  <c:v>Никольский</c:v>
                </c:pt>
                <c:pt idx="5">
                  <c:v>Новокулевский</c:v>
                </c:pt>
                <c:pt idx="6">
                  <c:v>Новосубаевский</c:v>
                </c:pt>
                <c:pt idx="7">
                  <c:v>Павловский</c:v>
                </c:pt>
                <c:pt idx="8">
                  <c:v>Первомайский</c:v>
                </c:pt>
                <c:pt idx="9">
                  <c:v>Сарвинский</c:v>
                </c:pt>
                <c:pt idx="10">
                  <c:v>Старобедеевский</c:v>
                </c:pt>
                <c:pt idx="11">
                  <c:v>Староисаевский</c:v>
                </c:pt>
              </c:strCache>
            </c:strRef>
          </c:cat>
          <c:val>
            <c:numRef>
              <c:f>Лист1!$B$2:$B$13</c:f>
              <c:numCache>
                <c:formatCode>0.0</c:formatCode>
                <c:ptCount val="12"/>
                <c:pt idx="0">
                  <c:v>71.2</c:v>
                </c:pt>
                <c:pt idx="1">
                  <c:v>88</c:v>
                </c:pt>
                <c:pt idx="2">
                  <c:v>40.1</c:v>
                </c:pt>
                <c:pt idx="3">
                  <c:v>74.8</c:v>
                </c:pt>
                <c:pt idx="4">
                  <c:v>89.1</c:v>
                </c:pt>
                <c:pt idx="5">
                  <c:v>77.099999999999994</c:v>
                </c:pt>
                <c:pt idx="6">
                  <c:v>92.2</c:v>
                </c:pt>
                <c:pt idx="7">
                  <c:v>53.2</c:v>
                </c:pt>
                <c:pt idx="8">
                  <c:v>96.6</c:v>
                </c:pt>
                <c:pt idx="9">
                  <c:v>95.1</c:v>
                </c:pt>
                <c:pt idx="10">
                  <c:v>91.2</c:v>
                </c:pt>
                <c:pt idx="11">
                  <c:v>84</c:v>
                </c:pt>
              </c:numCache>
            </c:numRef>
          </c:val>
        </c:ser>
        <c:dLbls>
          <c:showVal val="1"/>
        </c:dLbls>
        <c:shape val="box"/>
        <c:axId val="90945024"/>
        <c:axId val="90946560"/>
        <c:axId val="0"/>
      </c:bar3DChart>
      <c:catAx>
        <c:axId val="90945024"/>
        <c:scaling>
          <c:orientation val="minMax"/>
        </c:scaling>
        <c:axPos val="b"/>
        <c:tickLblPos val="nextTo"/>
        <c:spPr>
          <a:solidFill>
            <a:prstClr val="white">
              <a:alpha val="45000"/>
            </a:prstClr>
          </a:solidFill>
        </c:spPr>
        <c:txPr>
          <a:bodyPr/>
          <a:lstStyle/>
          <a:p>
            <a:pPr>
              <a:defRPr sz="13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0946560"/>
        <c:crosses val="autoZero"/>
        <c:auto val="1"/>
        <c:lblAlgn val="ctr"/>
        <c:lblOffset val="100"/>
      </c:catAx>
      <c:valAx>
        <c:axId val="90946560"/>
        <c:scaling>
          <c:orientation val="minMax"/>
        </c:scaling>
        <c:delete val="1"/>
        <c:axPos val="l"/>
        <c:majorGridlines/>
        <c:numFmt formatCode="0.0" sourceLinked="1"/>
        <c:tickLblPos val="none"/>
        <c:crossAx val="9094502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0.13184891732283471"/>
          <c:y val="1.8749999999999999E-2"/>
        </c:manualLayout>
      </c:layout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Общий объем программных расходов</c:v>
                </c:pt>
              </c:strCache>
            </c:strRef>
          </c:tx>
          <c:spPr>
            <a:solidFill>
              <a:srgbClr val="0070C0"/>
            </a:solidFill>
          </c:spPr>
          <c:dLbls>
            <c:dLbl>
              <c:idx val="0"/>
              <c:layout>
                <c:manualLayout>
                  <c:x val="2.2916666666666686E-2"/>
                  <c:y val="-3.4375000000000058E-2"/>
                </c:manualLayout>
              </c:layout>
              <c:showVal val="1"/>
            </c:dLbl>
            <c:dLbl>
              <c:idx val="1"/>
              <c:layout>
                <c:manualLayout>
                  <c:x val="2.5000000000000001E-2"/>
                  <c:y val="-3.7500000000000006E-2"/>
                </c:manualLayout>
              </c:layout>
              <c:showVal val="1"/>
            </c:dLbl>
            <c:dLbl>
              <c:idx val="2"/>
              <c:layout>
                <c:manualLayout>
                  <c:x val="2.2916666666666672E-2"/>
                  <c:y val="-3.7500000000000006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585837.69999999576</c:v>
                </c:pt>
                <c:pt idx="1">
                  <c:v>610964.9</c:v>
                </c:pt>
                <c:pt idx="2">
                  <c:v>624255.4</c:v>
                </c:pt>
              </c:numCache>
            </c:numRef>
          </c:val>
        </c:ser>
        <c:shape val="cylinder"/>
        <c:axId val="91929600"/>
        <c:axId val="91931392"/>
        <c:axId val="0"/>
      </c:bar3DChart>
      <c:catAx>
        <c:axId val="9192960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1931392"/>
        <c:crosses val="autoZero"/>
        <c:auto val="1"/>
        <c:lblAlgn val="ctr"/>
        <c:lblOffset val="100"/>
      </c:catAx>
      <c:valAx>
        <c:axId val="91931392"/>
        <c:scaling>
          <c:orientation val="minMax"/>
        </c:scaling>
        <c:delete val="1"/>
        <c:axPos val="l"/>
        <c:majorGridlines/>
        <c:numFmt formatCode="#,##0.0" sourceLinked="1"/>
        <c:tickLblPos val="none"/>
        <c:crossAx val="9192960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0"/>
  <c:chart>
    <c:autoTitleDeleted val="1"/>
    <c:view3D>
      <c:rotX val="60"/>
      <c:perspective val="0"/>
    </c:view3D>
    <c:plotArea>
      <c:layout>
        <c:manualLayout>
          <c:layoutTarget val="inner"/>
          <c:xMode val="edge"/>
          <c:yMode val="edge"/>
          <c:x val="1.1137808666465238E-2"/>
          <c:y val="0.12311019654306"/>
          <c:w val="0.52889858233371012"/>
          <c:h val="0.82577132486389904"/>
        </c:manualLayout>
      </c:layout>
      <c:pie3DChart>
        <c:varyColors val="1"/>
        <c:ser>
          <c:idx val="0"/>
          <c:order val="0"/>
          <c:dPt>
            <c:idx val="0"/>
            <c:spPr>
              <a:solidFill>
                <a:srgbClr val="6699FF"/>
              </a:solidFill>
            </c:spPr>
          </c:dPt>
          <c:dPt>
            <c:idx val="1"/>
            <c:spPr>
              <a:solidFill>
                <a:srgbClr val="002060"/>
              </a:solidFill>
            </c:spPr>
          </c:dPt>
          <c:dPt>
            <c:idx val="2"/>
            <c:spPr>
              <a:solidFill>
                <a:schemeClr val="bg2">
                  <a:lumMod val="75000"/>
                </a:schemeClr>
              </a:solidFill>
            </c:spPr>
          </c:dPt>
          <c:dPt>
            <c:idx val="3"/>
            <c:spPr>
              <a:solidFill>
                <a:srgbClr val="CC66FF"/>
              </a:solidFill>
            </c:spPr>
          </c:dPt>
          <c:dPt>
            <c:idx val="4"/>
            <c:spPr>
              <a:solidFill>
                <a:srgbClr val="C00000"/>
              </a:solidFill>
            </c:spPr>
          </c:dPt>
          <c:dPt>
            <c:idx val="5"/>
            <c:spPr>
              <a:solidFill>
                <a:srgbClr val="FFFF00"/>
              </a:solidFill>
            </c:spPr>
          </c:dPt>
          <c:dPt>
            <c:idx val="6"/>
            <c:spPr>
              <a:solidFill>
                <a:srgbClr val="FF0066"/>
              </a:solidFill>
            </c:spPr>
          </c:dPt>
          <c:dPt>
            <c:idx val="7"/>
            <c:spPr>
              <a:solidFill>
                <a:srgbClr val="0070C0"/>
              </a:solidFill>
            </c:spPr>
          </c:dPt>
          <c:dPt>
            <c:idx val="8"/>
            <c:spPr>
              <a:solidFill>
                <a:srgbClr val="92D050"/>
              </a:solidFill>
            </c:spPr>
          </c:dPt>
          <c:dPt>
            <c:idx val="9"/>
            <c:spPr>
              <a:solidFill>
                <a:srgbClr val="F250AD"/>
              </a:solidFill>
            </c:spPr>
          </c:dPt>
          <c:dPt>
            <c:idx val="10"/>
            <c:spPr>
              <a:solidFill>
                <a:srgbClr val="00B0F0"/>
              </a:solidFill>
            </c:spPr>
          </c:dPt>
          <c:dPt>
            <c:idx val="11"/>
            <c:spPr>
              <a:solidFill>
                <a:schemeClr val="tx2">
                  <a:lumMod val="25000"/>
                  <a:lumOff val="75000"/>
                </a:schemeClr>
              </a:solidFill>
            </c:spPr>
          </c:dPt>
          <c:dPt>
            <c:idx val="12"/>
            <c:spPr>
              <a:solidFill>
                <a:srgbClr val="00B050"/>
              </a:solidFill>
            </c:spPr>
          </c:dPt>
          <c:dPt>
            <c:idx val="13"/>
            <c:spPr>
              <a:solidFill>
                <a:schemeClr val="bg2">
                  <a:lumMod val="75000"/>
                </a:schemeClr>
              </a:solidFill>
            </c:spPr>
          </c:dPt>
          <c:dPt>
            <c:idx val="14"/>
            <c:spPr>
              <a:solidFill>
                <a:srgbClr val="0070C0"/>
              </a:solidFill>
            </c:spPr>
          </c:dPt>
          <c:dPt>
            <c:idx val="15"/>
            <c:spPr>
              <a:solidFill>
                <a:srgbClr val="FF4747"/>
              </a:solidFill>
            </c:spPr>
          </c:dPt>
          <c:dLbls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Sheet1!$A$1:$P$1</c:f>
              <c:strCache>
                <c:ptCount val="16"/>
                <c:pt idx="0">
                  <c:v>Развитие сельского хозяйства </c:v>
                </c:pt>
                <c:pt idx="1">
                  <c:v>Обеспечение качественным и доступным  жильем</c:v>
                </c:pt>
                <c:pt idx="2">
                  <c:v>Транспортное развитие в муниципальном районе</c:v>
                </c:pt>
                <c:pt idx="3">
                  <c:v>Развитие жилищно-коммунального хозяйства</c:v>
                </c:pt>
                <c:pt idx="4">
                  <c:v>Устойчивое развитие сельских территорий</c:v>
                </c:pt>
                <c:pt idx="5">
                  <c:v>Развитие малого и среднего предпринимательства</c:v>
                </c:pt>
                <c:pt idx="6">
                  <c:v>Совершенствование деятельности органов местного самоуправления</c:v>
                </c:pt>
                <c:pt idx="7">
                  <c:v>Развитие системы учета и  отчетности, системы муниципальных закупок</c:v>
                </c:pt>
                <c:pt idx="8">
                  <c:v>Социальная поддержка граждан</c:v>
                </c:pt>
                <c:pt idx="9">
                  <c:v>Развитие молодежной политики, физической культуры  и спорта</c:v>
                </c:pt>
                <c:pt idx="10">
                  <c:v>Развитие  образования</c:v>
                </c:pt>
                <c:pt idx="11">
                  <c:v>Развитие культуры и искусства</c:v>
                </c:pt>
                <c:pt idx="12">
                  <c:v>Управление муниципальными  финансами</c:v>
                </c:pt>
                <c:pt idx="13">
                  <c:v>Формирование здорового образа жизни и укрепления здоровья населения</c:v>
                </c:pt>
                <c:pt idx="14">
                  <c:v>Безопасная жизнь населения</c:v>
                </c:pt>
                <c:pt idx="15">
                  <c:v>Формирование современной городской среды</c:v>
                </c:pt>
              </c:strCache>
            </c:strRef>
          </c:cat>
          <c:val>
            <c:numRef>
              <c:f>Sheet1!$A$2:$P$2</c:f>
              <c:numCache>
                <c:formatCode>General</c:formatCode>
                <c:ptCount val="16"/>
                <c:pt idx="0">
                  <c:v>1.4</c:v>
                </c:pt>
                <c:pt idx="1">
                  <c:v>0.1</c:v>
                </c:pt>
                <c:pt idx="2">
                  <c:v>2.7</c:v>
                </c:pt>
                <c:pt idx="3">
                  <c:v>0.4</c:v>
                </c:pt>
                <c:pt idx="4">
                  <c:v>1.5</c:v>
                </c:pt>
                <c:pt idx="5">
                  <c:v>0.4</c:v>
                </c:pt>
                <c:pt idx="6" formatCode="0.0">
                  <c:v>6</c:v>
                </c:pt>
                <c:pt idx="7">
                  <c:v>5.0999999999999996</c:v>
                </c:pt>
                <c:pt idx="8">
                  <c:v>6.9</c:v>
                </c:pt>
                <c:pt idx="9">
                  <c:v>0.8</c:v>
                </c:pt>
                <c:pt idx="10" formatCode="0.0">
                  <c:v>55</c:v>
                </c:pt>
                <c:pt idx="11">
                  <c:v>9.2000000000000011</c:v>
                </c:pt>
                <c:pt idx="12">
                  <c:v>8.3000000000000007</c:v>
                </c:pt>
                <c:pt idx="13">
                  <c:v>1.0000000000000007E-2</c:v>
                </c:pt>
                <c:pt idx="14">
                  <c:v>0.4</c:v>
                </c:pt>
                <c:pt idx="15">
                  <c:v>1.2</c:v>
                </c:pt>
              </c:numCache>
            </c:numRef>
          </c:val>
        </c:ser>
        <c:dLbls>
          <c:showVal val="1"/>
        </c:dLbls>
      </c:pie3DChart>
    </c:plotArea>
    <c:legend>
      <c:legendPos val="l"/>
      <c:layout>
        <c:manualLayout>
          <c:xMode val="edge"/>
          <c:yMode val="edge"/>
          <c:x val="0.55787638918841698"/>
          <c:y val="1.3018484004012582E-2"/>
          <c:w val="0.44212361081158275"/>
          <c:h val="0.98656139551739885"/>
        </c:manualLayout>
      </c:layout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0"/>
  <c:chart>
    <c:autoTitleDeleted val="1"/>
    <c:view3D>
      <c:rotX val="60"/>
      <c:perspective val="0"/>
    </c:view3D>
    <c:plotArea>
      <c:layout>
        <c:manualLayout>
          <c:layoutTarget val="inner"/>
          <c:xMode val="edge"/>
          <c:yMode val="edge"/>
          <c:x val="0"/>
          <c:y val="0"/>
          <c:w val="0.95587215617459442"/>
          <c:h val="1"/>
        </c:manualLayout>
      </c:layout>
      <c:pie3DChart>
        <c:varyColors val="1"/>
        <c:dLbls>
          <c:showVal val="1"/>
        </c:dLbls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0"/>
  <c:chart>
    <c:autoTitleDeleted val="1"/>
    <c:view3D>
      <c:rotX val="60"/>
      <c:perspective val="0"/>
    </c:view3D>
    <c:plotArea>
      <c:layout>
        <c:manualLayout>
          <c:layoutTarget val="inner"/>
          <c:xMode val="edge"/>
          <c:yMode val="edge"/>
          <c:x val="4.3790331498720726E-2"/>
          <c:y val="0"/>
          <c:w val="0.95587215617459476"/>
          <c:h val="1"/>
        </c:manualLayout>
      </c:layout>
      <c:pie3DChart>
        <c:varyColors val="1"/>
        <c:ser>
          <c:idx val="0"/>
          <c:order val="0"/>
          <c:dPt>
            <c:idx val="0"/>
            <c:spPr>
              <a:solidFill>
                <a:srgbClr val="6699FF"/>
              </a:solidFill>
            </c:spPr>
          </c:dPt>
          <c:dPt>
            <c:idx val="1"/>
            <c:spPr>
              <a:solidFill>
                <a:srgbClr val="0070C0"/>
              </a:solidFill>
            </c:spPr>
          </c:dPt>
          <c:dPt>
            <c:idx val="2"/>
            <c:spPr>
              <a:solidFill>
                <a:schemeClr val="bg2">
                  <a:lumMod val="75000"/>
                </a:schemeClr>
              </a:solidFill>
            </c:spPr>
          </c:dPt>
          <c:dPt>
            <c:idx val="3"/>
            <c:spPr>
              <a:solidFill>
                <a:srgbClr val="F250AD"/>
              </a:solidFill>
            </c:spPr>
          </c:dPt>
          <c:dPt>
            <c:idx val="4"/>
            <c:spPr>
              <a:solidFill>
                <a:srgbClr val="FFFF00"/>
              </a:solidFill>
            </c:spPr>
          </c:dPt>
          <c:dPt>
            <c:idx val="5"/>
            <c:spPr>
              <a:solidFill>
                <a:srgbClr val="FFFF00"/>
              </a:solidFill>
            </c:spPr>
          </c:dPt>
          <c:dPt>
            <c:idx val="6"/>
            <c:spPr>
              <a:solidFill>
                <a:srgbClr val="FF0066"/>
              </a:solidFill>
            </c:spPr>
          </c:dPt>
          <c:dPt>
            <c:idx val="7"/>
            <c:spPr>
              <a:solidFill>
                <a:srgbClr val="0070C0"/>
              </a:solidFill>
            </c:spPr>
          </c:dPt>
          <c:dPt>
            <c:idx val="8"/>
            <c:spPr>
              <a:solidFill>
                <a:srgbClr val="92D050"/>
              </a:solidFill>
            </c:spPr>
          </c:dPt>
          <c:dPt>
            <c:idx val="9"/>
            <c:spPr>
              <a:solidFill>
                <a:srgbClr val="F250AD"/>
              </a:solidFill>
            </c:spPr>
          </c:dPt>
          <c:dPt>
            <c:idx val="10"/>
            <c:spPr>
              <a:solidFill>
                <a:srgbClr val="00B0F0"/>
              </a:solidFill>
            </c:spPr>
          </c:dPt>
          <c:dPt>
            <c:idx val="11"/>
            <c:spPr>
              <a:solidFill>
                <a:schemeClr val="tx2">
                  <a:lumMod val="25000"/>
                  <a:lumOff val="75000"/>
                </a:schemeClr>
              </a:solidFill>
            </c:spPr>
          </c:dPt>
          <c:dPt>
            <c:idx val="12"/>
            <c:spPr>
              <a:solidFill>
                <a:srgbClr val="00B050"/>
              </a:solidFill>
            </c:spPr>
          </c:dPt>
          <c:dPt>
            <c:idx val="13"/>
            <c:spPr>
              <a:solidFill>
                <a:schemeClr val="bg2">
                  <a:lumMod val="50000"/>
                </a:schemeClr>
              </a:solidFill>
            </c:spPr>
          </c:dPt>
          <c:dPt>
            <c:idx val="14"/>
            <c:spPr>
              <a:solidFill>
                <a:srgbClr val="0070C0"/>
              </a:solidFill>
            </c:spPr>
          </c:dPt>
          <c:dPt>
            <c:idx val="15"/>
            <c:spPr>
              <a:solidFill>
                <a:srgbClr val="FF4747"/>
              </a:solidFill>
            </c:spPr>
          </c:dPt>
          <c:dLbls>
            <c:dLbl>
              <c:idx val="5"/>
              <c:delete val="1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Sheet1!$A$1:$P$1</c:f>
              <c:strCache>
                <c:ptCount val="16"/>
                <c:pt idx="0">
                  <c:v>Развитие сельского хозяйства </c:v>
                </c:pt>
                <c:pt idx="1">
                  <c:v>Обеспечение качественным и доступным  жильем</c:v>
                </c:pt>
                <c:pt idx="2">
                  <c:v>Транспортное развитие в муниципальном районе</c:v>
                </c:pt>
                <c:pt idx="3">
                  <c:v>Развитие жилищно-коммунального хозяйства</c:v>
                </c:pt>
                <c:pt idx="4">
                  <c:v>Устойчивое развитие сельских территорий</c:v>
                </c:pt>
                <c:pt idx="5">
                  <c:v>Развитие малого и среднего предпринимательства</c:v>
                </c:pt>
                <c:pt idx="6">
                  <c:v>Совершенствование деятельности органов местного самоуправления</c:v>
                </c:pt>
                <c:pt idx="7">
                  <c:v>Развитие системы учета и  отчетности, системы муниципальных закупок</c:v>
                </c:pt>
                <c:pt idx="8">
                  <c:v>Социальная поддержка граждан</c:v>
                </c:pt>
                <c:pt idx="9">
                  <c:v>Развитие молодежной политики, физической культуры  и спорта</c:v>
                </c:pt>
                <c:pt idx="10">
                  <c:v>Развитие  образования</c:v>
                </c:pt>
                <c:pt idx="11">
                  <c:v>Развитие культуры и искусства</c:v>
                </c:pt>
                <c:pt idx="12">
                  <c:v>Управление муниципальными  финансами</c:v>
                </c:pt>
                <c:pt idx="13">
                  <c:v>Формирование здорового образа жизни и укрепления здоровья населения</c:v>
                </c:pt>
                <c:pt idx="14">
                  <c:v>Безопастная жизнь населения</c:v>
                </c:pt>
                <c:pt idx="15">
                  <c:v>Формирование современной городской среды</c:v>
                </c:pt>
              </c:strCache>
            </c:strRef>
          </c:cat>
          <c:val>
            <c:numRef>
              <c:f>Sheet1!$A$2:$P$2</c:f>
              <c:numCache>
                <c:formatCode>General</c:formatCode>
                <c:ptCount val="16"/>
                <c:pt idx="0">
                  <c:v>1.3</c:v>
                </c:pt>
                <c:pt idx="1">
                  <c:v>0.1</c:v>
                </c:pt>
                <c:pt idx="2">
                  <c:v>3.9</c:v>
                </c:pt>
                <c:pt idx="3">
                  <c:v>4</c:v>
                </c:pt>
                <c:pt idx="4">
                  <c:v>1.7000000000000002</c:v>
                </c:pt>
                <c:pt idx="5">
                  <c:v>0</c:v>
                </c:pt>
                <c:pt idx="6">
                  <c:v>5.7</c:v>
                </c:pt>
                <c:pt idx="7">
                  <c:v>4.8</c:v>
                </c:pt>
                <c:pt idx="8">
                  <c:v>6.7</c:v>
                </c:pt>
                <c:pt idx="9">
                  <c:v>0.8</c:v>
                </c:pt>
                <c:pt idx="10">
                  <c:v>51.5</c:v>
                </c:pt>
                <c:pt idx="11">
                  <c:v>8.8000000000000007</c:v>
                </c:pt>
                <c:pt idx="12">
                  <c:v>8.7000000000000011</c:v>
                </c:pt>
                <c:pt idx="13">
                  <c:v>1.0000000000000007E-2</c:v>
                </c:pt>
                <c:pt idx="14">
                  <c:v>0.4</c:v>
                </c:pt>
                <c:pt idx="15">
                  <c:v>1.2</c:v>
                </c:pt>
              </c:numCache>
            </c:numRef>
          </c:val>
        </c:ser>
        <c:dLbls>
          <c:showVal val="1"/>
        </c:dLbls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0"/>
  <c:chart>
    <c:autoTitleDeleted val="1"/>
    <c:view3D>
      <c:rotX val="60"/>
      <c:perspective val="0"/>
    </c:view3D>
    <c:plotArea>
      <c:layout>
        <c:manualLayout>
          <c:layoutTarget val="inner"/>
          <c:xMode val="edge"/>
          <c:yMode val="edge"/>
          <c:x val="0"/>
          <c:y val="0"/>
          <c:w val="0.9558721561745952"/>
          <c:h val="1"/>
        </c:manualLayout>
      </c:layout>
      <c:pie3DChart>
        <c:varyColors val="1"/>
        <c:ser>
          <c:idx val="0"/>
          <c:order val="0"/>
          <c:dPt>
            <c:idx val="0"/>
            <c:spPr>
              <a:solidFill>
                <a:srgbClr val="6699FF"/>
              </a:solidFill>
            </c:spPr>
          </c:dPt>
          <c:dPt>
            <c:idx val="1"/>
            <c:spPr>
              <a:solidFill>
                <a:srgbClr val="0070C0"/>
              </a:solidFill>
            </c:spPr>
          </c:dPt>
          <c:dPt>
            <c:idx val="2"/>
            <c:spPr>
              <a:solidFill>
                <a:schemeClr val="bg2">
                  <a:lumMod val="75000"/>
                </a:schemeClr>
              </a:solidFill>
            </c:spPr>
          </c:dPt>
          <c:dPt>
            <c:idx val="3"/>
            <c:spPr>
              <a:solidFill>
                <a:srgbClr val="F250AD"/>
              </a:solidFill>
            </c:spPr>
          </c:dPt>
          <c:dPt>
            <c:idx val="4"/>
            <c:spPr>
              <a:solidFill>
                <a:srgbClr val="FFFF00"/>
              </a:solidFill>
            </c:spPr>
          </c:dPt>
          <c:dPt>
            <c:idx val="5"/>
            <c:spPr>
              <a:solidFill>
                <a:srgbClr val="FFFF00"/>
              </a:solidFill>
            </c:spPr>
          </c:dPt>
          <c:dPt>
            <c:idx val="6"/>
            <c:spPr>
              <a:solidFill>
                <a:srgbClr val="FF0066"/>
              </a:solidFill>
            </c:spPr>
          </c:dPt>
          <c:dPt>
            <c:idx val="7"/>
            <c:spPr>
              <a:solidFill>
                <a:srgbClr val="0070C0"/>
              </a:solidFill>
            </c:spPr>
          </c:dPt>
          <c:dPt>
            <c:idx val="8"/>
            <c:spPr>
              <a:solidFill>
                <a:srgbClr val="92D050"/>
              </a:solidFill>
            </c:spPr>
          </c:dPt>
          <c:dPt>
            <c:idx val="9"/>
            <c:spPr>
              <a:solidFill>
                <a:srgbClr val="F250AD"/>
              </a:solidFill>
            </c:spPr>
          </c:dPt>
          <c:dPt>
            <c:idx val="10"/>
            <c:spPr>
              <a:solidFill>
                <a:srgbClr val="00B0F0"/>
              </a:solidFill>
            </c:spPr>
          </c:dPt>
          <c:dPt>
            <c:idx val="11"/>
            <c:spPr>
              <a:solidFill>
                <a:schemeClr val="tx2">
                  <a:lumMod val="25000"/>
                  <a:lumOff val="75000"/>
                </a:schemeClr>
              </a:solidFill>
            </c:spPr>
          </c:dPt>
          <c:dPt>
            <c:idx val="12"/>
            <c:spPr>
              <a:solidFill>
                <a:srgbClr val="00B050"/>
              </a:solidFill>
            </c:spPr>
          </c:dPt>
          <c:dPt>
            <c:idx val="13"/>
            <c:spPr>
              <a:solidFill>
                <a:schemeClr val="bg2">
                  <a:lumMod val="50000"/>
                </a:schemeClr>
              </a:solidFill>
            </c:spPr>
          </c:dPt>
          <c:dPt>
            <c:idx val="14"/>
            <c:spPr>
              <a:solidFill>
                <a:srgbClr val="0070C0"/>
              </a:solidFill>
            </c:spPr>
          </c:dPt>
          <c:dPt>
            <c:idx val="15"/>
            <c:spPr>
              <a:solidFill>
                <a:srgbClr val="FF4747"/>
              </a:solidFill>
            </c:spPr>
          </c:dPt>
          <c:dLbls>
            <c:dLbl>
              <c:idx val="5"/>
              <c:delete val="1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Sheet1!$A$1:$P$1</c:f>
              <c:strCache>
                <c:ptCount val="16"/>
                <c:pt idx="0">
                  <c:v>Развитие сельского хозяйства </c:v>
                </c:pt>
                <c:pt idx="1">
                  <c:v>Обеспечение качественным и доступным  жильем</c:v>
                </c:pt>
                <c:pt idx="2">
                  <c:v>Транспортное развитие в муниципальном районе</c:v>
                </c:pt>
                <c:pt idx="3">
                  <c:v>Развитие жилищно-коммунального хозяйства</c:v>
                </c:pt>
                <c:pt idx="4">
                  <c:v>Устойчивое развитие сельских территорий</c:v>
                </c:pt>
                <c:pt idx="5">
                  <c:v>Развитие малого и среднего предпринимательства</c:v>
                </c:pt>
                <c:pt idx="6">
                  <c:v>Совершенствование деятельности органов местного самоуправления</c:v>
                </c:pt>
                <c:pt idx="7">
                  <c:v>Развитие системы учета и  отчетности, системы муниципальных закупок</c:v>
                </c:pt>
                <c:pt idx="8">
                  <c:v>Социальная поддержка граждан</c:v>
                </c:pt>
                <c:pt idx="9">
                  <c:v>Развитие молодежной политики, физической культуры  и спорта</c:v>
                </c:pt>
                <c:pt idx="10">
                  <c:v>Развитие  образования</c:v>
                </c:pt>
                <c:pt idx="11">
                  <c:v>Развитие культуры и искусства</c:v>
                </c:pt>
                <c:pt idx="12">
                  <c:v>Управление муниципальными  финансами</c:v>
                </c:pt>
                <c:pt idx="13">
                  <c:v>Формирование здорового образа жизни и укрепления здоровья населения</c:v>
                </c:pt>
                <c:pt idx="14">
                  <c:v>Безопасная жизнь населения</c:v>
                </c:pt>
                <c:pt idx="15">
                  <c:v>Формирование современной городской среды</c:v>
                </c:pt>
              </c:strCache>
            </c:strRef>
          </c:cat>
          <c:val>
            <c:numRef>
              <c:f>Sheet1!$A$2:$P$2</c:f>
              <c:numCache>
                <c:formatCode>General</c:formatCode>
                <c:ptCount val="16"/>
                <c:pt idx="0">
                  <c:v>1.4</c:v>
                </c:pt>
                <c:pt idx="1">
                  <c:v>0.1</c:v>
                </c:pt>
                <c:pt idx="2" formatCode="0.0">
                  <c:v>3.9</c:v>
                </c:pt>
                <c:pt idx="3">
                  <c:v>3.3</c:v>
                </c:pt>
                <c:pt idx="4">
                  <c:v>2.2000000000000002</c:v>
                </c:pt>
                <c:pt idx="5">
                  <c:v>0</c:v>
                </c:pt>
                <c:pt idx="6">
                  <c:v>5.8</c:v>
                </c:pt>
                <c:pt idx="7">
                  <c:v>4.9000000000000004</c:v>
                </c:pt>
                <c:pt idx="8">
                  <c:v>6.7</c:v>
                </c:pt>
                <c:pt idx="9">
                  <c:v>0.8</c:v>
                </c:pt>
                <c:pt idx="10">
                  <c:v>52.1</c:v>
                </c:pt>
                <c:pt idx="11">
                  <c:v>8.9</c:v>
                </c:pt>
                <c:pt idx="12" formatCode="0.0">
                  <c:v>8</c:v>
                </c:pt>
                <c:pt idx="13" formatCode="0.00">
                  <c:v>1.0000000000000005E-2</c:v>
                </c:pt>
                <c:pt idx="14">
                  <c:v>0.4</c:v>
                </c:pt>
                <c:pt idx="15">
                  <c:v>1.2</c:v>
                </c:pt>
              </c:numCache>
            </c:numRef>
          </c:val>
        </c:ser>
        <c:dLbls>
          <c:showVal val="1"/>
        </c:dLbls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Финансовая помощь</c:v>
                </c:pt>
              </c:strCache>
            </c:strRef>
          </c:tx>
          <c:spPr>
            <a:solidFill>
              <a:srgbClr val="FFFF99"/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482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349,1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430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313,4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446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412,6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455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148,1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2018 (оценка)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482349.1</c:v>
                </c:pt>
                <c:pt idx="1">
                  <c:v>430313.4</c:v>
                </c:pt>
                <c:pt idx="2">
                  <c:v>446412.6</c:v>
                </c:pt>
                <c:pt idx="3">
                  <c:v>455148.1</c:v>
                </c:pt>
              </c:numCache>
            </c:numRef>
          </c:val>
        </c:ser>
        <c:shape val="pyramid"/>
        <c:axId val="94957568"/>
        <c:axId val="94959104"/>
        <c:axId val="0"/>
      </c:bar3DChart>
      <c:catAx>
        <c:axId val="94957568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4959104"/>
        <c:crosses val="autoZero"/>
        <c:auto val="1"/>
        <c:lblAlgn val="ctr"/>
        <c:lblOffset val="100"/>
      </c:catAx>
      <c:valAx>
        <c:axId val="94959104"/>
        <c:scaling>
          <c:orientation val="minMax"/>
        </c:scaling>
        <c:delete val="1"/>
        <c:axPos val="b"/>
        <c:majorGridlines/>
        <c:numFmt formatCode="General" sourceLinked="1"/>
        <c:tickLblPos val="none"/>
        <c:crossAx val="9495756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собственные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161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305,9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157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493,0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166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521,0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171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076,0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2018 (оценка)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161305.9</c:v>
                </c:pt>
                <c:pt idx="1">
                  <c:v>157493</c:v>
                </c:pt>
                <c:pt idx="2">
                  <c:v>166521</c:v>
                </c:pt>
                <c:pt idx="3">
                  <c:v>171076</c:v>
                </c:pt>
              </c:numCache>
            </c:numRef>
          </c:val>
        </c:ser>
        <c:shape val="pyramid"/>
        <c:axId val="131184128"/>
        <c:axId val="131185664"/>
        <c:axId val="0"/>
      </c:bar3DChart>
      <c:catAx>
        <c:axId val="131184128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1185664"/>
        <c:crosses val="autoZero"/>
        <c:auto val="1"/>
        <c:lblAlgn val="ctr"/>
        <c:lblOffset val="100"/>
      </c:catAx>
      <c:valAx>
        <c:axId val="131185664"/>
        <c:scaling>
          <c:orientation val="minMax"/>
        </c:scaling>
        <c:delete val="1"/>
        <c:axPos val="b"/>
        <c:majorGridlines/>
        <c:numFmt formatCode="0.0" sourceLinked="1"/>
        <c:tickLblPos val="none"/>
        <c:crossAx val="13118412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23813406257245986"/>
          <c:y val="3.437500000000001E-2"/>
          <c:w val="0.66131573877962424"/>
          <c:h val="0.81038804133858744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НДФЛ</c:v>
                </c:pt>
                <c:pt idx="1">
                  <c:v>Налог на им-во орг-ий</c:v>
                </c:pt>
                <c:pt idx="2">
                  <c:v>УСН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114712</c:v>
                </c:pt>
                <c:pt idx="1">
                  <c:v>3051</c:v>
                </c:pt>
                <c:pt idx="2">
                  <c:v>10815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</c:spPr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НДФЛ</c:v>
                </c:pt>
                <c:pt idx="1">
                  <c:v>Налог на им-во орг-ий</c:v>
                </c:pt>
                <c:pt idx="2">
                  <c:v>УСН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120623</c:v>
                </c:pt>
                <c:pt idx="1">
                  <c:v>3176</c:v>
                </c:pt>
                <c:pt idx="2">
                  <c:v>11141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</c:spPr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НДФЛ</c:v>
                </c:pt>
                <c:pt idx="1">
                  <c:v>Налог на им-во орг-ий</c:v>
                </c:pt>
                <c:pt idx="2">
                  <c:v>УСН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126593</c:v>
                </c:pt>
                <c:pt idx="1">
                  <c:v>3305</c:v>
                </c:pt>
                <c:pt idx="2">
                  <c:v>13140</c:v>
                </c:pt>
              </c:numCache>
            </c:numRef>
          </c:val>
        </c:ser>
        <c:axId val="131381888"/>
        <c:axId val="131391872"/>
      </c:barChart>
      <c:catAx>
        <c:axId val="131381888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1391872"/>
        <c:crosses val="autoZero"/>
        <c:auto val="1"/>
        <c:lblAlgn val="ctr"/>
        <c:lblOffset val="100"/>
      </c:catAx>
      <c:valAx>
        <c:axId val="131391872"/>
        <c:scaling>
          <c:orientation val="minMax"/>
        </c:scaling>
        <c:delete val="1"/>
        <c:axPos val="b"/>
        <c:numFmt formatCode="#,##0.0" sourceLinked="1"/>
        <c:tickLblPos val="none"/>
        <c:crossAx val="13138188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7909090909090924"/>
          <c:y val="3.437500000000001E-2"/>
          <c:w val="0.82090909090909414"/>
          <c:h val="0.93125000000000002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ЕСХН и патент</c:v>
                </c:pt>
                <c:pt idx="1">
                  <c:v>Гос. пошлина</c:v>
                </c:pt>
                <c:pt idx="2">
                  <c:v>Акцизы</c:v>
                </c:pt>
                <c:pt idx="3">
                  <c:v>ЕНВД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308</c:v>
                </c:pt>
                <c:pt idx="1">
                  <c:v>1787</c:v>
                </c:pt>
                <c:pt idx="2">
                  <c:v>9769</c:v>
                </c:pt>
                <c:pt idx="3">
                  <c:v>6390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ЕСХН и патент</c:v>
                </c:pt>
                <c:pt idx="1">
                  <c:v>Гос. пошлина</c:v>
                </c:pt>
                <c:pt idx="2">
                  <c:v>Акцизы</c:v>
                </c:pt>
                <c:pt idx="3">
                  <c:v>ЕНВД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317</c:v>
                </c:pt>
                <c:pt idx="1">
                  <c:v>1841</c:v>
                </c:pt>
                <c:pt idx="2">
                  <c:v>12102</c:v>
                </c:pt>
                <c:pt idx="3">
                  <c:v>6200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dLbls>
            <c:dLbl>
              <c:idx val="2"/>
              <c:layout>
                <c:manualLayout>
                  <c:x val="0"/>
                  <c:y val="-5.6250000000000015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ЕСХН и патент</c:v>
                </c:pt>
                <c:pt idx="1">
                  <c:v>Гос. пошлина</c:v>
                </c:pt>
                <c:pt idx="2">
                  <c:v>Акцизы</c:v>
                </c:pt>
                <c:pt idx="3">
                  <c:v>ЕНВД</c:v>
                </c:pt>
              </c:strCache>
            </c:str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326</c:v>
                </c:pt>
                <c:pt idx="1">
                  <c:v>1896</c:v>
                </c:pt>
                <c:pt idx="2">
                  <c:v>12676</c:v>
                </c:pt>
                <c:pt idx="3">
                  <c:v>1550</c:v>
                </c:pt>
              </c:numCache>
            </c:numRef>
          </c:val>
        </c:ser>
        <c:axId val="131467136"/>
        <c:axId val="131468672"/>
      </c:barChart>
      <c:catAx>
        <c:axId val="131467136"/>
        <c:scaling>
          <c:orientation val="minMax"/>
        </c:scaling>
        <c:axPos val="l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1468672"/>
        <c:crosses val="autoZero"/>
        <c:auto val="1"/>
        <c:lblAlgn val="ctr"/>
        <c:lblOffset val="100"/>
      </c:catAx>
      <c:valAx>
        <c:axId val="131468672"/>
        <c:scaling>
          <c:orientation val="minMax"/>
        </c:scaling>
        <c:delete val="1"/>
        <c:axPos val="b"/>
        <c:numFmt formatCode="#,##0.0" sourceLinked="1"/>
        <c:tickLblPos val="none"/>
        <c:crossAx val="131467136"/>
        <c:crosses val="autoZero"/>
        <c:crossBetween val="between"/>
      </c:valAx>
      <c:spPr>
        <a:noFill/>
        <a:ln w="25400">
          <a:noFill/>
        </a:ln>
      </c:spPr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"/>
          <c:y val="0.1522216877231182"/>
          <c:w val="0.96845900212141944"/>
          <c:h val="0.6184267159531106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</c:spPr>
          <c:dLbls>
            <c:dLbl>
              <c:idx val="0"/>
              <c:layout>
                <c:manualLayout>
                  <c:x val="-3.0651126465099923E-3"/>
                  <c:y val="-2.4963522789435842E-3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  <c:pt idx="1">
                  <c:v>Доходы от продажи материальных и нематериальных активов</c:v>
                </c:pt>
                <c:pt idx="2">
                  <c:v>Штрафы, санкции, возмещение ущерба  </c:v>
                </c:pt>
                <c:pt idx="3">
                  <c:v>Платежи при пользовании природными ресурсами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67.8</c:v>
                </c:pt>
                <c:pt idx="1">
                  <c:v>20.7</c:v>
                </c:pt>
                <c:pt idx="2">
                  <c:v>8.4</c:v>
                </c:pt>
                <c:pt idx="3">
                  <c:v>3.1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99CCFF"/>
            </a:solidFill>
          </c:spPr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  <c:pt idx="1">
                  <c:v>Доходы от продажи материальных и нематериальных активов</c:v>
                </c:pt>
                <c:pt idx="2">
                  <c:v>Штрафы, санкции, возмещение ущерба  </c:v>
                </c:pt>
                <c:pt idx="3">
                  <c:v>Платежи при пользовании природными ресурсами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68.2</c:v>
                </c:pt>
                <c:pt idx="1">
                  <c:v>20.8</c:v>
                </c:pt>
                <c:pt idx="2" formatCode="0.0">
                  <c:v>8.1</c:v>
                </c:pt>
                <c:pt idx="3" formatCode="0.0">
                  <c:v>2.9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2D050"/>
            </a:solidFill>
          </c:spPr>
          <c:dPt>
            <c:idx val="0"/>
            <c:spPr>
              <a:solidFill>
                <a:srgbClr val="92D050"/>
              </a:solidFill>
              <a:ln w="12700" cap="flat" cmpd="sng" algn="ctr">
                <a:solidFill>
                  <a:schemeClr val="accent3"/>
                </a:solidFill>
                <a:prstDash val="solid"/>
              </a:ln>
              <a:effectLst>
                <a:glow rad="101600">
                  <a:schemeClr val="accent3">
                    <a:alpha val="60000"/>
                  </a:schemeClr>
                </a:glow>
              </a:effectLst>
              <a:scene3d>
                <a:camera prst="isometricLeftDown" fov="0">
                  <a:rot lat="0" lon="0" rev="0"/>
                </a:camera>
                <a:lightRig rig="harsh" dir="tl">
                  <a:rot lat="0" lon="0" rev="14280000"/>
                </a:lightRig>
              </a:scene3d>
              <a:sp3d prstMaterial="flat">
                <a:bevelT w="38100" h="50800" prst="softRound"/>
              </a:sp3d>
            </c:spPr>
          </c:dPt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  <c:pt idx="1">
                  <c:v>Доходы от продажи материальных и нематериальных активов</c:v>
                </c:pt>
                <c:pt idx="2">
                  <c:v>Штрафы, санкции, возмещение ущерба  </c:v>
                </c:pt>
                <c:pt idx="3">
                  <c:v>Платежи при пользовании природными ресурсами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68.5</c:v>
                </c:pt>
                <c:pt idx="1">
                  <c:v>20.9</c:v>
                </c:pt>
                <c:pt idx="2">
                  <c:v>7.8</c:v>
                </c:pt>
                <c:pt idx="3" formatCode="0.0">
                  <c:v>2.8</c:v>
                </c:pt>
              </c:numCache>
            </c:numRef>
          </c:val>
        </c:ser>
        <c:dLbls>
          <c:showVal val="1"/>
        </c:dLbls>
        <c:axId val="143660544"/>
        <c:axId val="143662080"/>
      </c:barChart>
      <c:catAx>
        <c:axId val="143660544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1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3662080"/>
        <c:crosses val="autoZero"/>
        <c:auto val="1"/>
        <c:lblAlgn val="ctr"/>
        <c:lblOffset val="100"/>
      </c:catAx>
      <c:valAx>
        <c:axId val="143662080"/>
        <c:scaling>
          <c:orientation val="minMax"/>
        </c:scaling>
        <c:delete val="1"/>
        <c:axPos val="l"/>
        <c:numFmt formatCode="General" sourceLinked="1"/>
        <c:tickLblPos val="none"/>
        <c:crossAx val="143660544"/>
        <c:crosses val="autoZero"/>
        <c:crossBetween val="between"/>
      </c:valAx>
      <c:spPr>
        <a:noFill/>
      </c:spPr>
    </c:plotArea>
    <c:legend>
      <c:legendPos val="r"/>
      <c:legendEntry>
        <c:idx val="0"/>
        <c:txPr>
          <a:bodyPr/>
          <a:lstStyle/>
          <a:p>
            <a:pPr>
              <a:defRPr sz="16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6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5996895306371905"/>
          <c:y val="7.2728373481033518E-2"/>
          <c:w val="0.33193761512912257"/>
          <c:h val="0.11114239372015798"/>
        </c:manualLayout>
      </c:layout>
      <c:txPr>
        <a:bodyPr/>
        <a:lstStyle/>
        <a:p>
          <a:pPr>
            <a:defRPr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16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2.0512853644827207E-2"/>
          <c:y val="2.8915509034388727E-2"/>
          <c:w val="0.97948714635517364"/>
          <c:h val="0.75995308249953175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Иные МБТ</c:v>
                </c:pt>
              </c:strCache>
            </c:strRef>
          </c:tx>
          <c:spPr>
            <a:solidFill>
              <a:srgbClr val="008080"/>
            </a:solidFill>
          </c:spPr>
          <c:dLbls>
            <c:dLbl>
              <c:idx val="0"/>
              <c:layout>
                <c:manualLayout>
                  <c:x val="9.0255778544924545E-2"/>
                  <c:y val="-4.1343379883157748E-3"/>
                </c:manualLayout>
              </c:layout>
              <c:showVal val="1"/>
            </c:dLbl>
            <c:dLbl>
              <c:idx val="1"/>
              <c:layout>
                <c:manualLayout>
                  <c:x val="8.7520754952654004E-2"/>
                  <c:y val="-8.2686759766315409E-3"/>
                </c:manualLayout>
              </c:layout>
              <c:showVal val="1"/>
            </c:dLbl>
            <c:dLbl>
              <c:idx val="2"/>
              <c:layout>
                <c:manualLayout>
                  <c:x val="0.10119587291400622"/>
                  <c:y val="-4.1343379883157748E-3"/>
                </c:manualLayout>
              </c:layout>
              <c:showVal val="1"/>
            </c:dLbl>
            <c:dLbl>
              <c:idx val="3"/>
              <c:layout>
                <c:manualLayout>
                  <c:x val="9.2990802137195225E-2"/>
                  <c:y val="-8.2686759766315409E-3"/>
                </c:manualLayout>
              </c:layout>
              <c:showVal val="1"/>
            </c:dLbl>
            <c:txPr>
              <a:bodyPr/>
              <a:lstStyle/>
              <a:p>
                <a:pPr>
                  <a:defRPr sz="9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2018 (оценка)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8011.5</c:v>
                </c:pt>
                <c:pt idx="1">
                  <c:v>6943</c:v>
                </c:pt>
                <c:pt idx="2">
                  <c:v>6943</c:v>
                </c:pt>
                <c:pt idx="3">
                  <c:v>6943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0.10393068115008819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0.11213596728308819"/>
                  <c:y val="2.4806027929894652E-2"/>
                </c:manualLayout>
              </c:layout>
              <c:showVal val="1"/>
            </c:dLbl>
            <c:dLbl>
              <c:idx val="2"/>
              <c:layout>
                <c:manualLayout>
                  <c:x val="0.11487099087535795"/>
                  <c:y val="8.2686759766316259E-3"/>
                </c:manualLayout>
              </c:layout>
              <c:showVal val="1"/>
            </c:dLbl>
            <c:dLbl>
              <c:idx val="3"/>
              <c:layout>
                <c:manualLayout>
                  <c:x val="0.10666592009854722"/>
                  <c:y val="8.2686759766315409E-3"/>
                </c:manualLayout>
              </c:layout>
              <c:showVal val="1"/>
            </c:dLbl>
            <c:txPr>
              <a:bodyPr/>
              <a:lstStyle/>
              <a:p>
                <a:pPr>
                  <a:defRPr sz="9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2018 (оценка)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240526.5</c:v>
                </c:pt>
                <c:pt idx="1">
                  <c:v>240381.6</c:v>
                </c:pt>
                <c:pt idx="2">
                  <c:v>248318.3</c:v>
                </c:pt>
                <c:pt idx="3">
                  <c:v>259380.8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92D050"/>
            </a:solidFill>
          </c:spPr>
          <c:dLbls>
            <c:dLbl>
              <c:idx val="0"/>
              <c:layout>
                <c:manualLayout>
                  <c:x val="0.11213596728308819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0.12581108524444004"/>
                  <c:y val="2.0671689941578874E-2"/>
                </c:manualLayout>
              </c:layout>
              <c:showVal val="1"/>
            </c:dLbl>
            <c:dLbl>
              <c:idx val="2"/>
              <c:layout>
                <c:manualLayout>
                  <c:x val="0.11487099087535795"/>
                  <c:y val="2.0671689941578874E-2"/>
                </c:manualLayout>
              </c:layout>
              <c:showVal val="1"/>
            </c:dLbl>
            <c:dLbl>
              <c:idx val="3"/>
              <c:layout>
                <c:manualLayout>
                  <c:x val="0.11213596728308819"/>
                  <c:y val="-2.0671689941578874E-2"/>
                </c:manualLayout>
              </c:layout>
              <c:showVal val="1"/>
            </c:dLbl>
            <c:txPr>
              <a:bodyPr/>
              <a:lstStyle/>
              <a:p>
                <a:pPr>
                  <a:defRPr sz="9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2018 (оценка)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100715.7</c:v>
                </c:pt>
                <c:pt idx="1">
                  <c:v>59496</c:v>
                </c:pt>
                <c:pt idx="2">
                  <c:v>84508.6</c:v>
                </c:pt>
                <c:pt idx="3">
                  <c:v>87678.2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E632B3"/>
            </a:solidFill>
          </c:spPr>
          <c:dLbls>
            <c:dLbl>
              <c:idx val="0"/>
              <c:layout>
                <c:manualLayout>
                  <c:x val="0.11760601446762876"/>
                  <c:y val="2.0671689941578874E-2"/>
                </c:manualLayout>
              </c:layout>
              <c:showVal val="1"/>
            </c:dLbl>
            <c:dLbl>
              <c:idx val="1"/>
              <c:layout>
                <c:manualLayout>
                  <c:x val="0.12034103805989917"/>
                  <c:y val="1.2403013964947324E-2"/>
                </c:manualLayout>
              </c:layout>
              <c:showVal val="1"/>
            </c:dLbl>
            <c:dLbl>
              <c:idx val="2"/>
              <c:layout>
                <c:manualLayout>
                  <c:x val="0.12307606165216962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0.11213596728308819"/>
                  <c:y val="-6.6149407813052397E-2"/>
                </c:manualLayout>
              </c:layout>
              <c:showVal val="1"/>
            </c:dLbl>
            <c:txPr>
              <a:bodyPr/>
              <a:lstStyle/>
              <a:p>
                <a:pPr>
                  <a:defRPr sz="9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2018 (оценка)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Лист1!$E$2:$E$5</c:f>
              <c:numCache>
                <c:formatCode>#,##0.0</c:formatCode>
                <c:ptCount val="4"/>
                <c:pt idx="0">
                  <c:v>133095.4</c:v>
                </c:pt>
                <c:pt idx="1">
                  <c:v>123492.8</c:v>
                </c:pt>
                <c:pt idx="2">
                  <c:v>106642.7</c:v>
                </c:pt>
                <c:pt idx="3">
                  <c:v>101146.1</c:v>
                </c:pt>
              </c:numCache>
            </c:numRef>
          </c:val>
        </c:ser>
        <c:shape val="cylinder"/>
        <c:axId val="143860096"/>
        <c:axId val="143861632"/>
        <c:axId val="0"/>
      </c:bar3DChart>
      <c:catAx>
        <c:axId val="1438600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3861632"/>
        <c:crosses val="autoZero"/>
        <c:auto val="1"/>
        <c:lblAlgn val="ctr"/>
        <c:lblOffset val="100"/>
      </c:catAx>
      <c:valAx>
        <c:axId val="143861632"/>
        <c:scaling>
          <c:orientation val="minMax"/>
        </c:scaling>
        <c:delete val="1"/>
        <c:axPos val="l"/>
        <c:majorGridlines/>
        <c:numFmt formatCode="#,##0.0" sourceLinked="1"/>
        <c:tickLblPos val="none"/>
        <c:crossAx val="14386009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FB2B4E-080B-4CC8-8B3B-39ECCE942D22}" type="doc">
      <dgm:prSet loTypeId="urn:microsoft.com/office/officeart/2005/8/layout/hierarchy1" loCatId="hierarchy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B51B600F-A9B8-487E-8F64-62E4935F9890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На 01.01.2020 г.</a:t>
          </a:r>
        </a:p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0,0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D21CAD98-1A82-4EBE-A8AE-9FD51AB68D65}" type="parTrans" cxnId="{D63E8147-ECEB-4E0E-A5E6-6B71DF2AE43E}">
      <dgm:prSet/>
      <dgm:spPr/>
      <dgm:t>
        <a:bodyPr/>
        <a:lstStyle/>
        <a:p>
          <a:endParaRPr lang="ru-RU"/>
        </a:p>
      </dgm:t>
    </dgm:pt>
    <dgm:pt modelId="{3418CA09-02BF-4551-92FE-E1F54A77DC8F}" type="sibTrans" cxnId="{D63E8147-ECEB-4E0E-A5E6-6B71DF2AE43E}">
      <dgm:prSet/>
      <dgm:spPr/>
      <dgm:t>
        <a:bodyPr/>
        <a:lstStyle/>
        <a:p>
          <a:endParaRPr lang="ru-RU"/>
        </a:p>
      </dgm:t>
    </dgm:pt>
    <dgm:pt modelId="{8A9D7CB1-B6B2-42BF-B043-ADF1C5BEE41A}" type="pres">
      <dgm:prSet presAssocID="{BAFB2B4E-080B-4CC8-8B3B-39ECCE942D2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DC3E8D1-C231-4A4D-917C-38B43682E58B}" type="pres">
      <dgm:prSet presAssocID="{B51B600F-A9B8-487E-8F64-62E4935F9890}" presName="hierRoot1" presStyleCnt="0"/>
      <dgm:spPr/>
      <dgm:t>
        <a:bodyPr/>
        <a:lstStyle/>
        <a:p>
          <a:endParaRPr lang="ru-RU"/>
        </a:p>
      </dgm:t>
    </dgm:pt>
    <dgm:pt modelId="{296F9EAE-A02C-4A9A-930F-1CACA7AD5C6D}" type="pres">
      <dgm:prSet presAssocID="{B51B600F-A9B8-487E-8F64-62E4935F9890}" presName="composite" presStyleCnt="0"/>
      <dgm:spPr/>
      <dgm:t>
        <a:bodyPr/>
        <a:lstStyle/>
        <a:p>
          <a:endParaRPr lang="ru-RU"/>
        </a:p>
      </dgm:t>
    </dgm:pt>
    <dgm:pt modelId="{65F8D749-9F3F-4F42-8516-FD61BA029C40}" type="pres">
      <dgm:prSet presAssocID="{B51B600F-A9B8-487E-8F64-62E4935F9890}" presName="background" presStyleLbl="node0" presStyleIdx="0" presStyleCnt="1"/>
      <dgm:spPr>
        <a:solidFill>
          <a:srgbClr val="99CCFF"/>
        </a:solidFill>
      </dgm:spPr>
      <dgm:t>
        <a:bodyPr/>
        <a:lstStyle/>
        <a:p>
          <a:endParaRPr lang="ru-RU"/>
        </a:p>
      </dgm:t>
    </dgm:pt>
    <dgm:pt modelId="{9C7753FC-881D-4807-9196-A6AA45F75C92}" type="pres">
      <dgm:prSet presAssocID="{B51B600F-A9B8-487E-8F64-62E4935F9890}" presName="text" presStyleLbl="fgAcc0" presStyleIdx="0" presStyleCnt="1" custScaleY="1037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E3CA534-0259-4EC2-A248-3989B9EE3587}" type="pres">
      <dgm:prSet presAssocID="{B51B600F-A9B8-487E-8F64-62E4935F9890}" presName="hierChild2" presStyleCnt="0"/>
      <dgm:spPr/>
      <dgm:t>
        <a:bodyPr/>
        <a:lstStyle/>
        <a:p>
          <a:endParaRPr lang="ru-RU"/>
        </a:p>
      </dgm:t>
    </dgm:pt>
  </dgm:ptLst>
  <dgm:cxnLst>
    <dgm:cxn modelId="{701B8DC2-1607-43E1-B09F-0359FA38151A}" type="presOf" srcId="{BAFB2B4E-080B-4CC8-8B3B-39ECCE942D22}" destId="{8A9D7CB1-B6B2-42BF-B043-ADF1C5BEE41A}" srcOrd="0" destOrd="0" presId="urn:microsoft.com/office/officeart/2005/8/layout/hierarchy1"/>
    <dgm:cxn modelId="{D63E8147-ECEB-4E0E-A5E6-6B71DF2AE43E}" srcId="{BAFB2B4E-080B-4CC8-8B3B-39ECCE942D22}" destId="{B51B600F-A9B8-487E-8F64-62E4935F9890}" srcOrd="0" destOrd="0" parTransId="{D21CAD98-1A82-4EBE-A8AE-9FD51AB68D65}" sibTransId="{3418CA09-02BF-4551-92FE-E1F54A77DC8F}"/>
    <dgm:cxn modelId="{3031DFAA-1DBD-4014-961D-FFB62F89FE5A}" type="presOf" srcId="{B51B600F-A9B8-487E-8F64-62E4935F9890}" destId="{9C7753FC-881D-4807-9196-A6AA45F75C92}" srcOrd="0" destOrd="0" presId="urn:microsoft.com/office/officeart/2005/8/layout/hierarchy1"/>
    <dgm:cxn modelId="{B1C6FEF2-71C0-49DF-A079-F41F8F12549E}" type="presParOf" srcId="{8A9D7CB1-B6B2-42BF-B043-ADF1C5BEE41A}" destId="{4DC3E8D1-C231-4A4D-917C-38B43682E58B}" srcOrd="0" destOrd="0" presId="urn:microsoft.com/office/officeart/2005/8/layout/hierarchy1"/>
    <dgm:cxn modelId="{16A8FFA8-3653-44BC-89F6-438B07349EB4}" type="presParOf" srcId="{4DC3E8D1-C231-4A4D-917C-38B43682E58B}" destId="{296F9EAE-A02C-4A9A-930F-1CACA7AD5C6D}" srcOrd="0" destOrd="0" presId="urn:microsoft.com/office/officeart/2005/8/layout/hierarchy1"/>
    <dgm:cxn modelId="{4ABE778B-05B4-4BD2-9C64-13EE8FF13A9A}" type="presParOf" srcId="{296F9EAE-A02C-4A9A-930F-1CACA7AD5C6D}" destId="{65F8D749-9F3F-4F42-8516-FD61BA029C40}" srcOrd="0" destOrd="0" presId="urn:microsoft.com/office/officeart/2005/8/layout/hierarchy1"/>
    <dgm:cxn modelId="{6D314F38-0D8B-4525-8862-A4A9493D0E24}" type="presParOf" srcId="{296F9EAE-A02C-4A9A-930F-1CACA7AD5C6D}" destId="{9C7753FC-881D-4807-9196-A6AA45F75C92}" srcOrd="1" destOrd="0" presId="urn:microsoft.com/office/officeart/2005/8/layout/hierarchy1"/>
    <dgm:cxn modelId="{C498D6BA-785C-4A05-84A3-D6DDF6CC2A33}" type="presParOf" srcId="{4DC3E8D1-C231-4A4D-917C-38B43682E58B}" destId="{1E3CA534-0259-4EC2-A248-3989B9EE358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FB2B4E-080B-4CC8-8B3B-39ECCE942D22}" type="doc">
      <dgm:prSet loTypeId="urn:microsoft.com/office/officeart/2005/8/layout/hierarchy1" loCatId="hierarchy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ru-RU"/>
        </a:p>
      </dgm:t>
    </dgm:pt>
    <dgm:pt modelId="{B51B600F-A9B8-487E-8F64-62E4935F9890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На 01.01.2019 г.</a:t>
          </a:r>
        </a:p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2 500,0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D21CAD98-1A82-4EBE-A8AE-9FD51AB68D65}" type="parTrans" cxnId="{D63E8147-ECEB-4E0E-A5E6-6B71DF2AE43E}">
      <dgm:prSet/>
      <dgm:spPr/>
      <dgm:t>
        <a:bodyPr/>
        <a:lstStyle/>
        <a:p>
          <a:endParaRPr lang="ru-RU"/>
        </a:p>
      </dgm:t>
    </dgm:pt>
    <dgm:pt modelId="{3418CA09-02BF-4551-92FE-E1F54A77DC8F}" type="sibTrans" cxnId="{D63E8147-ECEB-4E0E-A5E6-6B71DF2AE43E}">
      <dgm:prSet/>
      <dgm:spPr/>
      <dgm:t>
        <a:bodyPr/>
        <a:lstStyle/>
        <a:p>
          <a:endParaRPr lang="ru-RU"/>
        </a:p>
      </dgm:t>
    </dgm:pt>
    <dgm:pt modelId="{8A9D7CB1-B6B2-42BF-B043-ADF1C5BEE41A}" type="pres">
      <dgm:prSet presAssocID="{BAFB2B4E-080B-4CC8-8B3B-39ECCE942D2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DC3E8D1-C231-4A4D-917C-38B43682E58B}" type="pres">
      <dgm:prSet presAssocID="{B51B600F-A9B8-487E-8F64-62E4935F9890}" presName="hierRoot1" presStyleCnt="0"/>
      <dgm:spPr/>
      <dgm:t>
        <a:bodyPr/>
        <a:lstStyle/>
        <a:p>
          <a:endParaRPr lang="ru-RU"/>
        </a:p>
      </dgm:t>
    </dgm:pt>
    <dgm:pt modelId="{296F9EAE-A02C-4A9A-930F-1CACA7AD5C6D}" type="pres">
      <dgm:prSet presAssocID="{B51B600F-A9B8-487E-8F64-62E4935F9890}" presName="composite" presStyleCnt="0"/>
      <dgm:spPr/>
      <dgm:t>
        <a:bodyPr/>
        <a:lstStyle/>
        <a:p>
          <a:endParaRPr lang="ru-RU"/>
        </a:p>
      </dgm:t>
    </dgm:pt>
    <dgm:pt modelId="{65F8D749-9F3F-4F42-8516-FD61BA029C40}" type="pres">
      <dgm:prSet presAssocID="{B51B600F-A9B8-487E-8F64-62E4935F9890}" presName="background" presStyleLbl="node0" presStyleIdx="0" presStyleCnt="1"/>
      <dgm:spPr>
        <a:solidFill>
          <a:srgbClr val="99CCFF"/>
        </a:solidFill>
      </dgm:spPr>
      <dgm:t>
        <a:bodyPr/>
        <a:lstStyle/>
        <a:p>
          <a:endParaRPr lang="ru-RU"/>
        </a:p>
      </dgm:t>
    </dgm:pt>
    <dgm:pt modelId="{9C7753FC-881D-4807-9196-A6AA45F75C92}" type="pres">
      <dgm:prSet presAssocID="{B51B600F-A9B8-487E-8F64-62E4935F9890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E3CA534-0259-4EC2-A248-3989B9EE3587}" type="pres">
      <dgm:prSet presAssocID="{B51B600F-A9B8-487E-8F64-62E4935F9890}" presName="hierChild2" presStyleCnt="0"/>
      <dgm:spPr/>
      <dgm:t>
        <a:bodyPr/>
        <a:lstStyle/>
        <a:p>
          <a:endParaRPr lang="ru-RU"/>
        </a:p>
      </dgm:t>
    </dgm:pt>
  </dgm:ptLst>
  <dgm:cxnLst>
    <dgm:cxn modelId="{D63E8147-ECEB-4E0E-A5E6-6B71DF2AE43E}" srcId="{BAFB2B4E-080B-4CC8-8B3B-39ECCE942D22}" destId="{B51B600F-A9B8-487E-8F64-62E4935F9890}" srcOrd="0" destOrd="0" parTransId="{D21CAD98-1A82-4EBE-A8AE-9FD51AB68D65}" sibTransId="{3418CA09-02BF-4551-92FE-E1F54A77DC8F}"/>
    <dgm:cxn modelId="{32AA413F-7232-4D80-B84C-2CE56D8A9ED9}" type="presOf" srcId="{B51B600F-A9B8-487E-8F64-62E4935F9890}" destId="{9C7753FC-881D-4807-9196-A6AA45F75C92}" srcOrd="0" destOrd="0" presId="urn:microsoft.com/office/officeart/2005/8/layout/hierarchy1"/>
    <dgm:cxn modelId="{FA0A9122-7913-42BC-BA6F-6915E438C845}" type="presOf" srcId="{BAFB2B4E-080B-4CC8-8B3B-39ECCE942D22}" destId="{8A9D7CB1-B6B2-42BF-B043-ADF1C5BEE41A}" srcOrd="0" destOrd="0" presId="urn:microsoft.com/office/officeart/2005/8/layout/hierarchy1"/>
    <dgm:cxn modelId="{95BD96A7-CF18-4845-906E-F3D77B20731C}" type="presParOf" srcId="{8A9D7CB1-B6B2-42BF-B043-ADF1C5BEE41A}" destId="{4DC3E8D1-C231-4A4D-917C-38B43682E58B}" srcOrd="0" destOrd="0" presId="urn:microsoft.com/office/officeart/2005/8/layout/hierarchy1"/>
    <dgm:cxn modelId="{49F693DC-F2F8-4033-BDF3-5CF08461EB08}" type="presParOf" srcId="{4DC3E8D1-C231-4A4D-917C-38B43682E58B}" destId="{296F9EAE-A02C-4A9A-930F-1CACA7AD5C6D}" srcOrd="0" destOrd="0" presId="urn:microsoft.com/office/officeart/2005/8/layout/hierarchy1"/>
    <dgm:cxn modelId="{31A2D7B9-828F-4B1A-8392-39A2B987108E}" type="presParOf" srcId="{296F9EAE-A02C-4A9A-930F-1CACA7AD5C6D}" destId="{65F8D749-9F3F-4F42-8516-FD61BA029C40}" srcOrd="0" destOrd="0" presId="urn:microsoft.com/office/officeart/2005/8/layout/hierarchy1"/>
    <dgm:cxn modelId="{F9C1E33B-EC9A-41D6-9794-434FE6F63559}" type="presParOf" srcId="{296F9EAE-A02C-4A9A-930F-1CACA7AD5C6D}" destId="{9C7753FC-881D-4807-9196-A6AA45F75C92}" srcOrd="1" destOrd="0" presId="urn:microsoft.com/office/officeart/2005/8/layout/hierarchy1"/>
    <dgm:cxn modelId="{A6D0B8DC-14D5-4FA7-8C0A-63770DF7C02D}" type="presParOf" srcId="{4DC3E8D1-C231-4A4D-917C-38B43682E58B}" destId="{1E3CA534-0259-4EC2-A248-3989B9EE358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AFB2B4E-080B-4CC8-8B3B-39ECCE942D22}" type="doc">
      <dgm:prSet loTypeId="urn:microsoft.com/office/officeart/2005/8/layout/hierarchy1" loCatId="hierarchy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B51B600F-A9B8-487E-8F64-62E4935F9890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На 01.01.2021 г.</a:t>
          </a:r>
        </a:p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0,0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D21CAD98-1A82-4EBE-A8AE-9FD51AB68D65}" type="parTrans" cxnId="{D63E8147-ECEB-4E0E-A5E6-6B71DF2AE43E}">
      <dgm:prSet/>
      <dgm:spPr/>
      <dgm:t>
        <a:bodyPr/>
        <a:lstStyle/>
        <a:p>
          <a:endParaRPr lang="ru-RU"/>
        </a:p>
      </dgm:t>
    </dgm:pt>
    <dgm:pt modelId="{3418CA09-02BF-4551-92FE-E1F54A77DC8F}" type="sibTrans" cxnId="{D63E8147-ECEB-4E0E-A5E6-6B71DF2AE43E}">
      <dgm:prSet/>
      <dgm:spPr/>
      <dgm:t>
        <a:bodyPr/>
        <a:lstStyle/>
        <a:p>
          <a:endParaRPr lang="ru-RU"/>
        </a:p>
      </dgm:t>
    </dgm:pt>
    <dgm:pt modelId="{8A9D7CB1-B6B2-42BF-B043-ADF1C5BEE41A}" type="pres">
      <dgm:prSet presAssocID="{BAFB2B4E-080B-4CC8-8B3B-39ECCE942D2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DC3E8D1-C231-4A4D-917C-38B43682E58B}" type="pres">
      <dgm:prSet presAssocID="{B51B600F-A9B8-487E-8F64-62E4935F9890}" presName="hierRoot1" presStyleCnt="0"/>
      <dgm:spPr/>
      <dgm:t>
        <a:bodyPr/>
        <a:lstStyle/>
        <a:p>
          <a:endParaRPr lang="ru-RU"/>
        </a:p>
      </dgm:t>
    </dgm:pt>
    <dgm:pt modelId="{296F9EAE-A02C-4A9A-930F-1CACA7AD5C6D}" type="pres">
      <dgm:prSet presAssocID="{B51B600F-A9B8-487E-8F64-62E4935F9890}" presName="composite" presStyleCnt="0"/>
      <dgm:spPr/>
      <dgm:t>
        <a:bodyPr/>
        <a:lstStyle/>
        <a:p>
          <a:endParaRPr lang="ru-RU"/>
        </a:p>
      </dgm:t>
    </dgm:pt>
    <dgm:pt modelId="{65F8D749-9F3F-4F42-8516-FD61BA029C40}" type="pres">
      <dgm:prSet presAssocID="{B51B600F-A9B8-487E-8F64-62E4935F9890}" presName="background" presStyleLbl="node0" presStyleIdx="0" presStyleCnt="1"/>
      <dgm:spPr>
        <a:solidFill>
          <a:srgbClr val="99CCFF"/>
        </a:solidFill>
      </dgm:spPr>
      <dgm:t>
        <a:bodyPr/>
        <a:lstStyle/>
        <a:p>
          <a:endParaRPr lang="ru-RU"/>
        </a:p>
      </dgm:t>
    </dgm:pt>
    <dgm:pt modelId="{9C7753FC-881D-4807-9196-A6AA45F75C92}" type="pres">
      <dgm:prSet presAssocID="{B51B600F-A9B8-487E-8F64-62E4935F9890}" presName="text" presStyleLbl="fgAcc0" presStyleIdx="0" presStyleCnt="1" custLinFactNeighborX="1432" custLinFactNeighborY="10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E3CA534-0259-4EC2-A248-3989B9EE3587}" type="pres">
      <dgm:prSet presAssocID="{B51B600F-A9B8-487E-8F64-62E4935F9890}" presName="hierChild2" presStyleCnt="0"/>
      <dgm:spPr/>
      <dgm:t>
        <a:bodyPr/>
        <a:lstStyle/>
        <a:p>
          <a:endParaRPr lang="ru-RU"/>
        </a:p>
      </dgm:t>
    </dgm:pt>
  </dgm:ptLst>
  <dgm:cxnLst>
    <dgm:cxn modelId="{D63E8147-ECEB-4E0E-A5E6-6B71DF2AE43E}" srcId="{BAFB2B4E-080B-4CC8-8B3B-39ECCE942D22}" destId="{B51B600F-A9B8-487E-8F64-62E4935F9890}" srcOrd="0" destOrd="0" parTransId="{D21CAD98-1A82-4EBE-A8AE-9FD51AB68D65}" sibTransId="{3418CA09-02BF-4551-92FE-E1F54A77DC8F}"/>
    <dgm:cxn modelId="{51EF81E6-69D9-480C-A5B3-FB59DE62D000}" type="presOf" srcId="{BAFB2B4E-080B-4CC8-8B3B-39ECCE942D22}" destId="{8A9D7CB1-B6B2-42BF-B043-ADF1C5BEE41A}" srcOrd="0" destOrd="0" presId="urn:microsoft.com/office/officeart/2005/8/layout/hierarchy1"/>
    <dgm:cxn modelId="{93D2C125-63BB-4484-AB56-29482E4E615A}" type="presOf" srcId="{B51B600F-A9B8-487E-8F64-62E4935F9890}" destId="{9C7753FC-881D-4807-9196-A6AA45F75C92}" srcOrd="0" destOrd="0" presId="urn:microsoft.com/office/officeart/2005/8/layout/hierarchy1"/>
    <dgm:cxn modelId="{EBD5807C-093D-45A9-9A32-01A2AA8BEF00}" type="presParOf" srcId="{8A9D7CB1-B6B2-42BF-B043-ADF1C5BEE41A}" destId="{4DC3E8D1-C231-4A4D-917C-38B43682E58B}" srcOrd="0" destOrd="0" presId="urn:microsoft.com/office/officeart/2005/8/layout/hierarchy1"/>
    <dgm:cxn modelId="{489B1325-0FE6-4D73-B89C-2BF4157E8C75}" type="presParOf" srcId="{4DC3E8D1-C231-4A4D-917C-38B43682E58B}" destId="{296F9EAE-A02C-4A9A-930F-1CACA7AD5C6D}" srcOrd="0" destOrd="0" presId="urn:microsoft.com/office/officeart/2005/8/layout/hierarchy1"/>
    <dgm:cxn modelId="{152FBCB8-5F9E-4A46-A58E-D796B54BC112}" type="presParOf" srcId="{296F9EAE-A02C-4A9A-930F-1CACA7AD5C6D}" destId="{65F8D749-9F3F-4F42-8516-FD61BA029C40}" srcOrd="0" destOrd="0" presId="urn:microsoft.com/office/officeart/2005/8/layout/hierarchy1"/>
    <dgm:cxn modelId="{E30EAB72-0FFB-4BF9-B85F-8742E2E60DFF}" type="presParOf" srcId="{296F9EAE-A02C-4A9A-930F-1CACA7AD5C6D}" destId="{9C7753FC-881D-4807-9196-A6AA45F75C92}" srcOrd="1" destOrd="0" presId="urn:microsoft.com/office/officeart/2005/8/layout/hierarchy1"/>
    <dgm:cxn modelId="{3292FE2F-1615-4A88-A8B7-9862E4FC4D4F}" type="presParOf" srcId="{4DC3E8D1-C231-4A4D-917C-38B43682E58B}" destId="{1E3CA534-0259-4EC2-A248-3989B9EE358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AFB2B4E-080B-4CC8-8B3B-39ECCE942D22}" type="doc">
      <dgm:prSet loTypeId="urn:microsoft.com/office/officeart/2005/8/layout/hierarchy1" loCatId="hierarchy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B51B600F-A9B8-487E-8F64-62E4935F9890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На 01.01.2022г.</a:t>
          </a:r>
        </a:p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0,0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D21CAD98-1A82-4EBE-A8AE-9FD51AB68D65}" type="parTrans" cxnId="{D63E8147-ECEB-4E0E-A5E6-6B71DF2AE43E}">
      <dgm:prSet/>
      <dgm:spPr/>
      <dgm:t>
        <a:bodyPr/>
        <a:lstStyle/>
        <a:p>
          <a:endParaRPr lang="ru-RU"/>
        </a:p>
      </dgm:t>
    </dgm:pt>
    <dgm:pt modelId="{3418CA09-02BF-4551-92FE-E1F54A77DC8F}" type="sibTrans" cxnId="{D63E8147-ECEB-4E0E-A5E6-6B71DF2AE43E}">
      <dgm:prSet/>
      <dgm:spPr/>
      <dgm:t>
        <a:bodyPr/>
        <a:lstStyle/>
        <a:p>
          <a:endParaRPr lang="ru-RU"/>
        </a:p>
      </dgm:t>
    </dgm:pt>
    <dgm:pt modelId="{8A9D7CB1-B6B2-42BF-B043-ADF1C5BEE41A}" type="pres">
      <dgm:prSet presAssocID="{BAFB2B4E-080B-4CC8-8B3B-39ECCE942D2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DC3E8D1-C231-4A4D-917C-38B43682E58B}" type="pres">
      <dgm:prSet presAssocID="{B51B600F-A9B8-487E-8F64-62E4935F9890}" presName="hierRoot1" presStyleCnt="0"/>
      <dgm:spPr/>
      <dgm:t>
        <a:bodyPr/>
        <a:lstStyle/>
        <a:p>
          <a:endParaRPr lang="ru-RU"/>
        </a:p>
      </dgm:t>
    </dgm:pt>
    <dgm:pt modelId="{296F9EAE-A02C-4A9A-930F-1CACA7AD5C6D}" type="pres">
      <dgm:prSet presAssocID="{B51B600F-A9B8-487E-8F64-62E4935F9890}" presName="composite" presStyleCnt="0"/>
      <dgm:spPr/>
      <dgm:t>
        <a:bodyPr/>
        <a:lstStyle/>
        <a:p>
          <a:endParaRPr lang="ru-RU"/>
        </a:p>
      </dgm:t>
    </dgm:pt>
    <dgm:pt modelId="{65F8D749-9F3F-4F42-8516-FD61BA029C40}" type="pres">
      <dgm:prSet presAssocID="{B51B600F-A9B8-487E-8F64-62E4935F9890}" presName="background" presStyleLbl="node0" presStyleIdx="0" presStyleCnt="1"/>
      <dgm:spPr>
        <a:solidFill>
          <a:srgbClr val="99CCFF"/>
        </a:solidFill>
      </dgm:spPr>
      <dgm:t>
        <a:bodyPr/>
        <a:lstStyle/>
        <a:p>
          <a:endParaRPr lang="ru-RU"/>
        </a:p>
      </dgm:t>
    </dgm:pt>
    <dgm:pt modelId="{9C7753FC-881D-4807-9196-A6AA45F75C92}" type="pres">
      <dgm:prSet presAssocID="{B51B600F-A9B8-487E-8F64-62E4935F9890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E3CA534-0259-4EC2-A248-3989B9EE3587}" type="pres">
      <dgm:prSet presAssocID="{B51B600F-A9B8-487E-8F64-62E4935F9890}" presName="hierChild2" presStyleCnt="0"/>
      <dgm:spPr/>
      <dgm:t>
        <a:bodyPr/>
        <a:lstStyle/>
        <a:p>
          <a:endParaRPr lang="ru-RU"/>
        </a:p>
      </dgm:t>
    </dgm:pt>
  </dgm:ptLst>
  <dgm:cxnLst>
    <dgm:cxn modelId="{D63E8147-ECEB-4E0E-A5E6-6B71DF2AE43E}" srcId="{BAFB2B4E-080B-4CC8-8B3B-39ECCE942D22}" destId="{B51B600F-A9B8-487E-8F64-62E4935F9890}" srcOrd="0" destOrd="0" parTransId="{D21CAD98-1A82-4EBE-A8AE-9FD51AB68D65}" sibTransId="{3418CA09-02BF-4551-92FE-E1F54A77DC8F}"/>
    <dgm:cxn modelId="{AD79DF6D-0425-4CEC-97FA-1071B12D4847}" type="presOf" srcId="{B51B600F-A9B8-487E-8F64-62E4935F9890}" destId="{9C7753FC-881D-4807-9196-A6AA45F75C92}" srcOrd="0" destOrd="0" presId="urn:microsoft.com/office/officeart/2005/8/layout/hierarchy1"/>
    <dgm:cxn modelId="{0BD083ED-41C0-4E00-BDE9-41FDF4CB6BEA}" type="presOf" srcId="{BAFB2B4E-080B-4CC8-8B3B-39ECCE942D22}" destId="{8A9D7CB1-B6B2-42BF-B043-ADF1C5BEE41A}" srcOrd="0" destOrd="0" presId="urn:microsoft.com/office/officeart/2005/8/layout/hierarchy1"/>
    <dgm:cxn modelId="{7CC41C7B-6526-4E9B-AA68-9611B81F141A}" type="presParOf" srcId="{8A9D7CB1-B6B2-42BF-B043-ADF1C5BEE41A}" destId="{4DC3E8D1-C231-4A4D-917C-38B43682E58B}" srcOrd="0" destOrd="0" presId="urn:microsoft.com/office/officeart/2005/8/layout/hierarchy1"/>
    <dgm:cxn modelId="{4CC646C3-0E22-41C3-B1C6-A32DF7C2F52D}" type="presParOf" srcId="{4DC3E8D1-C231-4A4D-917C-38B43682E58B}" destId="{296F9EAE-A02C-4A9A-930F-1CACA7AD5C6D}" srcOrd="0" destOrd="0" presId="urn:microsoft.com/office/officeart/2005/8/layout/hierarchy1"/>
    <dgm:cxn modelId="{8400B7A2-F325-4D41-B43D-72E535594846}" type="presParOf" srcId="{296F9EAE-A02C-4A9A-930F-1CACA7AD5C6D}" destId="{65F8D749-9F3F-4F42-8516-FD61BA029C40}" srcOrd="0" destOrd="0" presId="urn:microsoft.com/office/officeart/2005/8/layout/hierarchy1"/>
    <dgm:cxn modelId="{B80FDF4C-EAD6-467D-9668-A4F174D12D8B}" type="presParOf" srcId="{296F9EAE-A02C-4A9A-930F-1CACA7AD5C6D}" destId="{9C7753FC-881D-4807-9196-A6AA45F75C92}" srcOrd="1" destOrd="0" presId="urn:microsoft.com/office/officeart/2005/8/layout/hierarchy1"/>
    <dgm:cxn modelId="{3907ECDD-EEEE-40A1-90B0-BD2CDD106C62}" type="presParOf" srcId="{4DC3E8D1-C231-4A4D-917C-38B43682E58B}" destId="{1E3CA534-0259-4EC2-A248-3989B9EE358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5F8D749-9F3F-4F42-8516-FD61BA029C40}">
      <dsp:nvSpPr>
        <dsp:cNvPr id="0" name=""/>
        <dsp:cNvSpPr/>
      </dsp:nvSpPr>
      <dsp:spPr>
        <a:xfrm>
          <a:off x="58879" y="432"/>
          <a:ext cx="2908648" cy="1916863"/>
        </a:xfrm>
        <a:prstGeom prst="roundRect">
          <a:avLst>
            <a:gd name="adj" fmla="val 10000"/>
          </a:avLst>
        </a:prstGeom>
        <a:solidFill>
          <a:srgbClr val="99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7753FC-881D-4807-9196-A6AA45F75C92}">
      <dsp:nvSpPr>
        <dsp:cNvPr id="0" name=""/>
        <dsp:cNvSpPr/>
      </dsp:nvSpPr>
      <dsp:spPr>
        <a:xfrm>
          <a:off x="382062" y="307456"/>
          <a:ext cx="2908648" cy="19168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На 01.01.2020 г.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0,0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82062" y="307456"/>
        <a:ext cx="2908648" cy="191686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5F8D749-9F3F-4F42-8516-FD61BA029C40}">
      <dsp:nvSpPr>
        <dsp:cNvPr id="0" name=""/>
        <dsp:cNvSpPr/>
      </dsp:nvSpPr>
      <dsp:spPr>
        <a:xfrm>
          <a:off x="72078" y="334"/>
          <a:ext cx="3110619" cy="1975243"/>
        </a:xfrm>
        <a:prstGeom prst="roundRect">
          <a:avLst>
            <a:gd name="adj" fmla="val 10000"/>
          </a:avLst>
        </a:prstGeom>
        <a:solidFill>
          <a:srgbClr val="99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7753FC-881D-4807-9196-A6AA45F75C92}">
      <dsp:nvSpPr>
        <dsp:cNvPr id="0" name=""/>
        <dsp:cNvSpPr/>
      </dsp:nvSpPr>
      <dsp:spPr>
        <a:xfrm>
          <a:off x="417702" y="328678"/>
          <a:ext cx="3110619" cy="19752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На 01.01.2019 г.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2 500,0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7702" y="328678"/>
        <a:ext cx="3110619" cy="197524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5F8D749-9F3F-4F42-8516-FD61BA029C40}">
      <dsp:nvSpPr>
        <dsp:cNvPr id="0" name=""/>
        <dsp:cNvSpPr/>
      </dsp:nvSpPr>
      <dsp:spPr>
        <a:xfrm>
          <a:off x="116622" y="669"/>
          <a:ext cx="3110619" cy="1975243"/>
        </a:xfrm>
        <a:prstGeom prst="roundRect">
          <a:avLst>
            <a:gd name="adj" fmla="val 10000"/>
          </a:avLst>
        </a:prstGeom>
        <a:solidFill>
          <a:srgbClr val="99CCFF"/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7753FC-881D-4807-9196-A6AA45F75C92}">
      <dsp:nvSpPr>
        <dsp:cNvPr id="0" name=""/>
        <dsp:cNvSpPr/>
      </dsp:nvSpPr>
      <dsp:spPr>
        <a:xfrm>
          <a:off x="462246" y="329012"/>
          <a:ext cx="3110619" cy="197524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На 01.01.2021 г.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0,0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62246" y="329012"/>
        <a:ext cx="3110619" cy="1975243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5F8D749-9F3F-4F42-8516-FD61BA029C40}">
      <dsp:nvSpPr>
        <dsp:cNvPr id="0" name=""/>
        <dsp:cNvSpPr/>
      </dsp:nvSpPr>
      <dsp:spPr>
        <a:xfrm>
          <a:off x="72078" y="334"/>
          <a:ext cx="3110619" cy="1975243"/>
        </a:xfrm>
        <a:prstGeom prst="roundRect">
          <a:avLst>
            <a:gd name="adj" fmla="val 10000"/>
          </a:avLst>
        </a:prstGeom>
        <a:solidFill>
          <a:srgbClr val="99CCFF"/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7753FC-881D-4807-9196-A6AA45F75C92}">
      <dsp:nvSpPr>
        <dsp:cNvPr id="0" name=""/>
        <dsp:cNvSpPr/>
      </dsp:nvSpPr>
      <dsp:spPr>
        <a:xfrm>
          <a:off x="417702" y="328678"/>
          <a:ext cx="3110619" cy="197524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На 01.01.2022г.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0,0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7702" y="328678"/>
        <a:ext cx="3110619" cy="19752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9.jpeg"/></Relationships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2.jpeg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image" Target="../media/image36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image" Target="../media/image4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0.8077</cdr:y>
    </cdr:from>
    <cdr:to>
      <cdr:x>0.31219</cdr:x>
      <cdr:y>0.96154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1500198"/>
          <a:ext cx="914400" cy="2857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2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0.025</cdr:x>
      <cdr:y>0.8077</cdr:y>
    </cdr:from>
    <cdr:to>
      <cdr:x>0.345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00198"/>
          <a:ext cx="914400" cy="3571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3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0.025</cdr:x>
      <cdr:y>0.81094</cdr:y>
    </cdr:from>
    <cdr:to>
      <cdr:x>0.15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31982"/>
          <a:ext cx="357190" cy="3571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800" dirty="0">
              <a:latin typeface="Times New Roman" pitchFamily="18" charset="0"/>
              <a:cs typeface="Times New Roman" pitchFamily="18" charset="0"/>
            </a:rPr>
            <a:t>4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3" name="Рисунок 2" descr="Рисунок122.jpg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9144000" cy="5643578"/>
        </a:xfrm>
        <a:prstGeom xmlns:a="http://schemas.openxmlformats.org/drawingml/2006/main" prst="rect">
          <a:avLst/>
        </a:prstGeom>
      </cdr:spPr>
    </cdr:pic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0.26146</cdr:x>
      <cdr:y>0.72007</cdr:y>
    </cdr:from>
    <cdr:to>
      <cdr:x>0.36354</cdr:x>
      <cdr:y>0.95278</cdr:y>
    </cdr:to>
    <cdr:pic>
      <cdr:nvPicPr>
        <cdr:cNvPr id="2" name="Рисунок 1" descr="4444444444.JPG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/>
        <a:srcRect xmlns:a="http://schemas.openxmlformats.org/drawingml/2006/main" l="66875"/>
        <a:stretch xmlns:a="http://schemas.openxmlformats.org/drawingml/2006/main">
          <a:fillRect/>
        </a:stretch>
      </cdr:blipFill>
      <cdr:spPr>
        <a:xfrm xmlns:a="http://schemas.openxmlformats.org/drawingml/2006/main">
          <a:off x="2390775" y="4938244"/>
          <a:ext cx="933450" cy="159590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0.2625</cdr:x>
      <cdr:y>0.95961</cdr:y>
    </cdr:from>
    <cdr:to>
      <cdr:x>0.37841</cdr:x>
      <cdr:y>1</cdr:y>
    </cdr:to>
    <cdr:sp macro="" textlink="">
      <cdr:nvSpPr>
        <cdr:cNvPr id="3" name="TextBox 14"/>
        <cdr:cNvSpPr txBox="1"/>
      </cdr:nvSpPr>
      <cdr:spPr>
        <a:xfrm xmlns:a="http://schemas.openxmlformats.org/drawingml/2006/main">
          <a:off x="2400300" y="6581001"/>
          <a:ext cx="1059906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2018 (Отчет)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0.27917</cdr:x>
      <cdr:y>0.68333</cdr:y>
    </cdr:from>
    <cdr:to>
      <cdr:x>0.33723</cdr:x>
      <cdr:y>0.72373</cdr:y>
    </cdr:to>
    <cdr:sp macro="" textlink="">
      <cdr:nvSpPr>
        <cdr:cNvPr id="4" name="TextBox 19"/>
        <cdr:cNvSpPr txBox="1"/>
      </cdr:nvSpPr>
      <cdr:spPr>
        <a:xfrm xmlns:a="http://schemas.openxmlformats.org/drawingml/2006/main">
          <a:off x="2552700" y="4686300"/>
          <a:ext cx="530901" cy="27706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650,0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0.14876</cdr:x>
      <cdr:y>0.91416</cdr:y>
    </cdr:from>
    <cdr:to>
      <cdr:x>0.20884</cdr:x>
      <cdr:y>0.96738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85884" y="5072098"/>
          <a:ext cx="519330" cy="2952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4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D87D0-BCB5-4A7C-A76F-A37CCED4E282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18D962-3998-4EC4-A124-2212F6E827B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DB753A-9603-4D06-BEEC-8734AE56D756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DB753A-9603-4D06-BEEC-8734AE56D756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DB753A-9603-4D06-BEEC-8734AE56D756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1443" name="Номер слайда 3"/>
          <p:cNvSpPr txBox="1">
            <a:spLocks noGrp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467A6AE-E4FD-41A7-B269-43ABECEE3093}" type="slidenum">
              <a:rPr lang="ru-RU" sz="1200">
                <a:latin typeface="Calibri" pitchFamily="34" charset="0"/>
              </a:rPr>
              <a:pPr algn="r"/>
              <a:t>52</a:t>
            </a:fld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5BEFA5-4AC5-4AFD-921B-C564DC768825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166958-05FE-4404-A91E-8762EC42A2A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DB753A-9603-4D06-BEEC-8734AE56D756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825515-2FB3-4B9A-BE45-ECBC1CA17278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DB753A-9603-4D06-BEEC-8734AE56D756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DB753A-9603-4D06-BEEC-8734AE56D756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DB753A-9603-4D06-BEEC-8734AE56D756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DB753A-9603-4D06-BEEC-8734AE56D756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81200"/>
            <a:ext cx="7772400" cy="1876428"/>
          </a:xfrm>
        </p:spPr>
        <p:txBody>
          <a:bodyPr anchor="b">
            <a:sp3d contourW="8890">
              <a:contourClr>
                <a:schemeClr val="accent3">
                  <a:shade val="55000"/>
                </a:schemeClr>
              </a:contourClr>
            </a:sp3d>
          </a:bodyPr>
          <a:lstStyle>
            <a:lvl1pPr algn="ctr">
              <a:defRPr sz="4400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1750" dir="3600000" algn="tl" rotWithShape="0">
                    <a:srgbClr val="000000">
                      <a:alpha val="6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57628"/>
            <a:ext cx="6400800" cy="17532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0D0EC791-D078-4631-9937-E8318C63790B}" type="datetimeFigureOut">
              <a:rPr lang="en-US" smtClean="0"/>
              <a:pPr eaLnBrk="1" latinLnBrk="0" hangingPunct="1"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DD11-4055-44D3-AD09-D611CD509B89}" type="slidenum">
              <a:rPr kumimoji="0" lang="en-US" smtClean="0"/>
              <a:pPr/>
              <a:t>‹#›</a:t>
            </a:fld>
            <a:endParaRPr kumimoji="0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0D0EC791-D078-4631-9937-E8318C63790B}" type="datetimeFigureOut">
              <a:rPr lang="en-US" smtClean="0"/>
              <a:pPr eaLnBrk="1" latinLnBrk="0" hangingPunct="1"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DD11-4055-44D3-AD09-D611CD509B89}" type="slidenum">
              <a:rPr kumimoji="0" lang="en-US" smtClean="0"/>
              <a:pPr/>
              <a:t>‹#›</a:t>
            </a:fld>
            <a:endParaRPr kumimoji="0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86644" y="274640"/>
            <a:ext cx="1400156" cy="5851525"/>
          </a:xfrm>
        </p:spPr>
        <p:txBody>
          <a:bodyPr vert="eaVert"/>
          <a:lstStyle>
            <a:lvl1pPr>
              <a:defRPr lang="zh-CN" altLang="en-US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1750" dir="3600000" algn="tl" rotWithShape="0">
                    <a:srgbClr val="000000">
                      <a:alpha val="6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829444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0D0EC791-D078-4631-9937-E8318C63790B}" type="datetimeFigureOut">
              <a:rPr lang="en-US" smtClean="0"/>
              <a:pPr eaLnBrk="1" latinLnBrk="0" hangingPunct="1"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DD11-4055-44D3-AD09-D611CD509B89}" type="slidenum">
              <a:rPr kumimoji="0" lang="en-US" smtClean="0"/>
              <a:pPr/>
              <a:t>‹#›</a:t>
            </a:fld>
            <a:endParaRPr kumimoji="0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0D0EC791-D078-4631-9937-E8318C63790B}" type="datetimeFigureOut">
              <a:rPr lang="en-US" smtClean="0"/>
              <a:pPr eaLnBrk="1" latinLnBrk="0" hangingPunct="1"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DD11-4055-44D3-AD09-D611CD509B89}" type="slidenum">
              <a:rPr kumimoji="0" lang="en-US" smtClean="0"/>
              <a:pPr/>
              <a:t>‹#›</a:t>
            </a:fld>
            <a:endParaRPr kumimoji="0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54150"/>
            <a:ext cx="7772400" cy="1860850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356428"/>
            <a:ext cx="7772400" cy="1501200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l">
              <a:buNone/>
              <a:defRPr sz="1800">
                <a:solidFill>
                  <a:schemeClr val="tx2"/>
                </a:solidFill>
              </a:defRPr>
            </a:lvl2pPr>
            <a:lvl3pPr marL="914400" indent="0" algn="l">
              <a:buNone/>
              <a:defRPr sz="1600">
                <a:solidFill>
                  <a:schemeClr val="tx2"/>
                </a:solidFill>
              </a:defRPr>
            </a:lvl3pPr>
            <a:lvl4pPr marL="1371600" indent="0" algn="l">
              <a:buNone/>
              <a:defRPr sz="1400">
                <a:solidFill>
                  <a:schemeClr val="tx2"/>
                </a:solidFill>
              </a:defRPr>
            </a:lvl4pPr>
            <a:lvl5pPr marL="1828800" indent="0" algn="l">
              <a:buNone/>
              <a:defRPr sz="1400">
                <a:solidFill>
                  <a:schemeClr val="tx2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0D0EC791-D078-4631-9937-E8318C63790B}" type="datetimeFigureOut">
              <a:rPr lang="en-US" smtClean="0"/>
              <a:pPr eaLnBrk="1" latinLnBrk="0" hangingPunct="1"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DD11-4055-44D3-AD09-D611CD509B89}" type="slidenum">
              <a:rPr kumimoji="0" lang="en-US" smtClean="0"/>
              <a:pPr/>
              <a:t>‹#›</a:t>
            </a:fld>
            <a:endParaRPr kumimoji="0"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0D0EC791-D078-4631-9937-E8318C63790B}" type="datetimeFigureOut">
              <a:rPr lang="en-US" smtClean="0"/>
              <a:pPr eaLnBrk="1" latinLnBrk="0" hangingPunct="1"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DD11-4055-44D3-AD09-D611CD509B89}" type="slidenum">
              <a:rPr kumimoji="0" lang="en-US" smtClean="0"/>
              <a:pPr/>
              <a:t>‹#›</a:t>
            </a:fld>
            <a:endParaRPr kumimoji="0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0D0EC791-D078-4631-9937-E8318C63790B}" type="datetimeFigureOut">
              <a:rPr lang="en-US" smtClean="0"/>
              <a:pPr eaLnBrk="1" latinLnBrk="0" hangingPunct="1"/>
              <a:t>12/6/2018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DD11-4055-44D3-AD09-D611CD509B89}" type="slidenum">
              <a:rPr kumimoji="0" lang="en-US" smtClean="0"/>
              <a:pPr/>
              <a:t>‹#›</a:t>
            </a:fld>
            <a:endParaRPr kumimoji="0"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0D0EC791-D078-4631-9937-E8318C63790B}" type="datetimeFigureOut">
              <a:rPr lang="en-US" smtClean="0"/>
              <a:pPr eaLnBrk="1" latinLnBrk="0" hangingPunct="1"/>
              <a:t>12/6/2018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DD11-4055-44D3-AD09-D611CD509B89}" type="slidenum">
              <a:rPr kumimoji="0" lang="en-US" smtClean="0"/>
              <a:pPr/>
              <a:t>‹#›</a:t>
            </a:fld>
            <a:endParaRPr kumimoji="0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0D0EC791-D078-4631-9937-E8318C63790B}" type="datetimeFigureOut">
              <a:rPr lang="en-US" smtClean="0"/>
              <a:pPr eaLnBrk="1" latinLnBrk="0" hangingPunct="1"/>
              <a:t>12/6/2018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DD11-4055-44D3-AD09-D611CD509B89}" type="slidenum">
              <a:rPr kumimoji="0" lang="en-US" smtClean="0"/>
              <a:pPr/>
              <a:t>‹#›</a:t>
            </a:fld>
            <a:endParaRPr kumimoji="0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258" y="381000"/>
            <a:ext cx="2667000" cy="1833554"/>
          </a:xfrm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contourClr>
                <a:schemeClr val="accent3">
                  <a:shade val="55000"/>
                </a:schemeClr>
              </a:contourClr>
            </a:sp3d>
          </a:bodyPr>
          <a:lstStyle>
            <a:lvl1pPr algn="l">
              <a:defRPr sz="3200" b="1" kern="1200" cap="all" spc="50">
                <a:ln w="15875"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0" y="380999"/>
            <a:ext cx="5410200" cy="574516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6258" y="2214554"/>
            <a:ext cx="2667000" cy="391218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0D0EC791-D078-4631-9937-E8318C63790B}" type="datetimeFigureOut">
              <a:rPr lang="en-US" smtClean="0"/>
              <a:pPr eaLnBrk="1" latinLnBrk="0" hangingPunct="1"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DD11-4055-44D3-AD09-D611CD509B89}" type="slidenum">
              <a:rPr kumimoji="0" lang="en-US" smtClean="0"/>
              <a:pPr/>
              <a:t>‹#›</a:t>
            </a:fld>
            <a:endParaRPr kumimoji="0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580474" y="553734"/>
            <a:ext cx="7349244" cy="4741531"/>
            <a:chOff x="428596" y="553734"/>
            <a:chExt cx="7349244" cy="4741531"/>
          </a:xfrm>
        </p:grpSpPr>
        <p:sp>
          <p:nvSpPr>
            <p:cNvPr id="16" name="Rectangle 15"/>
            <p:cNvSpPr/>
            <p:nvPr/>
          </p:nvSpPr>
          <p:spPr>
            <a:xfrm rot="21480000">
              <a:off x="428596" y="580356"/>
              <a:ext cx="7340359" cy="4714909"/>
            </a:xfrm>
            <a:prstGeom prst="rect">
              <a:avLst/>
            </a:prstGeom>
            <a:ln w="1270" cap="flat" cmpd="sng" algn="ctr">
              <a:noFill/>
              <a:prstDash val="solid"/>
              <a:miter lim="800000"/>
            </a:ln>
            <a:effectLst>
              <a:outerShdw blurRad="54991" dist="17780" dir="5400000" algn="tl" rotWithShape="0">
                <a:srgbClr val="000000">
                  <a:alpha val="66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/>
            </a:p>
          </p:txBody>
        </p:sp>
        <p:sp>
          <p:nvSpPr>
            <p:cNvPr id="17" name="Rectangle 16"/>
            <p:cNvSpPr/>
            <p:nvPr/>
          </p:nvSpPr>
          <p:spPr>
            <a:xfrm rot="21540000">
              <a:off x="437473" y="571479"/>
              <a:ext cx="7340359" cy="4714909"/>
            </a:xfrm>
            <a:prstGeom prst="rect">
              <a:avLst/>
            </a:prstGeom>
            <a:ln w="1270" cap="flat" cmpd="sng" algn="ctr">
              <a:noFill/>
              <a:prstDash val="solid"/>
              <a:miter lim="800000"/>
            </a:ln>
            <a:effectLst>
              <a:outerShdw blurRad="54991" dist="17780" dir="5400000" algn="tl" rotWithShape="0">
                <a:srgbClr val="000000">
                  <a:alpha val="66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37481" y="553734"/>
              <a:ext cx="7340359" cy="4714909"/>
            </a:xfrm>
            <a:prstGeom prst="rect">
              <a:avLst/>
            </a:prstGeom>
            <a:ln w="1270" cap="flat" cmpd="sng" algn="ctr">
              <a:noFill/>
              <a:prstDash val="solid"/>
              <a:miter lim="800000"/>
            </a:ln>
            <a:effectLst>
              <a:outerShdw blurRad="54991" dist="17780" dir="5400000" algn="tl" rotWithShape="0">
                <a:srgbClr val="000000">
                  <a:alpha val="66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/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51912" y="612776"/>
            <a:ext cx="7215238" cy="4602175"/>
          </a:xfrm>
          <a:solidFill>
            <a:schemeClr val="bg2">
              <a:tint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 useBgFill="1"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95295"/>
            <a:ext cx="1357290" cy="5691227"/>
          </a:xfrm>
          <a:noFill/>
        </p:spPr>
        <p:txBody>
          <a:bodyPr vert="eaVert" anchor="ctr">
            <a:noAutofit/>
          </a:bodyPr>
          <a:lstStyle>
            <a:lvl1pPr algn="l">
              <a:defRPr lang="zh-CN" altLang="en-US" sz="3200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1750" dir="3600000" algn="tl" rotWithShape="0">
                    <a:srgbClr val="000000">
                      <a:alpha val="60000"/>
                    </a:srgbClr>
                  </a:outerShdw>
                </a:effectLst>
                <a:latin typeface="+mj-lt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4480" y="5481658"/>
            <a:ext cx="7215238" cy="804862"/>
          </a:xfrm>
        </p:spPr>
        <p:txBody>
          <a:bodyPr anchor="ctr"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000"/>
            </a:lvl3pPr>
            <a:lvl4pPr marL="1371600" indent="0" algn="ctr">
              <a:buNone/>
              <a:defRPr sz="900"/>
            </a:lvl4pPr>
            <a:lvl5pPr marL="1828800" indent="0" algn="ct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0D0EC791-D078-4631-9937-E8318C63790B}" type="datetimeFigureOut">
              <a:rPr lang="en-US" smtClean="0"/>
              <a:pPr eaLnBrk="1" latinLnBrk="0" hangingPunct="1"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DD11-4055-44D3-AD09-D611CD509B89}" type="slidenum">
              <a:rPr kumimoji="0" lang="en-US" smtClean="0"/>
              <a:pPr/>
              <a:t>‹#›</a:t>
            </a:fld>
            <a:endParaRPr kumimoji="0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contourClr>
                <a:schemeClr val="accent3">
                  <a:shade val="55000"/>
                </a:schemeClr>
              </a:contourClr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244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8" y="6483997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latinLnBrk="0" hangingPunct="1"/>
            <a:fld id="{0D0EC791-D078-4631-9937-E8318C63790B}" type="datetimeFigureOut">
              <a:rPr lang="en-US" smtClean="0"/>
              <a:pPr eaLnBrk="1" latinLnBrk="0" hangingPunct="1"/>
              <a:t>12/6/2018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83997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2644" y="6483997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latinLnBrk="0" hangingPunct="1"/>
            <a:fld id="{170ADD11-4055-44D3-AD09-D611CD509B89}" type="slidenum">
              <a:rPr kumimoji="0" lang="en-US" smtClean="0"/>
              <a:pPr algn="r" eaLnBrk="1" latinLnBrk="0" hangingPunct="1"/>
              <a:t>‹#›</a:t>
            </a:fld>
            <a:endParaRPr kumimoji="0"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000" b="1" kern="1200" cap="all" spc="50" dirty="0">
          <a:ln w="15875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31750" dir="3600000" algn="tl" rotWithShape="0">
              <a:srgbClr val="000000">
                <a:alpha val="60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tx2"/>
        </a:buClr>
        <a:buSzPct val="90000"/>
        <a:buFont typeface="Cambria"/>
        <a:buChar char="+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tx2"/>
        </a:buClr>
        <a:buSzPct val="100000"/>
        <a:buFont typeface="Cambria"/>
        <a:buChar char="–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Ï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tx2"/>
        </a:buClr>
        <a:buSzPct val="90000"/>
        <a:buFont typeface="Calibri"/>
        <a:buChar char="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tx2"/>
        </a:buClr>
        <a:buSzPct val="100000"/>
        <a:buFont typeface="Cambria"/>
        <a:buChar char="=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tiff"/><Relationship Id="rId5" Type="http://schemas.openxmlformats.org/officeDocument/2006/relationships/image" Target="../media/image28.png"/><Relationship Id="rId4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_____Microsoft_Office_Excel_97-20033.xls"/><Relationship Id="rId5" Type="http://schemas.openxmlformats.org/officeDocument/2006/relationships/oleObject" Target="../embeddings/_____Microsoft_Office_Excel_97-20032.xls"/><Relationship Id="rId4" Type="http://schemas.openxmlformats.org/officeDocument/2006/relationships/oleObject" Target="../embeddings/_____Microsoft_Office_Excel_97-20031.xls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oleObject" Target="../embeddings/_____Microsoft_Office_Excel_97-20036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_____Microsoft_Office_Excel_97-20035.xls"/><Relationship Id="rId5" Type="http://schemas.openxmlformats.org/officeDocument/2006/relationships/image" Target="../media/image39.jpeg"/><Relationship Id="rId4" Type="http://schemas.openxmlformats.org/officeDocument/2006/relationships/oleObject" Target="../embeddings/_____Microsoft_Office_Excel_97-20034.xls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image" Target="../media/image8.tiff"/><Relationship Id="rId4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8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_____Microsoft_Office_Excel_97-20039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_____Microsoft_Office_Excel_97-20038.xls"/><Relationship Id="rId5" Type="http://schemas.openxmlformats.org/officeDocument/2006/relationships/oleObject" Target="../embeddings/_____Microsoft_Office_Excel_97-20037.xls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7.xml"/><Relationship Id="rId3" Type="http://schemas.openxmlformats.org/officeDocument/2006/relationships/image" Target="../media/image49.jpeg"/><Relationship Id="rId7" Type="http://schemas.openxmlformats.org/officeDocument/2006/relationships/chart" Target="../charts/chart16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5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Relationship Id="rId9" Type="http://schemas.openxmlformats.org/officeDocument/2006/relationships/chart" Target="../charts/char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chart" Target="../charts/chart2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12" Type="http://schemas.openxmlformats.org/officeDocument/2006/relationships/image" Target="../media/image6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11" Type="http://schemas.openxmlformats.org/officeDocument/2006/relationships/image" Target="../media/image66.pn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3.xml"/><Relationship Id="rId4" Type="http://schemas.openxmlformats.org/officeDocument/2006/relationships/image" Target="../media/image8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image" Target="../media/image7.jpeg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image" Target="../media/image30.tiff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4.xml"/><Relationship Id="rId4" Type="http://schemas.openxmlformats.org/officeDocument/2006/relationships/image" Target="../media/image8.tif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8.xml"/><Relationship Id="rId4" Type="http://schemas.openxmlformats.org/officeDocument/2006/relationships/chart" Target="../charts/chart3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13" Type="http://schemas.openxmlformats.org/officeDocument/2006/relationships/image" Target="../media/image25.jpeg"/><Relationship Id="rId3" Type="http://schemas.openxmlformats.org/officeDocument/2006/relationships/image" Target="../media/image16.tiff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5" Type="http://schemas.openxmlformats.org/officeDocument/2006/relationships/image" Target="../media/image27.jpeg"/><Relationship Id="rId10" Type="http://schemas.openxmlformats.org/officeDocument/2006/relationships/image" Target="../media/image22.jpeg"/><Relationship Id="rId4" Type="http://schemas.openxmlformats.org/officeDocument/2006/relationships/image" Target="../media/image9.tiff"/><Relationship Id="rId9" Type="http://schemas.openxmlformats.org/officeDocument/2006/relationships/image" Target="../media/image21.jpeg"/><Relationship Id="rId14" Type="http://schemas.openxmlformats.org/officeDocument/2006/relationships/image" Target="../media/image2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/>
          <p:cNvSpPr txBox="1">
            <a:spLocks/>
          </p:cNvSpPr>
          <p:nvPr/>
        </p:nvSpPr>
        <p:spPr>
          <a:xfrm>
            <a:off x="2627313" y="2951261"/>
            <a:ext cx="6516687" cy="10429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696044" y="6429396"/>
            <a:ext cx="2447956" cy="679429"/>
          </a:xfrm>
        </p:spPr>
        <p:txBody>
          <a:bodyPr/>
          <a:lstStyle/>
          <a:p>
            <a:pPr>
              <a:defRPr/>
            </a:pPr>
            <a:fld id="{F0AD33FC-CFB2-4C9E-9E90-385C6970F446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63844" name="AutoShape 4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846" name="AutoShape 6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848" name="AutoShape 8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850" name="AutoShape 10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852" name="AutoShape 12" descr="https://i.mycdn.me/image?id=858479036428&amp;t=3&amp;plc=WEB&amp;tkn=*B-Y_2rBCGDC-I7Ij7za68FitZ9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854" name="AutoShape 14" descr="https://i.mycdn.me/image?id=858479036428&amp;t=3&amp;plc=WEB&amp;tkn=*B-Y_2rBCGDC-I7Ij7za68FitZ9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856" name="AutoShape 16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Рисунок 16" descr="5.6--Pavlovka-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95749" y="933449"/>
            <a:ext cx="4333875" cy="3629025"/>
          </a:xfrm>
          <a:prstGeom prst="rect">
            <a:avLst/>
          </a:prstGeom>
        </p:spPr>
      </p:pic>
      <p:pic>
        <p:nvPicPr>
          <p:cNvPr id="18" name="Рисунок 17" descr="Рисунок11113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 bwMode="gray">
          <a:xfrm>
            <a:off x="896427" y="1"/>
            <a:ext cx="7305773" cy="679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БЮДЖЕТ ДЛЯ ГРАЖДАН</a:t>
            </a:r>
            <a:endParaRPr kumimoji="0" lang="ru-RU" sz="34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8" name="Rectangle 37"/>
          <p:cNvSpPr txBox="1">
            <a:spLocks noChangeArrowheads="1"/>
          </p:cNvSpPr>
          <p:nvPr/>
        </p:nvSpPr>
        <p:spPr>
          <a:xfrm>
            <a:off x="0" y="904640"/>
            <a:ext cx="4530055" cy="3366492"/>
          </a:xfrm>
          <a:prstGeom prst="rect">
            <a:avLst/>
          </a:prstGeom>
          <a:noFill/>
        </p:spPr>
        <p:txBody>
          <a:bodyPr anchor="ctr">
            <a:normAutofit fontScale="92500"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к проекту </a:t>
            </a:r>
            <a:r>
              <a:rPr 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решения </a:t>
            </a:r>
            <a:r>
              <a:rPr lang="ru-RU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Совета</a:t>
            </a: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муниципального района Нуримановский район Республики Башкортостан</a:t>
            </a:r>
            <a:endParaRPr 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itchFamily="18" charset="0"/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«О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бюджете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муниципального района Нуримановский район Республики Башкортостан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на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2019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и на плановый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период 2020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и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2021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годов»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0799" y="5699154"/>
            <a:ext cx="8877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003399"/>
                </a:solidFill>
                <a:latin typeface="Constantia" pitchFamily="18" charset="0"/>
              </a:rPr>
              <a:t>Нуримановский район</a:t>
            </a:r>
            <a:endParaRPr lang="ru-RU" sz="6000" b="1" dirty="0">
              <a:solidFill>
                <a:srgbClr val="003399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 descr="Рисунок21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857625" y="214313"/>
            <a:ext cx="3143250" cy="974725"/>
          </a:xfrm>
          <a:prstGeom prst="rect">
            <a:avLst/>
          </a:prstGeom>
        </p:spPr>
        <p:txBody>
          <a:bodyPr anchor="ctr"/>
          <a:lstStyle/>
          <a:p>
            <a:pPr algn="ctr" eaLnBrk="0" fontAlgn="auto" hangingPunct="0">
              <a:spcAft>
                <a:spcPts val="0"/>
              </a:spcAft>
              <a:defRPr/>
            </a:pPr>
            <a:endParaRPr lang="ru-RU" sz="28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D68917-6616-4FE8-971B-25F732EBF1F2}" type="slidenum">
              <a:rPr lang="ru-RU"/>
              <a:pPr>
                <a:defRPr/>
              </a:pPr>
              <a:t>10</a:t>
            </a:fld>
            <a:endParaRPr lang="ru-RU"/>
          </a:p>
        </p:txBody>
      </p:sp>
      <p:sp>
        <p:nvSpPr>
          <p:cNvPr id="24583" name="TextBox 13"/>
          <p:cNvSpPr txBox="1">
            <a:spLocks noChangeArrowheads="1"/>
          </p:cNvSpPr>
          <p:nvPr/>
        </p:nvSpPr>
        <p:spPr bwMode="auto">
          <a:xfrm>
            <a:off x="1223747" y="2787611"/>
            <a:ext cx="23996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b="1" dirty="0">
                <a:latin typeface="Constantia" pitchFamily="18" charset="0"/>
              </a:rPr>
              <a:t>Профицит</a:t>
            </a:r>
          </a:p>
        </p:txBody>
      </p:sp>
      <p:sp>
        <p:nvSpPr>
          <p:cNvPr id="24584" name="TextBox 14"/>
          <p:cNvSpPr txBox="1">
            <a:spLocks noChangeArrowheads="1"/>
          </p:cNvSpPr>
          <p:nvPr/>
        </p:nvSpPr>
        <p:spPr bwMode="auto">
          <a:xfrm>
            <a:off x="5788818" y="2737040"/>
            <a:ext cx="26001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b="1" dirty="0">
                <a:latin typeface="Constantia" pitchFamily="18" charset="0"/>
              </a:rPr>
              <a:t>Дефицит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62970" y="1787092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/>
              <a:t>&gt;</a:t>
            </a:r>
            <a:endParaRPr lang="ru-RU" sz="5400" b="1" dirty="0"/>
          </a:p>
        </p:txBody>
      </p:sp>
      <p:sp>
        <p:nvSpPr>
          <p:cNvPr id="25" name="TextBox 24"/>
          <p:cNvSpPr txBox="1"/>
          <p:nvPr/>
        </p:nvSpPr>
        <p:spPr>
          <a:xfrm rot="10800000">
            <a:off x="6351864" y="1914087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/>
              <a:t>&gt;</a:t>
            </a:r>
            <a:endParaRPr lang="ru-RU" sz="5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4319934" y="4286458"/>
            <a:ext cx="56778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en-US" sz="6000" b="1" dirty="0" smtClean="0"/>
              <a:t>=</a:t>
            </a:r>
            <a:endParaRPr lang="ru-RU" sz="6000" b="1" dirty="0"/>
          </a:p>
        </p:txBody>
      </p:sp>
      <p:pic>
        <p:nvPicPr>
          <p:cNvPr id="32" name="Рисунок 31" descr="8c8364_3a9f6be94c354e01a62873c2123bb19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0244" y="3760416"/>
            <a:ext cx="2549729" cy="203978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11695" y="5719227"/>
            <a:ext cx="765607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Сбалансированность бюджета</a:t>
            </a:r>
            <a:r>
              <a:rPr lang="ru-RU" sz="28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основополагающее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требование, предъявляемое к органам, составляющим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утверждающим бюджет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80738" y="255311"/>
            <a:ext cx="6719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Дефицит и профицит бюджета</a:t>
            </a:r>
            <a:endParaRPr lang="ru-RU" sz="32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Рисунок 33" descr="images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9750" y="839099"/>
            <a:ext cx="2289175" cy="22891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35307" y="2181127"/>
            <a:ext cx="1233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onstantia" pitchFamily="18" charset="0"/>
              </a:rPr>
              <a:t>Доходы</a:t>
            </a:r>
            <a:endParaRPr lang="ru-RU" sz="2000" b="1" dirty="0">
              <a:latin typeface="Constantia" pitchFamily="18" charset="0"/>
            </a:endParaRPr>
          </a:p>
        </p:txBody>
      </p:sp>
      <p:pic>
        <p:nvPicPr>
          <p:cNvPr id="35" name="Рисунок 34" descr="images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2287" y="1239688"/>
            <a:ext cx="1841500" cy="1841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72236" y="2217469"/>
            <a:ext cx="1134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Constantia" pitchFamily="18" charset="0"/>
              </a:rPr>
              <a:t>Расходы</a:t>
            </a:r>
            <a:endParaRPr lang="ru-RU" b="1" dirty="0">
              <a:latin typeface="Constantia" pitchFamily="18" charset="0"/>
            </a:endParaRPr>
          </a:p>
        </p:txBody>
      </p:sp>
      <p:pic>
        <p:nvPicPr>
          <p:cNvPr id="36" name="Рисунок 35" descr="images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54575" y="1228725"/>
            <a:ext cx="1841500" cy="18415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227295" y="2241909"/>
            <a:ext cx="1233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onstantia" pitchFamily="18" charset="0"/>
              </a:rPr>
              <a:t>Доходы</a:t>
            </a:r>
            <a:endParaRPr lang="ru-RU" sz="2000" b="1" dirty="0">
              <a:latin typeface="Constantia" pitchFamily="18" charset="0"/>
            </a:endParaRPr>
          </a:p>
        </p:txBody>
      </p:sp>
      <p:pic>
        <p:nvPicPr>
          <p:cNvPr id="37" name="Рисунок 36" descr="images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3824" y="866775"/>
            <a:ext cx="2289175" cy="228917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151934" y="2144251"/>
            <a:ext cx="1134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Constantia" pitchFamily="18" charset="0"/>
              </a:rPr>
              <a:t>Расходы</a:t>
            </a:r>
            <a:endParaRPr lang="ru-RU" b="1" dirty="0">
              <a:latin typeface="Constantia" pitchFamily="18" charset="0"/>
            </a:endParaRPr>
          </a:p>
        </p:txBody>
      </p:sp>
      <p:pic>
        <p:nvPicPr>
          <p:cNvPr id="38" name="Рисунок 37" descr="images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26596" y="3495136"/>
            <a:ext cx="2289175" cy="2289175"/>
          </a:xfrm>
          <a:prstGeom prst="rect">
            <a:avLst/>
          </a:prstGeom>
        </p:spPr>
      </p:pic>
      <p:pic>
        <p:nvPicPr>
          <p:cNvPr id="39" name="Рисунок 38" descr="images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93677" y="3486510"/>
            <a:ext cx="2289175" cy="228917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992791" y="4894286"/>
            <a:ext cx="1233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onstantia" pitchFamily="18" charset="0"/>
              </a:rPr>
              <a:t>Доходы</a:t>
            </a:r>
            <a:endParaRPr lang="ru-RU" sz="2000" b="1" dirty="0">
              <a:latin typeface="Constantia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93726" y="4924972"/>
            <a:ext cx="1134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Constantia" pitchFamily="18" charset="0"/>
              </a:rPr>
              <a:t>Расходы</a:t>
            </a:r>
            <a:endParaRPr lang="ru-RU" b="1" dirty="0">
              <a:latin typeface="Constant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8000"/>
            <a:lum/>
          </a:blip>
          <a:srcRect/>
          <a:stretch>
            <a:fillRect t="-14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Рисунок2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D33FC-CFB2-4C9E-9E90-385C6970F446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25771" y="714663"/>
            <a:ext cx="8389604" cy="861774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none" rtlCol="0">
            <a:spAutoFit/>
          </a:bodyPr>
          <a:lstStyle/>
          <a:p>
            <a:pPr algn="r">
              <a:lnSpc>
                <a:spcPts val="3000"/>
              </a:lnSpc>
              <a:tabLst>
                <a:tab pos="977900" algn="l"/>
                <a:tab pos="3441700" algn="l"/>
              </a:tabLst>
            </a:pPr>
            <a:r>
              <a:rPr lang="en-US" altLang="zh-CN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Доходы</a:t>
            </a:r>
            <a:r>
              <a:rPr lang="en-US" altLang="zh-C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бюджета</a:t>
            </a:r>
            <a:r>
              <a:rPr lang="en-US" altLang="zh-C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b="1" dirty="0" smtClean="0">
                <a:solidFill>
                  <a:srgbClr val="595959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-</a:t>
            </a:r>
            <a:r>
              <a:rPr lang="en-US" altLang="zh-CN" sz="2800" b="1" dirty="0" smtClean="0"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безвозмездные</a:t>
            </a:r>
            <a:r>
              <a:rPr lang="en-US" altLang="zh-CN" sz="2800" b="1" dirty="0" smtClean="0"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и</a:t>
            </a:r>
            <a:r>
              <a:rPr lang="en-US" altLang="zh-CN" sz="2800" b="1" dirty="0" smtClean="0"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безвозвратные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endParaRPr lang="ru-RU" altLang="zh-CN" sz="2800" b="1" dirty="0" smtClean="0">
              <a:solidFill>
                <a:srgbClr val="000000"/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  <a:p>
            <a:pPr algn="r">
              <a:lnSpc>
                <a:spcPts val="3000"/>
              </a:lnSpc>
              <a:tabLst>
                <a:tab pos="977900" algn="l"/>
                <a:tab pos="3441700" algn="l"/>
              </a:tabLst>
            </a:pPr>
            <a:r>
              <a:rPr lang="en-US" altLang="zh-CN" sz="2800" b="1" dirty="0" err="1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поступления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денежных</a:t>
            </a:r>
            <a:r>
              <a:rPr lang="en-US" altLang="zh-CN" sz="2800" b="1" dirty="0" smtClean="0"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средств</a:t>
            </a:r>
            <a:r>
              <a:rPr lang="en-US" altLang="zh-CN" sz="2800" b="1" dirty="0" smtClean="0"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в</a:t>
            </a:r>
            <a:r>
              <a:rPr lang="en-US" altLang="zh-CN" sz="2800" b="1" dirty="0" smtClean="0"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бюджет</a:t>
            </a:r>
            <a:r>
              <a:rPr lang="ru-RU" altLang="zh-CN" sz="2800" b="1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.</a:t>
            </a:r>
            <a:endParaRPr lang="en-US" altLang="zh-CN" sz="2800" b="1" dirty="0">
              <a:solidFill>
                <a:srgbClr val="000000"/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gray">
          <a:xfrm flipH="1">
            <a:off x="1803817" y="5472419"/>
            <a:ext cx="7197725" cy="1066800"/>
          </a:xfrm>
          <a:prstGeom prst="homePlate">
            <a:avLst>
              <a:gd name="adj" fmla="val 42044"/>
            </a:avLst>
          </a:prstGeom>
          <a:gradFill rotWithShape="1">
            <a:gsLst>
              <a:gs pos="0">
                <a:srgbClr val="2EB9B6"/>
              </a:gs>
              <a:gs pos="100000">
                <a:srgbClr val="7AECD4"/>
              </a:gs>
            </a:gsLst>
            <a:lin ang="0" scaled="1"/>
          </a:gra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2EB9B6"/>
            </a:extrusionClr>
          </a:sp3d>
          <a:extLst>
            <a:ext uri="{91240B29-F687-4F45-9708-019B960494DF}">
              <a14:hiddenLine xmlns="" xmlns:a14="http://schemas.microsoft.com/office/drawing/2010/main" w="9525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r">
              <a:defRPr/>
            </a:pPr>
            <a:r>
              <a:rPr lang="ru-RU" sz="135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 - </a:t>
            </a:r>
            <a:r>
              <a:rPr lang="ru-RU" sz="135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поступления</a:t>
            </a:r>
            <a:r>
              <a:rPr lang="ru-RU" sz="135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бюджет на безвозмездной и </a:t>
            </a:r>
          </a:p>
          <a:p>
            <a:pPr algn="r">
              <a:defRPr/>
            </a:pPr>
            <a:r>
              <a:rPr lang="ru-RU" sz="135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безвозвратной основе из бюджета Республики Башкортостан(субсидии, субвенции), а также</a:t>
            </a:r>
          </a:p>
          <a:p>
            <a:pPr algn="r">
              <a:defRPr/>
            </a:pPr>
            <a:r>
              <a:rPr lang="ru-RU" sz="135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перечисления от физических и юридических лиц (кроме налоговых и неналоговых доходов).</a:t>
            </a:r>
            <a:endParaRPr lang="ru-RU" sz="135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AutoShape 15"/>
          <p:cNvSpPr>
            <a:spLocks noChangeArrowheads="1"/>
          </p:cNvSpPr>
          <p:nvPr/>
        </p:nvSpPr>
        <p:spPr bwMode="gray">
          <a:xfrm flipH="1">
            <a:off x="2565851" y="4223318"/>
            <a:ext cx="6434138" cy="1066800"/>
          </a:xfrm>
          <a:prstGeom prst="homePlate">
            <a:avLst>
              <a:gd name="adj" fmla="val 44955"/>
            </a:avLst>
          </a:prstGeom>
          <a:gradFill rotWithShape="1">
            <a:gsLst>
              <a:gs pos="0">
                <a:srgbClr val="92D365"/>
              </a:gs>
              <a:gs pos="100000">
                <a:srgbClr val="CCFF99"/>
              </a:gs>
            </a:gsLst>
            <a:lin ang="0" scaled="1"/>
          </a:gra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2D365"/>
            </a:extrusionClr>
          </a:sp3d>
          <a:extLst>
            <a:ext uri="{91240B29-F687-4F45-9708-019B960494DF}">
              <a14:hiddenLine xmlns="" xmlns:a14="http://schemas.microsoft.com/office/drawing/2010/main" w="9525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r">
              <a:tabLst>
                <a:tab pos="50800" algn="l"/>
                <a:tab pos="152400" algn="l"/>
                <a:tab pos="203200" algn="l"/>
                <a:tab pos="254000" algn="l"/>
                <a:tab pos="381000" algn="l"/>
                <a:tab pos="469900" algn="l"/>
                <a:tab pos="673100" algn="l"/>
              </a:tabLst>
              <a:defRPr/>
            </a:pPr>
            <a:r>
              <a:rPr lang="ru-RU" altLang="zh-CN" sz="1350" dirty="0" smtClean="0">
                <a:solidFill>
                  <a:srgbClr val="00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НЕНАЛОГОВЫЕ ДОХОДЫ </a:t>
            </a:r>
            <a:r>
              <a:rPr lang="ru-RU" altLang="zh-CN" sz="135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- </a:t>
            </a:r>
            <a:r>
              <a:rPr lang="ru-RU" altLang="zh-CN" sz="135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п</a:t>
            </a:r>
            <a:r>
              <a:rPr lang="en-US" altLang="zh-CN" sz="135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латежи</a:t>
            </a:r>
            <a:r>
              <a:rPr lang="en-US" altLang="zh-CN" sz="135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, </a:t>
            </a:r>
            <a:r>
              <a:rPr lang="en-US" altLang="zh-CN" sz="135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которые</a:t>
            </a:r>
            <a:r>
              <a:rPr lang="en-US" altLang="zh-CN" sz="135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 </a:t>
            </a:r>
            <a:r>
              <a:rPr lang="en-US" altLang="zh-CN" sz="135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включают</a:t>
            </a:r>
            <a:r>
              <a:rPr lang="en-US" altLang="zh-CN" sz="135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в</a:t>
            </a:r>
            <a:r>
              <a:rPr lang="ru-RU" altLang="zh-CN" sz="135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</a:t>
            </a:r>
            <a:r>
              <a:rPr lang="en-US" altLang="zh-CN" sz="135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себя</a:t>
            </a:r>
            <a:r>
              <a:rPr lang="en-US" altLang="zh-CN" sz="135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</a:t>
            </a:r>
            <a:r>
              <a:rPr lang="en-US" altLang="zh-CN" sz="135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возмездные</a:t>
            </a:r>
            <a:r>
              <a:rPr lang="en-US" altLang="zh-CN" sz="135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</a:t>
            </a:r>
            <a:endParaRPr lang="ru-RU" altLang="zh-CN" sz="135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  <a:p>
            <a:pPr algn="r">
              <a:tabLst>
                <a:tab pos="50800" algn="l"/>
                <a:tab pos="152400" algn="l"/>
                <a:tab pos="203200" algn="l"/>
                <a:tab pos="254000" algn="l"/>
                <a:tab pos="381000" algn="l"/>
                <a:tab pos="469900" algn="l"/>
                <a:tab pos="673100" algn="l"/>
              </a:tabLst>
              <a:defRPr/>
            </a:pPr>
            <a:r>
              <a:rPr lang="en-US" altLang="zh-CN" sz="135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операции</a:t>
            </a:r>
            <a:r>
              <a:rPr lang="en-US" altLang="zh-CN" sz="135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</a:t>
            </a:r>
            <a:r>
              <a:rPr lang="en-US" altLang="zh-CN" sz="135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от</a:t>
            </a:r>
            <a:r>
              <a:rPr lang="ru-RU" altLang="zh-CN" sz="135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</a:t>
            </a:r>
            <a:r>
              <a:rPr lang="en-US" altLang="zh-CN" sz="135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прямого</a:t>
            </a:r>
            <a:r>
              <a:rPr lang="en-US" altLang="zh-CN" sz="135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</a:t>
            </a:r>
            <a:r>
              <a:rPr lang="en-US" altLang="zh-CN" sz="135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предоставления</a:t>
            </a:r>
            <a:r>
              <a:rPr lang="ru-RU" altLang="zh-CN" sz="135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муниципальным образованием</a:t>
            </a:r>
            <a:r>
              <a:rPr lang="en-US" altLang="zh-CN" sz="135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в </a:t>
            </a:r>
            <a:r>
              <a:rPr lang="en-US" altLang="zh-CN" sz="135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пользование</a:t>
            </a:r>
            <a:endParaRPr lang="ru-RU" altLang="zh-CN" sz="135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  <a:p>
            <a:pPr algn="r">
              <a:tabLst>
                <a:tab pos="50800" algn="l"/>
                <a:tab pos="152400" algn="l"/>
                <a:tab pos="203200" algn="l"/>
                <a:tab pos="254000" algn="l"/>
                <a:tab pos="381000" algn="l"/>
                <a:tab pos="469900" algn="l"/>
                <a:tab pos="673100" algn="l"/>
              </a:tabLst>
              <a:defRPr/>
            </a:pPr>
            <a:r>
              <a:rPr lang="en-US" altLang="zh-CN" sz="135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имущества</a:t>
            </a:r>
            <a:r>
              <a:rPr lang="en-US" altLang="zh-CN" sz="135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и </a:t>
            </a:r>
            <a:r>
              <a:rPr lang="ru-RU" altLang="zh-CN" sz="135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земельных участков</a:t>
            </a:r>
            <a:r>
              <a:rPr lang="en-US" altLang="zh-CN" sz="135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, </a:t>
            </a:r>
            <a:r>
              <a:rPr lang="en-US" altLang="zh-CN" sz="135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от</a:t>
            </a:r>
            <a:r>
              <a:rPr lang="en-US" altLang="zh-CN" sz="135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</a:t>
            </a:r>
            <a:r>
              <a:rPr lang="en-US" altLang="zh-CN" sz="135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различного</a:t>
            </a:r>
            <a:r>
              <a:rPr lang="en-US" altLang="zh-CN" sz="135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</a:t>
            </a:r>
            <a:r>
              <a:rPr lang="en-US" altLang="zh-CN" sz="135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вида</a:t>
            </a:r>
            <a:r>
              <a:rPr lang="en-US" altLang="zh-CN" sz="135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</a:t>
            </a:r>
            <a:r>
              <a:rPr lang="en-US" altLang="zh-CN" sz="135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услуг</a:t>
            </a:r>
            <a:r>
              <a:rPr lang="en-US" altLang="zh-CN" sz="135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, а </a:t>
            </a:r>
            <a:r>
              <a:rPr lang="ru-RU" altLang="zh-CN" sz="135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та</a:t>
            </a:r>
            <a:r>
              <a:rPr lang="en-US" altLang="zh-CN" sz="135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кже</a:t>
            </a:r>
            <a:r>
              <a:rPr lang="ru-RU" altLang="zh-CN" sz="135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</a:t>
            </a:r>
            <a:r>
              <a:rPr lang="en-US" altLang="zh-CN" sz="135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платежи</a:t>
            </a:r>
            <a:r>
              <a:rPr lang="en-US" altLang="zh-CN" sz="135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в </a:t>
            </a:r>
            <a:r>
              <a:rPr lang="en-US" altLang="zh-CN" sz="135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виде</a:t>
            </a:r>
            <a:r>
              <a:rPr lang="en-US" altLang="zh-CN" sz="135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</a:t>
            </a:r>
            <a:endParaRPr lang="ru-RU" altLang="zh-CN" sz="135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  <a:p>
            <a:pPr algn="r">
              <a:tabLst>
                <a:tab pos="50800" algn="l"/>
                <a:tab pos="152400" algn="l"/>
                <a:tab pos="203200" algn="l"/>
                <a:tab pos="254000" algn="l"/>
                <a:tab pos="381000" algn="l"/>
                <a:tab pos="469900" algn="l"/>
                <a:tab pos="673100" algn="l"/>
              </a:tabLst>
              <a:defRPr/>
            </a:pPr>
            <a:r>
              <a:rPr lang="en-US" altLang="zh-CN" sz="135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штрафов</a:t>
            </a:r>
            <a:r>
              <a:rPr lang="en-US" altLang="zh-CN" sz="135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</a:t>
            </a:r>
            <a:r>
              <a:rPr lang="en-US" altLang="zh-CN" sz="135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или</a:t>
            </a:r>
            <a:r>
              <a:rPr lang="en-US" altLang="zh-CN" sz="135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</a:t>
            </a:r>
            <a:r>
              <a:rPr lang="en-US" altLang="zh-CN" sz="135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иных</a:t>
            </a:r>
            <a:r>
              <a:rPr lang="ru-RU" altLang="zh-CN" sz="135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с</a:t>
            </a:r>
            <a:r>
              <a:rPr lang="en-US" altLang="zh-CN" sz="135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анкций</a:t>
            </a:r>
            <a:r>
              <a:rPr lang="en-US" altLang="zh-CN" sz="135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</a:t>
            </a:r>
            <a:r>
              <a:rPr lang="en-US" altLang="zh-CN" sz="135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за</a:t>
            </a:r>
            <a:r>
              <a:rPr lang="en-US" altLang="zh-CN" sz="135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</a:t>
            </a:r>
            <a:r>
              <a:rPr lang="ru-RU" altLang="zh-CN" sz="135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н</a:t>
            </a:r>
            <a:r>
              <a:rPr lang="en-US" altLang="zh-CN" sz="135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арушение</a:t>
            </a:r>
            <a:r>
              <a:rPr lang="ru-RU" altLang="zh-CN" sz="135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</a:t>
            </a:r>
            <a:r>
              <a:rPr lang="en-US" altLang="zh-CN" sz="135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законодательства</a:t>
            </a:r>
            <a:r>
              <a:rPr lang="ru-RU" altLang="zh-CN" sz="135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и другие.</a:t>
            </a:r>
            <a:endParaRPr lang="ru-RU" sz="135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16" name="AutoShape 22"/>
          <p:cNvSpPr>
            <a:spLocks noChangeArrowheads="1"/>
          </p:cNvSpPr>
          <p:nvPr/>
        </p:nvSpPr>
        <p:spPr bwMode="gray">
          <a:xfrm flipH="1">
            <a:off x="3276600" y="2997938"/>
            <a:ext cx="5715000" cy="1066800"/>
          </a:xfrm>
          <a:prstGeom prst="homePlate">
            <a:avLst>
              <a:gd name="adj" fmla="val 39083"/>
            </a:avLst>
          </a:prstGeom>
          <a:gradFill rotWithShape="1">
            <a:gsLst>
              <a:gs pos="0">
                <a:srgbClr val="5491D4"/>
              </a:gs>
              <a:gs pos="100000">
                <a:srgbClr val="99CCFF"/>
              </a:gs>
            </a:gsLst>
            <a:lin ang="0" scaled="1"/>
          </a:gra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5491D4"/>
            </a:extrusionClr>
          </a:sp3d>
          <a:extLst>
            <a:ext uri="{91240B29-F687-4F45-9708-019B960494DF}">
              <a14:hiddenLine xmlns="" xmlns:a14="http://schemas.microsoft.com/office/drawing/2010/main" w="9525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r">
              <a:defRPr/>
            </a:pPr>
            <a:r>
              <a:rPr lang="ru-RU" sz="13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НАЛОГОВЫЕ ДОХОДЫ - поступления от уплаты налогов, </a:t>
            </a:r>
          </a:p>
          <a:p>
            <a:pPr algn="r">
              <a:defRPr/>
            </a:pPr>
            <a:r>
              <a:rPr lang="ru-RU" sz="13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установленных Налоговым кодексом Российской Федерации (налог на доходы </a:t>
            </a:r>
          </a:p>
          <a:p>
            <a:pPr algn="r">
              <a:defRPr/>
            </a:pPr>
            <a:r>
              <a:rPr lang="ru-RU" sz="13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физических лиц; земельный налог; налог на имущество физических лиц</a:t>
            </a:r>
            <a:r>
              <a:rPr lang="en-US" sz="13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13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>
              <a:defRPr/>
            </a:pPr>
            <a:r>
              <a:rPr lang="ru-RU" sz="13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госпошлина; налоги</a:t>
            </a:r>
            <a:r>
              <a:rPr lang="en-US" sz="13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3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взимаемые по специальным</a:t>
            </a:r>
            <a:r>
              <a:rPr lang="en-US" sz="13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налоговым режимам)</a:t>
            </a:r>
            <a:endParaRPr lang="ru-RU" sz="13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7000"/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Рисунок23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D33FC-CFB2-4C9E-9E90-385C6970F446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1" y="528506"/>
            <a:ext cx="8954219" cy="6572774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429184" y="3312548"/>
            <a:ext cx="209305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Дотации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(от лат. «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Dotatio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» - дар, пожертвование) </a:t>
            </a:r>
          </a:p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Предоставляются без определения конкретной цели их использования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698549" y="692974"/>
            <a:ext cx="60945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3038"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Виды межбюджетных трансфертов</a:t>
            </a:r>
            <a:endParaRPr lang="ru-RU" sz="2800" dirty="0" smtClean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461567" y="2991707"/>
            <a:ext cx="2277611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algn="ctr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Субвенции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(от лат. «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Subvenire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» -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приходить на помощь)</a:t>
            </a:r>
          </a:p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   Предоставляются на финансирование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«переданных» другим публично-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правовым образованиям     </a:t>
            </a:r>
          </a:p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   полномочий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710401" y="3019722"/>
            <a:ext cx="207627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algn="ctr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Субсидии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(от лат. «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Subsidium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» -поддержка)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173038"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Предоставляются на условиях долевого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софинансирования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расходов других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бюджетов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56935" y="5353406"/>
            <a:ext cx="74745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ts val="2400"/>
              </a:lnSpc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– основной вид безвозмездных перечислений</a:t>
            </a:r>
            <a:r>
              <a:rPr lang="en-US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b="1" dirty="0" smtClean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lnSpc>
                <a:spcPts val="2400"/>
              </a:lnSpc>
              <a:spcAft>
                <a:spcPts val="0"/>
              </a:spcAft>
              <a:defRPr/>
            </a:pPr>
            <a:r>
              <a:rPr lang="ru-RU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Это денежные средства, перечисляемые из одного бюджета бюджетной системы Российской Федерации другому.</a:t>
            </a:r>
            <a:endParaRPr lang="ru-RU" b="1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2000"/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7C21DD-5FCB-4DA0-811C-B34575DEFAF0}" type="slidenum">
              <a:rPr lang="ru-RU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1031" name="Заголовок 1"/>
          <p:cNvSpPr txBox="1">
            <a:spLocks/>
          </p:cNvSpPr>
          <p:nvPr/>
        </p:nvSpPr>
        <p:spPr bwMode="auto">
          <a:xfrm>
            <a:off x="0" y="285750"/>
            <a:ext cx="91440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1600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700" y="1028700"/>
            <a:ext cx="4824413" cy="7386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Объем отгруженных товаров собственного производства, выполненных работ  и услуг собственными силами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76825" y="1285875"/>
            <a:ext cx="3963988" cy="3079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Оборот розничной  торговли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7" name="Диаграмма 9"/>
          <p:cNvGraphicFramePr>
            <a:graphicFrameLocks/>
          </p:cNvGraphicFramePr>
          <p:nvPr/>
        </p:nvGraphicFramePr>
        <p:xfrm>
          <a:off x="5124450" y="1809750"/>
          <a:ext cx="3829050" cy="1533525"/>
        </p:xfrm>
        <a:graphic>
          <a:graphicData uri="http://schemas.openxmlformats.org/presentationml/2006/ole">
            <p:oleObj spid="_x0000_s229379" name="Worksheet" r:id="rId4" imgW="3829050" imgH="1533525" progId="Excel.Sheet.8">
              <p:embed/>
            </p:oleObj>
          </a:graphicData>
        </a:graphic>
      </p:graphicFrame>
      <p:graphicFrame>
        <p:nvGraphicFramePr>
          <p:cNvPr id="1028" name="Диаграмма 10"/>
          <p:cNvGraphicFramePr>
            <a:graphicFrameLocks/>
          </p:cNvGraphicFramePr>
          <p:nvPr/>
        </p:nvGraphicFramePr>
        <p:xfrm>
          <a:off x="5086350" y="4191000"/>
          <a:ext cx="3829050" cy="1971675"/>
        </p:xfrm>
        <a:graphic>
          <a:graphicData uri="http://schemas.openxmlformats.org/presentationml/2006/ole">
            <p:oleObj spid="_x0000_s229380" name="Worksheet" r:id="rId5" imgW="3829050" imgH="1971675" progId="Excel.Sheet.8">
              <p:embed/>
            </p:oleObj>
          </a:graphicData>
        </a:graphic>
      </p:graphicFrame>
      <p:sp>
        <p:nvSpPr>
          <p:cNvPr id="12" name="TextBox 11"/>
          <p:cNvSpPr txBox="1"/>
          <p:nvPr/>
        </p:nvSpPr>
        <p:spPr>
          <a:xfrm rot="10800000" flipV="1">
            <a:off x="5175250" y="3789363"/>
            <a:ext cx="3968750" cy="3079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Оборот  общественного  питания</a:t>
            </a:r>
          </a:p>
        </p:txBody>
      </p:sp>
      <p:graphicFrame>
        <p:nvGraphicFramePr>
          <p:cNvPr id="1026" name="Диаграмма 6"/>
          <p:cNvGraphicFramePr>
            <a:graphicFrameLocks/>
          </p:cNvGraphicFramePr>
          <p:nvPr/>
        </p:nvGraphicFramePr>
        <p:xfrm>
          <a:off x="0" y="1838325"/>
          <a:ext cx="4791075" cy="4286250"/>
        </p:xfrm>
        <a:graphic>
          <a:graphicData uri="http://schemas.openxmlformats.org/presentationml/2006/ole">
            <p:oleObj spid="_x0000_s229378" name="Worksheet" r:id="rId6" imgW="5038916" imgH="4514850" progId="Excel.Sheet.8">
              <p:embed/>
            </p:oleObj>
          </a:graphicData>
        </a:graphic>
      </p:graphicFrame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0" y="160256"/>
            <a:ext cx="902030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>
            <a:spAutoFit/>
          </a:bodyPr>
          <a:lstStyle/>
          <a:p>
            <a:pPr algn="ctr">
              <a:lnSpc>
                <a:spcPts val="2400"/>
              </a:lnSpc>
              <a:tabLst>
                <a:tab pos="977900" algn="l"/>
                <a:tab pos="3441700" algn="l"/>
              </a:tabLst>
            </a:pPr>
            <a:r>
              <a:rPr lang="ru-RU" altLang="zh-CN" sz="2800" b="1" dirty="0" smtClean="0">
                <a:solidFill>
                  <a:srgbClr val="00206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Показатели социально-экономического развития Нуримановского района</a:t>
            </a:r>
            <a:endParaRPr lang="en-US" altLang="zh-CN" sz="2800" b="1" dirty="0">
              <a:solidFill>
                <a:srgbClr val="002060"/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  <a:p>
            <a:pPr algn="ctr">
              <a:lnSpc>
                <a:spcPts val="3000"/>
              </a:lnSpc>
              <a:tabLst>
                <a:tab pos="977900" algn="l"/>
                <a:tab pos="3441700" algn="l"/>
              </a:tabLst>
            </a:pP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/>
                <a:cs typeface="Times New Roman" pitchFamily="18" charset="0"/>
              </a:rPr>
              <a:t>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4000"/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8F2C9-D78D-4B1C-9E11-96E2BB97DE3F}" type="slidenum">
              <a:rPr lang="ru-RU"/>
              <a:pPr>
                <a:defRPr/>
              </a:pPr>
              <a:t>14</a:t>
            </a:fld>
            <a:endParaRPr lang="ru-RU"/>
          </a:p>
        </p:txBody>
      </p:sp>
      <p:graphicFrame>
        <p:nvGraphicFramePr>
          <p:cNvPr id="2050" name="Диаграмма 5"/>
          <p:cNvGraphicFramePr>
            <a:graphicFrameLocks/>
          </p:cNvGraphicFramePr>
          <p:nvPr/>
        </p:nvGraphicFramePr>
        <p:xfrm>
          <a:off x="4905375" y="1304925"/>
          <a:ext cx="4086225" cy="2257425"/>
        </p:xfrm>
        <a:graphic>
          <a:graphicData uri="http://schemas.openxmlformats.org/presentationml/2006/ole">
            <p:oleObj spid="_x0000_s230402" name="Worksheet" r:id="rId4" imgW="4086225" imgH="2257425" progId="Excel.Sheet.8">
              <p:embed/>
            </p:oleObj>
          </a:graphicData>
        </a:graphic>
      </p:graphicFrame>
      <p:sp>
        <p:nvSpPr>
          <p:cNvPr id="2055" name="TextBox 7"/>
          <p:cNvSpPr txBox="1">
            <a:spLocks noChangeArrowheads="1"/>
          </p:cNvSpPr>
          <p:nvPr/>
        </p:nvSpPr>
        <p:spPr bwMode="auto">
          <a:xfrm>
            <a:off x="4692650" y="3582972"/>
            <a:ext cx="44513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Среднемесячная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заработная плата  одного работающего в районе</a:t>
            </a:r>
          </a:p>
        </p:txBody>
      </p:sp>
      <p:sp>
        <p:nvSpPr>
          <p:cNvPr id="2056" name="TextBox 8"/>
          <p:cNvSpPr txBox="1">
            <a:spLocks noChangeArrowheads="1"/>
          </p:cNvSpPr>
          <p:nvPr/>
        </p:nvSpPr>
        <p:spPr bwMode="auto">
          <a:xfrm>
            <a:off x="5195888" y="1057275"/>
            <a:ext cx="37861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Численность работающих, тыс. чел</a:t>
            </a:r>
            <a:r>
              <a:rPr lang="ru-RU" sz="1600" b="1" i="1" dirty="0"/>
              <a:t>.</a:t>
            </a:r>
          </a:p>
        </p:txBody>
      </p:sp>
      <p:pic>
        <p:nvPicPr>
          <p:cNvPr id="2057" name="Рисунок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4075" y="5071620"/>
            <a:ext cx="2463800" cy="1786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кругленная прямоугольная выноска 10"/>
          <p:cNvSpPr/>
          <p:nvPr/>
        </p:nvSpPr>
        <p:spPr bwMode="auto">
          <a:xfrm>
            <a:off x="232470" y="4633274"/>
            <a:ext cx="1934012" cy="1578886"/>
          </a:xfrm>
          <a:prstGeom prst="wedgeRoundRectCallout">
            <a:avLst>
              <a:gd name="adj1" fmla="val 58211"/>
              <a:gd name="adj2" fmla="val 29926"/>
              <a:gd name="adj3" fmla="val 16667"/>
            </a:avLst>
          </a:prstGeom>
          <a:noFill/>
          <a:ln>
            <a:solidFill>
              <a:schemeClr val="accent3">
                <a:lumMod val="20000"/>
                <a:lumOff val="8000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 уровне прожиточного минимума на </a:t>
            </a:r>
            <a:r>
              <a:rPr 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en-US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 </a:t>
            </a:r>
            <a:endParaRPr lang="ru-RU" sz="16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en-US" sz="16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9 014 </a:t>
            </a:r>
            <a:r>
              <a:rPr lang="ru-RU" sz="16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16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61" name="TextBox 23"/>
          <p:cNvSpPr txBox="1">
            <a:spLocks noChangeArrowheads="1"/>
          </p:cNvSpPr>
          <p:nvPr/>
        </p:nvSpPr>
        <p:spPr bwMode="auto">
          <a:xfrm>
            <a:off x="635000" y="1020763"/>
            <a:ext cx="37861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Фонд оплаты труда</a:t>
            </a:r>
          </a:p>
        </p:txBody>
      </p:sp>
      <p:graphicFrame>
        <p:nvGraphicFramePr>
          <p:cNvPr id="230405" name="Диаграмма 16"/>
          <p:cNvGraphicFramePr>
            <a:graphicFrameLocks/>
          </p:cNvGraphicFramePr>
          <p:nvPr/>
        </p:nvGraphicFramePr>
        <p:xfrm>
          <a:off x="209550" y="1476375"/>
          <a:ext cx="4448175" cy="3105150"/>
        </p:xfrm>
        <a:graphic>
          <a:graphicData uri="http://schemas.openxmlformats.org/presentationml/2006/ole">
            <p:oleObj spid="_x0000_s230405" name="Worksheet" r:id="rId6" imgW="4543425" imgH="3171825" progId="Excel.Sheet.8">
              <p:embed/>
            </p:oleObj>
          </a:graphicData>
        </a:graphic>
      </p:graphicFrame>
      <p:graphicFrame>
        <p:nvGraphicFramePr>
          <p:cNvPr id="230406" name="Диаграмма 6"/>
          <p:cNvGraphicFramePr>
            <a:graphicFrameLocks/>
          </p:cNvGraphicFramePr>
          <p:nvPr/>
        </p:nvGraphicFramePr>
        <p:xfrm>
          <a:off x="4343400" y="4095750"/>
          <a:ext cx="4486275" cy="2609850"/>
        </p:xfrm>
        <a:graphic>
          <a:graphicData uri="http://schemas.openxmlformats.org/presentationml/2006/ole">
            <p:oleObj spid="_x0000_s230406" name="Worksheet" r:id="rId7" imgW="4819650" imgH="2809875" progId="Excel.Sheet.8">
              <p:embed/>
            </p:oleObj>
          </a:graphicData>
        </a:graphic>
      </p:graphicFrame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0" y="133350"/>
            <a:ext cx="9020300" cy="668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>
            <a:spAutoFit/>
          </a:bodyPr>
          <a:lstStyle/>
          <a:p>
            <a:pPr algn="ctr">
              <a:lnSpc>
                <a:spcPts val="2400"/>
              </a:lnSpc>
              <a:tabLst>
                <a:tab pos="977900" algn="l"/>
                <a:tab pos="3441700" algn="l"/>
              </a:tabLst>
            </a:pPr>
            <a:r>
              <a:rPr lang="ru-RU" altLang="zh-CN" sz="2800" b="1" dirty="0" smtClean="0">
                <a:solidFill>
                  <a:srgbClr val="00206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Показатели социально-экономического развития Нуримановского района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/>
                <a:cs typeface="Times New Roman" pitchFamily="18" charset="0"/>
              </a:rPr>
              <a:t>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1000"/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 descr="1505740177_lgotyi-po-nalogu-na-imushhestvo-2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57269" y="3726611"/>
            <a:ext cx="5986732" cy="3131389"/>
          </a:xfrm>
          <a:prstGeom prst="rect">
            <a:avLst/>
          </a:prstGeom>
        </p:spPr>
      </p:pic>
      <p:pic>
        <p:nvPicPr>
          <p:cNvPr id="39" name="Рисунок 38" descr="Рисунок21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12352" y="1033287"/>
            <a:ext cx="5167619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</a:t>
            </a:r>
          </a:p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бюджетной политики района</a:t>
            </a:r>
          </a:p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на 2019 – 2021 годы</a:t>
            </a:r>
            <a:endParaRPr lang="ru-RU" sz="20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D33FC-CFB2-4C9E-9E90-385C6970F446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grpSp>
        <p:nvGrpSpPr>
          <p:cNvPr id="22" name="组合 1"/>
          <p:cNvGrpSpPr/>
          <p:nvPr/>
        </p:nvGrpSpPr>
        <p:grpSpPr>
          <a:xfrm>
            <a:off x="0" y="1098956"/>
            <a:ext cx="9143999" cy="5759044"/>
            <a:chOff x="515437" y="-794248"/>
            <a:chExt cx="9551316" cy="6736287"/>
          </a:xfrm>
        </p:grpSpPr>
        <p:sp>
          <p:nvSpPr>
            <p:cNvPr id="24" name="Rektangel 23"/>
            <p:cNvSpPr>
              <a:spLocks noChangeArrowheads="1"/>
            </p:cNvSpPr>
            <p:nvPr/>
          </p:nvSpPr>
          <p:spPr bwMode="auto">
            <a:xfrm flipH="1">
              <a:off x="515437" y="5110765"/>
              <a:ext cx="3307941" cy="831274"/>
            </a:xfrm>
            <a:prstGeom prst="rect">
              <a:avLst/>
            </a:prstGeom>
            <a:gradFill rotWithShape="1">
              <a:gsLst>
                <a:gs pos="0">
                  <a:srgbClr val="FFE0DD"/>
                </a:gs>
                <a:gs pos="100000">
                  <a:srgbClr val="806D6E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indent="-342900"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 b="1" noProof="1">
                <a:solidFill>
                  <a:srgbClr val="FFFFFF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5" name="Ligebenet trapez 25"/>
            <p:cNvSpPr/>
            <p:nvPr/>
          </p:nvSpPr>
          <p:spPr bwMode="auto">
            <a:xfrm flipH="1">
              <a:off x="515437" y="4869935"/>
              <a:ext cx="2850576" cy="266439"/>
            </a:xfrm>
            <a:prstGeom prst="trapezoid">
              <a:avLst>
                <a:gd name="adj" fmla="val 160887"/>
              </a:avLst>
            </a:prstGeom>
            <a:gradFill flip="none" rotWithShape="1">
              <a:gsLst>
                <a:gs pos="69000">
                  <a:sysClr val="window" lastClr="FFFFFF">
                    <a:lumMod val="95000"/>
                  </a:sysClr>
                </a:gs>
                <a:gs pos="37000">
                  <a:sysClr val="window" lastClr="FFFFFF">
                    <a:lumMod val="85000"/>
                  </a:sysClr>
                </a:gs>
                <a:gs pos="0">
                  <a:sysClr val="window" lastClr="FFFFFF">
                    <a:lumMod val="75000"/>
                  </a:sysClr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indent="-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noProof="1">
                <a:solidFill>
                  <a:srgbClr val="FFFFFF"/>
                </a:solidFill>
                <a:latin typeface="微软雅黑"/>
                <a:ea typeface="微软雅黑"/>
              </a:endParaRPr>
            </a:p>
          </p:txBody>
        </p:sp>
        <p:grpSp>
          <p:nvGrpSpPr>
            <p:cNvPr id="26" name="Gruppe 81"/>
            <p:cNvGrpSpPr>
              <a:grpSpLocks/>
            </p:cNvGrpSpPr>
            <p:nvPr/>
          </p:nvGrpSpPr>
          <p:grpSpPr bwMode="auto">
            <a:xfrm flipH="1">
              <a:off x="1553496" y="3953478"/>
              <a:ext cx="3354083" cy="1173143"/>
              <a:chOff x="-1549341" y="4980313"/>
              <a:chExt cx="11815401" cy="761963"/>
            </a:xfrm>
          </p:grpSpPr>
          <p:sp>
            <p:nvSpPr>
              <p:cNvPr id="72" name="Rektangel 23"/>
              <p:cNvSpPr>
                <a:spLocks noChangeArrowheads="1"/>
              </p:cNvSpPr>
              <p:nvPr/>
            </p:nvSpPr>
            <p:spPr bwMode="auto">
              <a:xfrm>
                <a:off x="-1549341" y="5153536"/>
                <a:ext cx="11696909" cy="588740"/>
              </a:xfrm>
              <a:prstGeom prst="rect">
                <a:avLst/>
              </a:prstGeom>
              <a:gradFill rotWithShape="1">
                <a:gsLst>
                  <a:gs pos="0">
                    <a:srgbClr val="FFBAB7"/>
                  </a:gs>
                  <a:gs pos="100000">
                    <a:srgbClr val="805A5E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indent="-342900"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400" b="1" noProof="1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73" name="Ligebenet trapez 25"/>
              <p:cNvSpPr/>
              <p:nvPr/>
            </p:nvSpPr>
            <p:spPr>
              <a:xfrm>
                <a:off x="2028642" y="4980313"/>
                <a:ext cx="8237418" cy="168067"/>
              </a:xfrm>
              <a:prstGeom prst="trapezoid">
                <a:avLst>
                  <a:gd name="adj" fmla="val 160887"/>
                </a:avLst>
              </a:prstGeom>
              <a:gradFill flip="none" rotWithShape="1">
                <a:gsLst>
                  <a:gs pos="69000">
                    <a:sysClr val="window" lastClr="FFFFFF">
                      <a:lumMod val="95000"/>
                    </a:sysClr>
                  </a:gs>
                  <a:gs pos="37000">
                    <a:sysClr val="window" lastClr="FFFFFF">
                      <a:lumMod val="85000"/>
                    </a:sysClr>
                  </a:gs>
                  <a:gs pos="0">
                    <a:sysClr val="window" lastClr="FFFFFF">
                      <a:lumMod val="75000"/>
                    </a:sys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indent="-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 noProof="1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</p:txBody>
          </p:sp>
        </p:grpSp>
        <p:grpSp>
          <p:nvGrpSpPr>
            <p:cNvPr id="27" name="Gruppe 81"/>
            <p:cNvGrpSpPr>
              <a:grpSpLocks/>
            </p:cNvGrpSpPr>
            <p:nvPr/>
          </p:nvGrpSpPr>
          <p:grpSpPr bwMode="auto">
            <a:xfrm flipH="1">
              <a:off x="2544819" y="3054950"/>
              <a:ext cx="3380234" cy="1178384"/>
              <a:chOff x="-1644009" y="4708096"/>
              <a:chExt cx="11907527" cy="765366"/>
            </a:xfrm>
          </p:grpSpPr>
          <p:sp>
            <p:nvSpPr>
              <p:cNvPr id="70" name="Rektangel 23"/>
              <p:cNvSpPr>
                <a:spLocks noChangeArrowheads="1"/>
              </p:cNvSpPr>
              <p:nvPr/>
            </p:nvSpPr>
            <p:spPr bwMode="auto">
              <a:xfrm>
                <a:off x="-1644009" y="4877193"/>
                <a:ext cx="11845485" cy="596269"/>
              </a:xfrm>
              <a:prstGeom prst="rect">
                <a:avLst/>
              </a:prstGeom>
              <a:gradFill rotWithShape="1">
                <a:gsLst>
                  <a:gs pos="0">
                    <a:srgbClr val="FF9494"/>
                  </a:gs>
                  <a:gs pos="100000">
                    <a:srgbClr val="80474A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indent="-342900"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400" b="1" noProof="1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71" name="Ligebenet trapez 25"/>
              <p:cNvSpPr/>
              <p:nvPr/>
            </p:nvSpPr>
            <p:spPr>
              <a:xfrm>
                <a:off x="2026097" y="4708096"/>
                <a:ext cx="8237421" cy="168067"/>
              </a:xfrm>
              <a:prstGeom prst="trapezoid">
                <a:avLst>
                  <a:gd name="adj" fmla="val 160887"/>
                </a:avLst>
              </a:prstGeom>
              <a:gradFill flip="none" rotWithShape="1">
                <a:gsLst>
                  <a:gs pos="69000">
                    <a:sysClr val="window" lastClr="FFFFFF">
                      <a:lumMod val="95000"/>
                    </a:sysClr>
                  </a:gs>
                  <a:gs pos="37000">
                    <a:sysClr val="window" lastClr="FFFFFF">
                      <a:lumMod val="85000"/>
                    </a:sysClr>
                  </a:gs>
                  <a:gs pos="0">
                    <a:sysClr val="window" lastClr="FFFFFF">
                      <a:lumMod val="75000"/>
                    </a:sys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indent="-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 noProof="1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</p:txBody>
          </p:sp>
        </p:grpSp>
        <p:grpSp>
          <p:nvGrpSpPr>
            <p:cNvPr id="28" name="Gruppe 81"/>
            <p:cNvGrpSpPr>
              <a:grpSpLocks/>
            </p:cNvGrpSpPr>
            <p:nvPr/>
          </p:nvGrpSpPr>
          <p:grpSpPr bwMode="auto">
            <a:xfrm flipH="1">
              <a:off x="3623664" y="2158004"/>
              <a:ext cx="3358818" cy="1188123"/>
              <a:chOff x="-2147857" y="4435875"/>
              <a:chExt cx="11832084" cy="771690"/>
            </a:xfrm>
          </p:grpSpPr>
          <p:sp>
            <p:nvSpPr>
              <p:cNvPr id="68" name="Rektangel 23"/>
              <p:cNvSpPr>
                <a:spLocks noChangeArrowheads="1"/>
              </p:cNvSpPr>
              <p:nvPr/>
            </p:nvSpPr>
            <p:spPr bwMode="auto">
              <a:xfrm>
                <a:off x="-2147857" y="4605133"/>
                <a:ext cx="11769349" cy="602432"/>
              </a:xfrm>
              <a:prstGeom prst="rect">
                <a:avLst/>
              </a:prstGeom>
              <a:gradFill rotWithShape="1">
                <a:gsLst>
                  <a:gs pos="0">
                    <a:srgbClr val="FF6461"/>
                  </a:gs>
                  <a:gs pos="100000">
                    <a:srgbClr val="803234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indent="-342900"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400" b="1" noProof="1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69" name="Ligebenet trapez 25"/>
              <p:cNvSpPr/>
              <p:nvPr/>
            </p:nvSpPr>
            <p:spPr>
              <a:xfrm>
                <a:off x="1446805" y="4435875"/>
                <a:ext cx="8237422" cy="168067"/>
              </a:xfrm>
              <a:prstGeom prst="trapezoid">
                <a:avLst>
                  <a:gd name="adj" fmla="val 160887"/>
                </a:avLst>
              </a:prstGeom>
              <a:gradFill flip="none" rotWithShape="1">
                <a:gsLst>
                  <a:gs pos="69000">
                    <a:sysClr val="window" lastClr="FFFFFF">
                      <a:lumMod val="95000"/>
                    </a:sysClr>
                  </a:gs>
                  <a:gs pos="37000">
                    <a:sysClr val="window" lastClr="FFFFFF">
                      <a:lumMod val="85000"/>
                    </a:sysClr>
                  </a:gs>
                  <a:gs pos="0">
                    <a:sysClr val="window" lastClr="FFFFFF">
                      <a:lumMod val="75000"/>
                    </a:sys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indent="-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 noProof="1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</p:txBody>
          </p:sp>
        </p:grpSp>
        <p:grpSp>
          <p:nvGrpSpPr>
            <p:cNvPr id="29" name="Gruppe 81"/>
            <p:cNvGrpSpPr>
              <a:grpSpLocks/>
            </p:cNvGrpSpPr>
            <p:nvPr/>
          </p:nvGrpSpPr>
          <p:grpSpPr bwMode="auto">
            <a:xfrm flipH="1">
              <a:off x="4597190" y="1152254"/>
              <a:ext cx="3404576" cy="1265959"/>
              <a:chOff x="-2517335" y="4094041"/>
              <a:chExt cx="11993277" cy="822248"/>
            </a:xfrm>
          </p:grpSpPr>
          <p:sp>
            <p:nvSpPr>
              <p:cNvPr id="66" name="Rektangel 23"/>
              <p:cNvSpPr>
                <a:spLocks noChangeArrowheads="1"/>
              </p:cNvSpPr>
              <p:nvPr/>
            </p:nvSpPr>
            <p:spPr bwMode="auto">
              <a:xfrm>
                <a:off x="-2517335" y="4258072"/>
                <a:ext cx="11915803" cy="658217"/>
              </a:xfrm>
              <a:prstGeom prst="rect">
                <a:avLst/>
              </a:prstGeom>
              <a:gradFill rotWithShape="1">
                <a:gsLst>
                  <a:gs pos="0">
                    <a:srgbClr val="FF4E4B"/>
                  </a:gs>
                  <a:gs pos="100000">
                    <a:srgbClr val="802424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indent="-342900"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400" b="1" noProof="1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67" name="Ligebenet trapez 25"/>
              <p:cNvSpPr/>
              <p:nvPr/>
            </p:nvSpPr>
            <p:spPr>
              <a:xfrm>
                <a:off x="1238520" y="4094041"/>
                <a:ext cx="8237422" cy="168068"/>
              </a:xfrm>
              <a:prstGeom prst="trapezoid">
                <a:avLst>
                  <a:gd name="adj" fmla="val 160887"/>
                </a:avLst>
              </a:prstGeom>
              <a:gradFill flip="none" rotWithShape="1">
                <a:gsLst>
                  <a:gs pos="69000">
                    <a:sysClr val="window" lastClr="FFFFFF">
                      <a:lumMod val="95000"/>
                    </a:sysClr>
                  </a:gs>
                  <a:gs pos="37000">
                    <a:sysClr val="window" lastClr="FFFFFF">
                      <a:lumMod val="85000"/>
                    </a:sysClr>
                  </a:gs>
                  <a:gs pos="0">
                    <a:sysClr val="window" lastClr="FFFFFF">
                      <a:lumMod val="75000"/>
                    </a:sys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indent="-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 noProof="1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</p:txBody>
          </p:sp>
        </p:grpSp>
        <p:grpSp>
          <p:nvGrpSpPr>
            <p:cNvPr id="30" name="Gruppe 81"/>
            <p:cNvGrpSpPr>
              <a:grpSpLocks/>
            </p:cNvGrpSpPr>
            <p:nvPr/>
          </p:nvGrpSpPr>
          <p:grpSpPr bwMode="auto">
            <a:xfrm flipH="1">
              <a:off x="5668047" y="134512"/>
              <a:ext cx="3324771" cy="1277291"/>
              <a:chOff x="-2787358" y="3736147"/>
              <a:chExt cx="11712143" cy="829607"/>
            </a:xfrm>
          </p:grpSpPr>
          <p:sp>
            <p:nvSpPr>
              <p:cNvPr id="64" name="Rektangel 23"/>
              <p:cNvSpPr>
                <a:spLocks noChangeArrowheads="1"/>
              </p:cNvSpPr>
              <p:nvPr/>
            </p:nvSpPr>
            <p:spPr bwMode="auto">
              <a:xfrm>
                <a:off x="-2787358" y="3897706"/>
                <a:ext cx="11653898" cy="668048"/>
              </a:xfrm>
              <a:prstGeom prst="rect">
                <a:avLst/>
              </a:prstGeom>
              <a:gradFill rotWithShape="1">
                <a:gsLst>
                  <a:gs pos="0">
                    <a:srgbClr val="FF2C2C"/>
                  </a:gs>
                  <a:gs pos="100000">
                    <a:srgbClr val="801413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indent="-342900"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400" b="1" noProof="1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65" name="Ligebenet trapez 25"/>
              <p:cNvSpPr/>
              <p:nvPr/>
            </p:nvSpPr>
            <p:spPr>
              <a:xfrm>
                <a:off x="687363" y="3736147"/>
                <a:ext cx="8237422" cy="168068"/>
              </a:xfrm>
              <a:prstGeom prst="trapezoid">
                <a:avLst>
                  <a:gd name="adj" fmla="val 160887"/>
                </a:avLst>
              </a:prstGeom>
              <a:gradFill flip="none" rotWithShape="1">
                <a:gsLst>
                  <a:gs pos="69000">
                    <a:sysClr val="window" lastClr="FFFFFF">
                      <a:lumMod val="95000"/>
                    </a:sysClr>
                  </a:gs>
                  <a:gs pos="37000">
                    <a:sysClr val="window" lastClr="FFFFFF">
                      <a:lumMod val="85000"/>
                    </a:sysClr>
                  </a:gs>
                  <a:gs pos="0">
                    <a:sysClr val="window" lastClr="FFFFFF">
                      <a:lumMod val="75000"/>
                    </a:sys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indent="-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 noProof="1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</p:txBody>
          </p:sp>
        </p:grpSp>
        <p:grpSp>
          <p:nvGrpSpPr>
            <p:cNvPr id="31" name="Gruppe 81"/>
            <p:cNvGrpSpPr>
              <a:grpSpLocks/>
            </p:cNvGrpSpPr>
            <p:nvPr/>
          </p:nvGrpSpPr>
          <p:grpSpPr bwMode="auto">
            <a:xfrm flipH="1">
              <a:off x="6465158" y="-794248"/>
              <a:ext cx="3601595" cy="1188981"/>
              <a:chOff x="-3718434" y="3444304"/>
              <a:chExt cx="12687307" cy="772250"/>
            </a:xfrm>
          </p:grpSpPr>
          <p:sp>
            <p:nvSpPr>
              <p:cNvPr id="62" name="Rektangel 23"/>
              <p:cNvSpPr>
                <a:spLocks noChangeArrowheads="1"/>
              </p:cNvSpPr>
              <p:nvPr/>
            </p:nvSpPr>
            <p:spPr bwMode="auto">
              <a:xfrm>
                <a:off x="-3348015" y="3597262"/>
                <a:ext cx="12265561" cy="619292"/>
              </a:xfrm>
              <a:prstGeom prst="rect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8000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ru-RU" sz="1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ru-RU" sz="14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Обеспечение </a:t>
                </a:r>
              </a:p>
              <a:p>
                <a:pPr algn="ctr"/>
                <a:r>
                  <a:rPr lang="ru-RU" sz="14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сбалансированности бюджета  </a:t>
                </a:r>
              </a:p>
              <a:p>
                <a:pPr indent="-342900"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400" b="1" noProof="1">
                  <a:solidFill>
                    <a:schemeClr val="bg1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63" name="Ligebenet trapez 25"/>
              <p:cNvSpPr/>
              <p:nvPr/>
            </p:nvSpPr>
            <p:spPr>
              <a:xfrm>
                <a:off x="-3718434" y="3444304"/>
                <a:ext cx="12687307" cy="168068"/>
              </a:xfrm>
              <a:prstGeom prst="trapezoid">
                <a:avLst>
                  <a:gd name="adj" fmla="val 160887"/>
                </a:avLst>
              </a:prstGeom>
              <a:gradFill flip="none" rotWithShape="1">
                <a:gsLst>
                  <a:gs pos="69000">
                    <a:sysClr val="window" lastClr="FFFFFF">
                      <a:lumMod val="95000"/>
                    </a:sysClr>
                  </a:gs>
                  <a:gs pos="37000">
                    <a:sysClr val="window" lastClr="FFFFFF">
                      <a:lumMod val="85000"/>
                    </a:sysClr>
                  </a:gs>
                  <a:gs pos="0">
                    <a:sysClr val="window" lastClr="FFFFFF">
                      <a:lumMod val="75000"/>
                    </a:sysClr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indent="-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 noProof="1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</p:txBody>
          </p:sp>
        </p:grpSp>
        <p:sp>
          <p:nvSpPr>
            <p:cNvPr id="33" name="TextBox 32"/>
            <p:cNvSpPr txBox="1">
              <a:spLocks noChangeArrowheads="1"/>
            </p:cNvSpPr>
            <p:nvPr/>
          </p:nvSpPr>
          <p:spPr bwMode="auto">
            <a:xfrm>
              <a:off x="515437" y="5348879"/>
              <a:ext cx="3420478" cy="306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Сокращение муниципального долга</a:t>
              </a:r>
              <a:endParaRPr lang="ru-RU" sz="11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TextBox 33"/>
            <p:cNvSpPr txBox="1">
              <a:spLocks noChangeArrowheads="1"/>
            </p:cNvSpPr>
            <p:nvPr/>
          </p:nvSpPr>
          <p:spPr bwMode="auto">
            <a:xfrm>
              <a:off x="1676111" y="4511760"/>
              <a:ext cx="3007957" cy="303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Сокращение объема дефицита бюджета</a:t>
              </a:r>
              <a:endParaRPr lang="ru-RU" sz="11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TextBox 34"/>
            <p:cNvSpPr txBox="1">
              <a:spLocks noChangeArrowheads="1"/>
            </p:cNvSpPr>
            <p:nvPr/>
          </p:nvSpPr>
          <p:spPr bwMode="auto">
            <a:xfrm>
              <a:off x="2646619" y="3477493"/>
              <a:ext cx="3162652" cy="500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Расширение использования механизмов инициативного бюджетирования</a:t>
              </a:r>
              <a:endParaRPr lang="ru-RU" sz="11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TextBox 35"/>
            <p:cNvSpPr txBox="1">
              <a:spLocks noChangeArrowheads="1"/>
            </p:cNvSpPr>
            <p:nvPr/>
          </p:nvSpPr>
          <p:spPr bwMode="auto">
            <a:xfrm>
              <a:off x="3841884" y="2455491"/>
              <a:ext cx="3021199" cy="900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ru-RU" sz="1100" b="1" dirty="0" smtClean="0">
                  <a:latin typeface="Times New Roman" pitchFamily="18" charset="0"/>
                  <a:cs typeface="Times New Roman" pitchFamily="18" charset="0"/>
                </a:rPr>
                <a:t>Оптимизация расходов бюджета   </a:t>
              </a:r>
              <a:r>
                <a:rPr lang="ru-RU" altLang="ko-KR" sz="1100" b="1" dirty="0" smtClean="0">
                  <a:latin typeface="Times New Roman" pitchFamily="18" charset="0"/>
                  <a:ea typeface="굴림" pitchFamily="50" charset="-127"/>
                  <a:cs typeface="Times New Roman" pitchFamily="18" charset="0"/>
                </a:rPr>
                <a:t>Принятие новых видов расходов только </a:t>
              </a:r>
            </a:p>
            <a:p>
              <a:pPr algn="ctr"/>
              <a:r>
                <a:rPr lang="ru-RU" altLang="ko-KR" sz="1100" b="1" dirty="0" smtClean="0">
                  <a:latin typeface="Times New Roman" pitchFamily="18" charset="0"/>
                  <a:ea typeface="굴림" pitchFamily="50" charset="-127"/>
                  <a:cs typeface="Times New Roman" pitchFamily="18" charset="0"/>
                </a:rPr>
                <a:t>после соответствующей оценки их </a:t>
              </a:r>
            </a:p>
            <a:p>
              <a:pPr algn="ctr"/>
              <a:r>
                <a:rPr lang="ru-RU" altLang="ko-KR" sz="1100" b="1" dirty="0" smtClean="0">
                  <a:latin typeface="Times New Roman" pitchFamily="18" charset="0"/>
                  <a:ea typeface="굴림" pitchFamily="50" charset="-127"/>
                  <a:cs typeface="Times New Roman" pitchFamily="18" charset="0"/>
                </a:rPr>
                <a:t>эффективности</a:t>
              </a:r>
              <a:endParaRPr lang="en-US" altLang="ko-KR" sz="1100" b="1" dirty="0" smtClean="0">
                <a:latin typeface="Times New Roman" pitchFamily="18" charset="0"/>
                <a:ea typeface="굴림" pitchFamily="50" charset="-127"/>
                <a:cs typeface="Times New Roman" pitchFamily="18" charset="0"/>
              </a:endParaRPr>
            </a:p>
          </p:txBody>
        </p:sp>
        <p:sp>
          <p:nvSpPr>
            <p:cNvPr id="37" name="TextBox 36"/>
            <p:cNvSpPr txBox="1">
              <a:spLocks noChangeArrowheads="1"/>
            </p:cNvSpPr>
            <p:nvPr/>
          </p:nvSpPr>
          <p:spPr bwMode="auto">
            <a:xfrm>
              <a:off x="4594645" y="1455994"/>
              <a:ext cx="3422555" cy="1098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ru-RU" sz="11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Повышение собственных доходов бюджета </a:t>
              </a:r>
              <a:r>
                <a:rPr lang="ru-RU" altLang="ko-KR" sz="1100" b="1" dirty="0" smtClean="0">
                  <a:solidFill>
                    <a:schemeClr val="bg1"/>
                  </a:solidFill>
                  <a:latin typeface="Times New Roman" pitchFamily="18" charset="0"/>
                  <a:ea typeface="굴림" pitchFamily="50" charset="-127"/>
                  <a:cs typeface="Times New Roman" pitchFamily="18" charset="0"/>
                </a:rPr>
                <a:t>Выявление резервов и перераспределение </a:t>
              </a:r>
            </a:p>
            <a:p>
              <a:pPr algn="ctr"/>
              <a:r>
                <a:rPr lang="ru-RU" altLang="ko-KR" sz="1100" b="1" dirty="0" smtClean="0">
                  <a:solidFill>
                    <a:schemeClr val="bg1"/>
                  </a:solidFill>
                  <a:latin typeface="Times New Roman" pitchFamily="18" charset="0"/>
                  <a:ea typeface="굴림" pitchFamily="50" charset="-127"/>
                  <a:cs typeface="Times New Roman" pitchFamily="18" charset="0"/>
                </a:rPr>
                <a:t>их в пользу приоритетных направлений, </a:t>
              </a:r>
            </a:p>
            <a:p>
              <a:pPr algn="ctr"/>
              <a:r>
                <a:rPr lang="ru-RU" altLang="ko-KR" sz="1100" b="1" dirty="0" smtClean="0">
                  <a:solidFill>
                    <a:schemeClr val="bg1"/>
                  </a:solidFill>
                  <a:latin typeface="Times New Roman" pitchFamily="18" charset="0"/>
                  <a:ea typeface="굴림" pitchFamily="50" charset="-127"/>
                  <a:cs typeface="Times New Roman" pitchFamily="18" charset="0"/>
                </a:rPr>
                <a:t>создающих условия для экономического роста</a:t>
              </a:r>
              <a:endParaRPr lang="en-US" altLang="ko-KR" sz="1100" b="1" dirty="0" smtClean="0">
                <a:solidFill>
                  <a:schemeClr val="bg1"/>
                </a:solidFill>
                <a:latin typeface="Times New Roman" pitchFamily="18" charset="0"/>
                <a:ea typeface="굴림" pitchFamily="50" charset="-127"/>
                <a:cs typeface="Times New Roman" pitchFamily="18" charset="0"/>
              </a:endParaRPr>
            </a:p>
            <a:p>
              <a:pPr algn="ctr"/>
              <a:endParaRPr lang="en-US" altLang="ko-KR" sz="1100" b="1" dirty="0" smtClean="0">
                <a:solidFill>
                  <a:srgbClr val="DDDDDD"/>
                </a:solidFill>
                <a:latin typeface="Times New Roman" pitchFamily="18" charset="0"/>
                <a:ea typeface="굴림" pitchFamily="50" charset="-127"/>
                <a:cs typeface="Times New Roman" pitchFamily="18" charset="0"/>
              </a:endParaRPr>
            </a:p>
          </p:txBody>
        </p:sp>
        <p:sp>
          <p:nvSpPr>
            <p:cNvPr id="38" name="TextBox 37"/>
            <p:cNvSpPr txBox="1">
              <a:spLocks noChangeArrowheads="1"/>
            </p:cNvSpPr>
            <p:nvPr/>
          </p:nvSpPr>
          <p:spPr bwMode="auto">
            <a:xfrm>
              <a:off x="5944926" y="576544"/>
              <a:ext cx="2844668" cy="500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lvl="0" algn="ctr"/>
              <a:r>
                <a:rPr lang="ru-RU" sz="1100" b="1" dirty="0" smtClean="0">
                  <a:solidFill>
                    <a:srgbClr val="EAEAEA"/>
                  </a:solidFill>
                  <a:latin typeface="Times New Roman" pitchFamily="18" charset="0"/>
                  <a:cs typeface="Times New Roman" pitchFamily="18" charset="0"/>
                </a:rPr>
                <a:t>Повышение качества осуществления внутреннего финансового контроля</a:t>
              </a:r>
              <a:endParaRPr lang="ru-RU" sz="1100" b="1" dirty="0">
                <a:solidFill>
                  <a:srgbClr val="EAEAEA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Ellipse 59"/>
            <p:cNvSpPr/>
            <p:nvPr/>
          </p:nvSpPr>
          <p:spPr bwMode="auto">
            <a:xfrm>
              <a:off x="1917169" y="721842"/>
              <a:ext cx="3104102" cy="294967"/>
            </a:xfrm>
            <a:prstGeom prst="ellipse">
              <a:avLst/>
            </a:prstGeom>
            <a:gradFill flip="none" rotWithShape="1">
              <a:gsLst>
                <a:gs pos="24000">
                  <a:sysClr val="windowText" lastClr="000000">
                    <a:alpha val="22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</a:endParaRPr>
            </a:p>
          </p:txBody>
        </p:sp>
        <p:sp>
          <p:nvSpPr>
            <p:cNvPr id="47" name="Rektangel 64"/>
            <p:cNvSpPr>
              <a:spLocks noChangeArrowheads="1"/>
            </p:cNvSpPr>
            <p:nvPr/>
          </p:nvSpPr>
          <p:spPr bwMode="auto">
            <a:xfrm>
              <a:off x="1798640" y="2763837"/>
              <a:ext cx="1441452" cy="303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801688" fontAlgn="auto">
                <a:spcBef>
                  <a:spcPct val="20000"/>
                </a:spcBef>
                <a:spcAft>
                  <a:spcPts val="0"/>
                </a:spcAft>
              </a:pPr>
              <a:endParaRPr lang="zh-CN" altLang="en-US" sz="1100" b="1" noProof="1">
                <a:solidFill>
                  <a:srgbClr val="080808"/>
                </a:solidFill>
                <a:latin typeface="微软雅黑"/>
                <a:ea typeface="微软雅黑"/>
                <a:cs typeface="Arial" charset="0"/>
              </a:endParaRPr>
            </a:p>
          </p:txBody>
        </p:sp>
        <p:sp>
          <p:nvSpPr>
            <p:cNvPr id="55" name="Rektangel 64"/>
            <p:cNvSpPr>
              <a:spLocks noChangeArrowheads="1"/>
            </p:cNvSpPr>
            <p:nvPr/>
          </p:nvSpPr>
          <p:spPr bwMode="auto">
            <a:xfrm>
              <a:off x="5478465" y="838200"/>
              <a:ext cx="1441452" cy="303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801688" fontAlgn="auto">
                <a:spcBef>
                  <a:spcPct val="20000"/>
                </a:spcBef>
                <a:spcAft>
                  <a:spcPts val="0"/>
                </a:spcAft>
              </a:pPr>
              <a:endParaRPr lang="zh-CN" altLang="en-US" sz="1100" b="1" noProof="1">
                <a:solidFill>
                  <a:srgbClr val="080808"/>
                </a:solidFill>
                <a:latin typeface="微软雅黑"/>
                <a:ea typeface="微软雅黑"/>
                <a:cs typeface="Arial" charset="0"/>
              </a:endParaRPr>
            </a:p>
          </p:txBody>
        </p:sp>
        <p:sp>
          <p:nvSpPr>
            <p:cNvPr id="59" name="Rektangel 64"/>
            <p:cNvSpPr>
              <a:spLocks noChangeArrowheads="1"/>
            </p:cNvSpPr>
            <p:nvPr/>
          </p:nvSpPr>
          <p:spPr bwMode="auto">
            <a:xfrm>
              <a:off x="7070700" y="177800"/>
              <a:ext cx="1441452" cy="303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801688" fontAlgn="auto">
                <a:spcBef>
                  <a:spcPct val="20000"/>
                </a:spcBef>
                <a:spcAft>
                  <a:spcPts val="0"/>
                </a:spcAft>
              </a:pPr>
              <a:endParaRPr lang="zh-CN" altLang="en-US" sz="1100" b="1" noProof="1">
                <a:solidFill>
                  <a:srgbClr val="080808"/>
                </a:solidFill>
                <a:latin typeface="微软雅黑"/>
                <a:ea typeface="微软雅黑"/>
                <a:cs typeface="Arial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1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304926" y="457177"/>
            <a:ext cx="64388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налоговой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политики района на 2019-2021 годы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7176" y="1518077"/>
            <a:ext cx="8886824" cy="5339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endParaRPr lang="ru-RU" sz="1400" b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Сохранение,  укрепление и развитие налогового потенциала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Повышение качества администрирования доходов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Обеспечение полноты и корректности сведений в базах данных республиканских органов исполнительной власти, территориальных органов федеральных органов исполнительной власти в Республике Башкортостан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 органов местного самоуправления Республики Башкортостан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Усиление адресной работы с налогоплательщиками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Мониторинг и оптимизация налоговых льгот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Погашение задолженности в бюджеты всех уровней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Легализация доходов населения и объектов налогообложения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Мониторинг расчетов с бюджетом налогоплательщиков</a:t>
            </a:r>
            <a:endParaRPr lang="ru-RU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endParaRPr lang="ru-RU" sz="1400" b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Диаграмма 9"/>
          <p:cNvGraphicFramePr/>
          <p:nvPr/>
        </p:nvGraphicFramePr>
        <p:xfrm>
          <a:off x="1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Рисунок 6" descr="Рисунок22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5843" name="WordArt 37"/>
          <p:cNvSpPr>
            <a:spLocks noChangeArrowheads="1" noChangeShapeType="1" noTextEdit="1"/>
          </p:cNvSpPr>
          <p:nvPr/>
        </p:nvSpPr>
        <p:spPr bwMode="auto">
          <a:xfrm>
            <a:off x="1043796" y="171450"/>
            <a:ext cx="7228936" cy="126704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10"/>
              </a:avLst>
            </a:prstTxWarp>
          </a:bodyPr>
          <a:lstStyle/>
          <a:p>
            <a:pPr algn="ctr"/>
            <a:r>
              <a:rPr lang="ru-RU" sz="2800" kern="10" dirty="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Основные параметры </a:t>
            </a:r>
            <a:endParaRPr lang="ru-RU" sz="2800" kern="10" dirty="0" smtClean="0">
              <a:ln w="9525">
                <a:noFill/>
                <a:round/>
                <a:headEnd/>
                <a:tailEnd/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проекта </a:t>
            </a:r>
            <a:r>
              <a:rPr lang="ru-RU" sz="2800" kern="10" dirty="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бюджета </a:t>
            </a:r>
            <a:r>
              <a:rPr lang="ru-RU" sz="28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района</a:t>
            </a:r>
            <a:endParaRPr lang="ru-RU" sz="2800" kern="10" dirty="0">
              <a:ln w="9525">
                <a:noFill/>
                <a:round/>
                <a:headEnd/>
                <a:tailEnd/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>
          <a:xfrm>
            <a:off x="6553200" y="6143625"/>
            <a:ext cx="2233613" cy="577850"/>
          </a:xfrm>
        </p:spPr>
        <p:txBody>
          <a:bodyPr/>
          <a:lstStyle/>
          <a:p>
            <a:pPr>
              <a:defRPr/>
            </a:pPr>
            <a:fld id="{5318242B-46B6-4482-98E7-7D71AA53BEF4}" type="slidenum">
              <a:rPr lang="ru-RU"/>
              <a:pPr>
                <a:defRPr/>
              </a:pPr>
              <a:t>17</a:t>
            </a:fld>
            <a:endParaRPr lang="ru-RU" dirty="0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323850" y="1471430"/>
          <a:ext cx="8820150" cy="5258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7500958" y="1428736"/>
            <a:ext cx="15001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>
                <a:latin typeface="Constantia" pitchFamily="18" charset="0"/>
              </a:rPr>
              <a:t>Тыс. руб.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7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4828" name="Rectangle 35"/>
          <p:cNvSpPr>
            <a:spLocks noChangeArrowheads="1"/>
          </p:cNvSpPr>
          <p:nvPr/>
        </p:nvSpPr>
        <p:spPr bwMode="auto">
          <a:xfrm>
            <a:off x="0" y="2338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4831" name="TextBox 22"/>
          <p:cNvSpPr txBox="1">
            <a:spLocks noChangeArrowheads="1"/>
          </p:cNvSpPr>
          <p:nvPr/>
        </p:nvSpPr>
        <p:spPr bwMode="auto">
          <a:xfrm>
            <a:off x="714375" y="2500313"/>
            <a:ext cx="571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5F5381-8D12-4803-B337-263FCCA5FFC5}" type="slidenum">
              <a:rPr lang="ru-RU"/>
              <a:pPr>
                <a:defRPr/>
              </a:pPr>
              <a:t>18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000250" y="115558"/>
            <a:ext cx="71437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Структура  доходов 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муниципального района на 2019 год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бюджет-отрадное-доход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72987" y="1362075"/>
            <a:ext cx="6766187" cy="5181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29025" y="2057400"/>
            <a:ext cx="10966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НДФЛ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114 712,0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14675" y="3009900"/>
            <a:ext cx="992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УСН 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10 815,0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67275" y="3562350"/>
            <a:ext cx="1080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Акцизы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9 769,0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95525" y="3848100"/>
            <a:ext cx="880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ЕНВД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6 390,0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71675" y="4819650"/>
            <a:ext cx="1670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Аренда земли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6 900,0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62500" y="4781550"/>
            <a:ext cx="144623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Налог на </a:t>
            </a:r>
          </a:p>
          <a:p>
            <a:pPr algn="ctr"/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имущество </a:t>
            </a:r>
          </a:p>
          <a:p>
            <a:pPr algn="ctr"/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организаций</a:t>
            </a:r>
          </a:p>
          <a:p>
            <a:pPr algn="ctr"/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3 051,0</a:t>
            </a:r>
            <a:endParaRPr lang="ru-RU" sz="1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95675" y="4867275"/>
            <a:ext cx="1195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Штрафы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892,0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71875" y="5591175"/>
            <a:ext cx="11342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Доходы от 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продажи 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имущества 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2 200,0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9000" y="3905250"/>
            <a:ext cx="14798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Государствен-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ная пошлина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1 787,0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72325" y="4429126"/>
            <a:ext cx="1041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430 313,4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86650" y="5600700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587 806,4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00924" y="1419226"/>
            <a:ext cx="1571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452558" y="5374257"/>
            <a:ext cx="1035170" cy="7591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Итого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2000"/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/>
        </p:nvGraphicFramePr>
        <p:xfrm>
          <a:off x="0" y="0"/>
          <a:ext cx="9143999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Рисунок 11" descr="Рисунок22.tif"/>
          <p:cNvPicPr>
            <a:picLocks noChangeAspect="1"/>
          </p:cNvPicPr>
          <p:nvPr/>
        </p:nvPicPr>
        <p:blipFill>
          <a:blip r:embed="rId4" cstate="print">
            <a:lum bright="-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4827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4828" name="Rectangle 35"/>
          <p:cNvSpPr>
            <a:spLocks noChangeArrowheads="1"/>
          </p:cNvSpPr>
          <p:nvPr/>
        </p:nvSpPr>
        <p:spPr bwMode="auto">
          <a:xfrm>
            <a:off x="0" y="2338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4830" name="TextBox 11"/>
          <p:cNvSpPr txBox="1">
            <a:spLocks noChangeArrowheads="1"/>
          </p:cNvSpPr>
          <p:nvPr/>
        </p:nvSpPr>
        <p:spPr bwMode="auto">
          <a:xfrm>
            <a:off x="7856766" y="1612068"/>
            <a:ext cx="11391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>
                <a:latin typeface="Constantia" pitchFamily="18" charset="0"/>
              </a:rPr>
              <a:t>Тыс. руб.</a:t>
            </a:r>
          </a:p>
        </p:txBody>
      </p:sp>
      <p:sp>
        <p:nvSpPr>
          <p:cNvPr id="34831" name="TextBox 22"/>
          <p:cNvSpPr txBox="1">
            <a:spLocks noChangeArrowheads="1"/>
          </p:cNvSpPr>
          <p:nvPr/>
        </p:nvSpPr>
        <p:spPr bwMode="auto">
          <a:xfrm>
            <a:off x="714375" y="2500313"/>
            <a:ext cx="571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5F5381-8D12-4803-B337-263FCCA5FFC5}" type="slidenum">
              <a:rPr lang="ru-RU"/>
              <a:pPr>
                <a:defRPr/>
              </a:pPr>
              <a:t>19</a:t>
            </a:fld>
            <a:endParaRPr lang="ru-RU" dirty="0"/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2114550" y="4324758"/>
          <a:ext cx="6886575" cy="2403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Диаграмма 9"/>
          <p:cNvGraphicFramePr/>
          <p:nvPr/>
        </p:nvGraphicFramePr>
        <p:xfrm>
          <a:off x="971550" y="1717180"/>
          <a:ext cx="6934200" cy="2403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433369" y="222833"/>
            <a:ext cx="47546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Доходы бюджета 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муниципального района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88024" y="1268760"/>
            <a:ext cx="4215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D33FC-CFB2-4C9E-9E90-385C6970F446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696687" y="755009"/>
            <a:ext cx="4254366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Нуримановский район образован в 1930 году.</a:t>
            </a:r>
          </a:p>
          <a:p>
            <a:pPr algn="just"/>
            <a:r>
              <a:rPr lang="ru-RU" sz="15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В составе района – 5</a:t>
            </a:r>
            <a:r>
              <a:rPr lang="en-US" sz="15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2</a:t>
            </a:r>
            <a:r>
              <a:rPr lang="ru-RU" sz="15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 населенных пунктов, 12 сельских поселений. Районный центр – с. Красная Горка, находящееся в 100 км. от г. Уфа.</a:t>
            </a:r>
            <a:endParaRPr lang="en-US" sz="1500" b="1" i="1" dirty="0" smtClean="0">
              <a:solidFill>
                <a:schemeClr val="accent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algn="just"/>
            <a:endParaRPr lang="ru-RU" sz="1500" b="1" i="1" dirty="0" smtClean="0">
              <a:solidFill>
                <a:schemeClr val="accent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algn="just"/>
            <a:r>
              <a:rPr lang="ru-RU" sz="15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Район находится на левобережье нижнего течения реки Уфы, к северо-востоку от г. Уфы, граничит с </a:t>
            </a:r>
            <a:r>
              <a:rPr lang="ru-RU" sz="1500" b="1" i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Иглинским</a:t>
            </a:r>
            <a:r>
              <a:rPr lang="ru-RU" sz="15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, Благовещенским и Караидельским районами Республики Башкортостан, на юго-востоке граничит с Челябинской областью. Площадь района составляет 2 </a:t>
            </a:r>
            <a:r>
              <a:rPr lang="en-US" sz="15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511</a:t>
            </a:r>
            <a:r>
              <a:rPr lang="ru-RU" sz="15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 км².</a:t>
            </a:r>
            <a:r>
              <a:rPr lang="en-US" sz="15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15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Численность населения 20,</a:t>
            </a:r>
            <a:r>
              <a:rPr lang="en-US" sz="1500" b="1" i="1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1</a:t>
            </a:r>
            <a:r>
              <a:rPr lang="ru-RU" sz="1500" b="1" i="1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15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тыс.человек</a:t>
            </a:r>
            <a:endParaRPr lang="en-US" sz="1500" b="1" i="1" dirty="0" smtClean="0">
              <a:solidFill>
                <a:schemeClr val="accent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algn="just"/>
            <a:endParaRPr lang="ru-RU" sz="1500" b="1" i="1" dirty="0" smtClean="0">
              <a:solidFill>
                <a:schemeClr val="accent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algn="just"/>
            <a:r>
              <a:rPr lang="ru-RU" sz="15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Северная часть территории района расположена на Уфимском плато, южная часть — на </a:t>
            </a:r>
            <a:r>
              <a:rPr lang="ru-RU" sz="1500" b="1" i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Прибельской</a:t>
            </a:r>
            <a:r>
              <a:rPr lang="ru-RU" sz="15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 увалисто-волнистой равнине. Леса занимают 78 % площади района (195,9 тыс. га). Район богат лесами из пихты, сосны, березы,</a:t>
            </a:r>
          </a:p>
          <a:p>
            <a:pPr algn="just"/>
            <a:r>
              <a:rPr lang="ru-RU" sz="15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липы, дуба и осины. Гидрографическую сеть образует река Уфа с притоками.</a:t>
            </a:r>
            <a:endParaRPr lang="ru-RU" sz="15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pic>
        <p:nvPicPr>
          <p:cNvPr id="9" name="Рисунок 8" descr="r_nurimanovsk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6836" y="998982"/>
            <a:ext cx="4726888" cy="585901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54000"/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9" name="Object 3"/>
          <p:cNvGraphicFramePr>
            <a:graphicFrameLocks/>
          </p:cNvGraphicFramePr>
          <p:nvPr/>
        </p:nvGraphicFramePr>
        <p:xfrm>
          <a:off x="5781675" y="1162050"/>
          <a:ext cx="2667000" cy="1247775"/>
        </p:xfrm>
        <a:graphic>
          <a:graphicData uri="http://schemas.openxmlformats.org/presentationml/2006/ole">
            <p:oleObj spid="_x0000_s5122" name="Worksheet" r:id="rId5" imgW="3419475" imgH="1600200" progId="Excel.Sheet.8">
              <p:embed/>
            </p:oleObj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516216" y="5157192"/>
            <a:ext cx="360040" cy="288032"/>
          </a:xfrm>
          <a:prstGeom prst="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516216" y="3861048"/>
            <a:ext cx="360039" cy="288032"/>
          </a:xfrm>
          <a:prstGeom prst="rect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  <a:bevelB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pSp>
        <p:nvGrpSpPr>
          <p:cNvPr id="3" name="Группа 50"/>
          <p:cNvGrpSpPr>
            <a:grpSpLocks/>
          </p:cNvGrpSpPr>
          <p:nvPr/>
        </p:nvGrpSpPr>
        <p:grpSpPr bwMode="auto">
          <a:xfrm>
            <a:off x="6010262" y="2648655"/>
            <a:ext cx="786060" cy="432221"/>
            <a:chOff x="3273527" y="2248510"/>
            <a:chExt cx="786839" cy="432048"/>
          </a:xfrm>
        </p:grpSpPr>
        <p:sp>
          <p:nvSpPr>
            <p:cNvPr id="12" name="Овал 11"/>
            <p:cNvSpPr/>
            <p:nvPr/>
          </p:nvSpPr>
          <p:spPr>
            <a:xfrm>
              <a:off x="3292267" y="2248510"/>
              <a:ext cx="504056" cy="432048"/>
            </a:xfrm>
            <a:prstGeom prst="ellipse">
              <a:avLst/>
            </a:prstGeom>
            <a:solidFill>
              <a:srgbClr val="D1CE4F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4148" name="TextBox 52"/>
            <p:cNvSpPr txBox="1">
              <a:spLocks noChangeArrowheads="1"/>
            </p:cNvSpPr>
            <p:nvPr/>
          </p:nvSpPr>
          <p:spPr bwMode="auto">
            <a:xfrm>
              <a:off x="3273527" y="2320218"/>
              <a:ext cx="786839" cy="261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100" b="1" dirty="0" smtClean="0">
                  <a:latin typeface="Times New Roman" pitchFamily="18" charset="0"/>
                </a:rPr>
                <a:t>93,2%</a:t>
              </a:r>
              <a:endParaRPr lang="ru-RU" sz="1100" b="1" dirty="0">
                <a:latin typeface="Times New Roman" pitchFamily="18" charset="0"/>
              </a:endParaRPr>
            </a:p>
          </p:txBody>
        </p:sp>
      </p:grpSp>
      <p:grpSp>
        <p:nvGrpSpPr>
          <p:cNvPr id="4" name="Группа 50"/>
          <p:cNvGrpSpPr>
            <a:grpSpLocks/>
          </p:cNvGrpSpPr>
          <p:nvPr/>
        </p:nvGrpSpPr>
        <p:grpSpPr bwMode="auto">
          <a:xfrm>
            <a:off x="4131216" y="4021492"/>
            <a:ext cx="785109" cy="431050"/>
            <a:chOff x="3273524" y="2248510"/>
            <a:chExt cx="786990" cy="432048"/>
          </a:xfrm>
        </p:grpSpPr>
        <p:sp>
          <p:nvSpPr>
            <p:cNvPr id="18" name="Овал 17"/>
            <p:cNvSpPr/>
            <p:nvPr/>
          </p:nvSpPr>
          <p:spPr>
            <a:xfrm>
              <a:off x="3292267" y="2248510"/>
              <a:ext cx="504056" cy="432048"/>
            </a:xfrm>
            <a:prstGeom prst="ellipse">
              <a:avLst/>
            </a:prstGeom>
            <a:solidFill>
              <a:srgbClr val="D1CE4F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4144" name="TextBox 52"/>
            <p:cNvSpPr txBox="1">
              <a:spLocks noChangeArrowheads="1"/>
            </p:cNvSpPr>
            <p:nvPr/>
          </p:nvSpPr>
          <p:spPr bwMode="auto">
            <a:xfrm>
              <a:off x="3273524" y="2320194"/>
              <a:ext cx="786990" cy="262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100" b="1" dirty="0" smtClean="0">
                  <a:latin typeface="Times New Roman" pitchFamily="18" charset="0"/>
                </a:rPr>
                <a:t>93,3%</a:t>
              </a:r>
              <a:endParaRPr lang="ru-RU" sz="1100" b="1" dirty="0">
                <a:latin typeface="Times New Roman" pitchFamily="18" charset="0"/>
              </a:endParaRPr>
            </a:p>
          </p:txBody>
        </p:sp>
      </p:grpSp>
      <p:grpSp>
        <p:nvGrpSpPr>
          <p:cNvPr id="5" name="Группа 50"/>
          <p:cNvGrpSpPr>
            <a:grpSpLocks/>
          </p:cNvGrpSpPr>
          <p:nvPr/>
        </p:nvGrpSpPr>
        <p:grpSpPr bwMode="auto">
          <a:xfrm>
            <a:off x="7439248" y="983327"/>
            <a:ext cx="785196" cy="431050"/>
            <a:chOff x="3273525" y="2248510"/>
            <a:chExt cx="787007" cy="432048"/>
          </a:xfrm>
        </p:grpSpPr>
        <p:sp>
          <p:nvSpPr>
            <p:cNvPr id="21" name="Овал 20"/>
            <p:cNvSpPr/>
            <p:nvPr/>
          </p:nvSpPr>
          <p:spPr>
            <a:xfrm>
              <a:off x="3292267" y="2248510"/>
              <a:ext cx="504056" cy="432048"/>
            </a:xfrm>
            <a:prstGeom prst="ellipse">
              <a:avLst/>
            </a:prstGeom>
            <a:solidFill>
              <a:srgbClr val="D1CE4F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4140" name="TextBox 52"/>
            <p:cNvSpPr txBox="1">
              <a:spLocks noChangeArrowheads="1"/>
            </p:cNvSpPr>
            <p:nvPr/>
          </p:nvSpPr>
          <p:spPr bwMode="auto">
            <a:xfrm>
              <a:off x="3273525" y="2320098"/>
              <a:ext cx="787007" cy="262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100" b="1" dirty="0" smtClean="0">
                  <a:latin typeface="Times New Roman" pitchFamily="18" charset="0"/>
                </a:rPr>
                <a:t>6,8%</a:t>
              </a:r>
              <a:endParaRPr lang="ru-RU" sz="1100" b="1" dirty="0">
                <a:latin typeface="Times New Roman" pitchFamily="18" charset="0"/>
              </a:endParaRPr>
            </a:p>
          </p:txBody>
        </p:sp>
      </p:grpSp>
      <p:grpSp>
        <p:nvGrpSpPr>
          <p:cNvPr id="6" name="Группа 50"/>
          <p:cNvGrpSpPr>
            <a:grpSpLocks/>
          </p:cNvGrpSpPr>
          <p:nvPr/>
        </p:nvGrpSpPr>
        <p:grpSpPr bwMode="auto">
          <a:xfrm>
            <a:off x="5076056" y="2132856"/>
            <a:ext cx="785468" cy="432221"/>
            <a:chOff x="3273527" y="2248510"/>
            <a:chExt cx="786935" cy="432048"/>
          </a:xfrm>
        </p:grpSpPr>
        <p:sp>
          <p:nvSpPr>
            <p:cNvPr id="24" name="Овал 23"/>
            <p:cNvSpPr/>
            <p:nvPr/>
          </p:nvSpPr>
          <p:spPr>
            <a:xfrm>
              <a:off x="3292267" y="2248510"/>
              <a:ext cx="504056" cy="432048"/>
            </a:xfrm>
            <a:prstGeom prst="ellipse">
              <a:avLst/>
            </a:prstGeom>
            <a:solidFill>
              <a:srgbClr val="D1CE4F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4136" name="TextBox 52"/>
            <p:cNvSpPr txBox="1">
              <a:spLocks noChangeArrowheads="1"/>
            </p:cNvSpPr>
            <p:nvPr/>
          </p:nvSpPr>
          <p:spPr bwMode="auto">
            <a:xfrm>
              <a:off x="3273527" y="2320277"/>
              <a:ext cx="786935" cy="261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100" b="1" dirty="0" smtClean="0">
                  <a:latin typeface="Times New Roman" pitchFamily="18" charset="0"/>
                </a:rPr>
                <a:t>6,7%</a:t>
              </a:r>
              <a:endParaRPr lang="ru-RU" sz="1100" b="1" dirty="0">
                <a:latin typeface="Times New Roman" pitchFamily="18" charset="0"/>
              </a:endParaRPr>
            </a:p>
          </p:txBody>
        </p:sp>
      </p:grpSp>
      <p:grpSp>
        <p:nvGrpSpPr>
          <p:cNvPr id="9" name="Группа 50"/>
          <p:cNvGrpSpPr>
            <a:grpSpLocks/>
          </p:cNvGrpSpPr>
          <p:nvPr/>
        </p:nvGrpSpPr>
        <p:grpSpPr bwMode="auto">
          <a:xfrm>
            <a:off x="1249904" y="5400616"/>
            <a:ext cx="857054" cy="431050"/>
            <a:chOff x="3273530" y="2248510"/>
            <a:chExt cx="858428" cy="432048"/>
          </a:xfrm>
        </p:grpSpPr>
        <p:sp>
          <p:nvSpPr>
            <p:cNvPr id="27" name="Овал 26"/>
            <p:cNvSpPr/>
            <p:nvPr/>
          </p:nvSpPr>
          <p:spPr>
            <a:xfrm>
              <a:off x="3292267" y="2248510"/>
              <a:ext cx="504056" cy="432048"/>
            </a:xfrm>
            <a:prstGeom prst="ellipse">
              <a:avLst/>
            </a:prstGeom>
            <a:solidFill>
              <a:srgbClr val="D1CE4F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4132" name="TextBox 52"/>
            <p:cNvSpPr txBox="1">
              <a:spLocks noChangeArrowheads="1"/>
            </p:cNvSpPr>
            <p:nvPr/>
          </p:nvSpPr>
          <p:spPr bwMode="auto">
            <a:xfrm>
              <a:off x="3273530" y="2319826"/>
              <a:ext cx="858428" cy="262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100" b="1" dirty="0" smtClean="0">
                  <a:latin typeface="Times New Roman" pitchFamily="18" charset="0"/>
                </a:rPr>
                <a:t>93,3%</a:t>
              </a:r>
              <a:endParaRPr lang="ru-RU" sz="1100" b="1" dirty="0">
                <a:latin typeface="Times New Roman" pitchFamily="18" charset="0"/>
              </a:endParaRPr>
            </a:p>
          </p:txBody>
        </p:sp>
      </p:grpSp>
      <p:grpSp>
        <p:nvGrpSpPr>
          <p:cNvPr id="10" name="Группа 50"/>
          <p:cNvGrpSpPr>
            <a:grpSpLocks/>
          </p:cNvGrpSpPr>
          <p:nvPr/>
        </p:nvGrpSpPr>
        <p:grpSpPr bwMode="auto">
          <a:xfrm>
            <a:off x="2571736" y="3429000"/>
            <a:ext cx="913695" cy="432037"/>
            <a:chOff x="3289501" y="2248510"/>
            <a:chExt cx="914358" cy="432048"/>
          </a:xfrm>
        </p:grpSpPr>
        <p:sp>
          <p:nvSpPr>
            <p:cNvPr id="30" name="Овал 29"/>
            <p:cNvSpPr/>
            <p:nvPr/>
          </p:nvSpPr>
          <p:spPr>
            <a:xfrm>
              <a:off x="3292267" y="2248510"/>
              <a:ext cx="504056" cy="432048"/>
            </a:xfrm>
            <a:prstGeom prst="ellipse">
              <a:avLst/>
            </a:prstGeom>
            <a:solidFill>
              <a:srgbClr val="D1CE4F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27000" h="127000"/>
              <a:bevelB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4128" name="TextBox 52"/>
            <p:cNvSpPr txBox="1">
              <a:spLocks noChangeArrowheads="1"/>
            </p:cNvSpPr>
            <p:nvPr/>
          </p:nvSpPr>
          <p:spPr bwMode="auto">
            <a:xfrm>
              <a:off x="3289501" y="2320520"/>
              <a:ext cx="914358" cy="261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100" b="1" dirty="0" smtClean="0">
                  <a:latin typeface="Times New Roman" pitchFamily="18" charset="0"/>
                </a:rPr>
                <a:t>6,7%</a:t>
              </a:r>
              <a:endParaRPr lang="ru-RU" sz="1100" b="1" dirty="0">
                <a:latin typeface="Times New Roman" pitchFamily="18" charset="0"/>
              </a:endParaRPr>
            </a:p>
          </p:txBody>
        </p:sp>
      </p:grpSp>
      <p:sp>
        <p:nvSpPr>
          <p:cNvPr id="4115" name="TextBox 31"/>
          <p:cNvSpPr txBox="1">
            <a:spLocks noChangeArrowheads="1"/>
          </p:cNvSpPr>
          <p:nvPr/>
        </p:nvSpPr>
        <p:spPr bwMode="auto">
          <a:xfrm>
            <a:off x="6948264" y="5157192"/>
            <a:ext cx="2590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Неналоговые доходы</a:t>
            </a:r>
          </a:p>
        </p:txBody>
      </p:sp>
      <p:sp>
        <p:nvSpPr>
          <p:cNvPr id="4116" name="TextBox 32"/>
          <p:cNvSpPr txBox="1">
            <a:spLocks noChangeArrowheads="1"/>
          </p:cNvSpPr>
          <p:nvPr/>
        </p:nvSpPr>
        <p:spPr bwMode="auto">
          <a:xfrm>
            <a:off x="6948264" y="3861048"/>
            <a:ext cx="17044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Налоговые доходы</a:t>
            </a:r>
          </a:p>
        </p:txBody>
      </p:sp>
      <p:sp>
        <p:nvSpPr>
          <p:cNvPr id="4117" name="Rectangle 37"/>
          <p:cNvSpPr>
            <a:spLocks noChangeArrowheads="1"/>
          </p:cNvSpPr>
          <p:nvPr/>
        </p:nvSpPr>
        <p:spPr bwMode="auto">
          <a:xfrm>
            <a:off x="939567" y="1408350"/>
            <a:ext cx="300037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ДОХОДЫ всего: </a:t>
            </a:r>
            <a:b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157 493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,0</a:t>
            </a:r>
            <a:r>
              <a:rPr lang="en-US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тыс.рублей </a:t>
            </a:r>
            <a:r>
              <a:rPr lang="ru-RU" sz="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9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166 521,0</a:t>
            </a:r>
            <a:r>
              <a:rPr lang="en-US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021 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171 076,0</a:t>
            </a:r>
            <a:r>
              <a:rPr lang="en-US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18" name="TextBox 40"/>
          <p:cNvSpPr txBox="1">
            <a:spLocks noChangeArrowheads="1"/>
          </p:cNvSpPr>
          <p:nvPr/>
        </p:nvSpPr>
        <p:spPr bwMode="auto">
          <a:xfrm>
            <a:off x="6372200" y="4221088"/>
            <a:ext cx="272773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146 867,0 тыс.рублей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155 436,0 тыс.рублей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2021  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159 523,0 тыс.рублей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19" name="TextBox 41"/>
          <p:cNvSpPr txBox="1">
            <a:spLocks noChangeArrowheads="1"/>
          </p:cNvSpPr>
          <p:nvPr/>
        </p:nvSpPr>
        <p:spPr bwMode="auto">
          <a:xfrm>
            <a:off x="6372200" y="5589240"/>
            <a:ext cx="27101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 </a:t>
            </a: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10 626,0 тыс.рублей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11 085,0 тыс.рублей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2021  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11 553,0 тыс.рублей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20" name="TextBox 42"/>
          <p:cNvSpPr txBox="1">
            <a:spLocks noChangeArrowheads="1"/>
          </p:cNvSpPr>
          <p:nvPr/>
        </p:nvSpPr>
        <p:spPr bwMode="auto">
          <a:xfrm>
            <a:off x="2771800" y="6021288"/>
            <a:ext cx="6969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2019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21" name="TextBox 43"/>
          <p:cNvSpPr txBox="1">
            <a:spLocks noChangeArrowheads="1"/>
          </p:cNvSpPr>
          <p:nvPr/>
        </p:nvSpPr>
        <p:spPr bwMode="auto">
          <a:xfrm>
            <a:off x="7380312" y="2852936"/>
            <a:ext cx="6969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2021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22" name="TextBox 44"/>
          <p:cNvSpPr txBox="1">
            <a:spLocks noChangeArrowheads="1"/>
          </p:cNvSpPr>
          <p:nvPr/>
        </p:nvSpPr>
        <p:spPr bwMode="auto">
          <a:xfrm>
            <a:off x="5364088" y="4149080"/>
            <a:ext cx="6969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2020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1743075" y="0"/>
            <a:ext cx="740092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>
              <a:defRPr/>
            </a:pPr>
            <a:r>
              <a:rPr lang="ru-RU" sz="2200" b="1" dirty="0">
                <a:ln w="11430"/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Структура налоговых и </a:t>
            </a:r>
            <a:r>
              <a:rPr lang="ru-RU" sz="2200" b="1" dirty="0" smtClean="0">
                <a:ln w="11430"/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неналоговых доходов </a:t>
            </a:r>
            <a:r>
              <a:rPr lang="ru-RU" sz="2200" b="1" dirty="0">
                <a:ln w="11430"/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бюджета </a:t>
            </a:r>
            <a:r>
              <a:rPr lang="ru-RU" sz="2200" b="1" dirty="0" smtClean="0">
                <a:ln w="11430"/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</a:t>
            </a:r>
            <a:r>
              <a:rPr lang="ru-RU" sz="2200" b="1" dirty="0">
                <a:ln w="11430"/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200" b="1" dirty="0" smtClean="0">
                <a:ln w="11430"/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2019-2021 </a:t>
            </a:r>
            <a:r>
              <a:rPr lang="ru-RU" sz="2200" b="1" dirty="0">
                <a:ln w="11430"/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гг.</a:t>
            </a:r>
          </a:p>
        </p:txBody>
      </p:sp>
      <p:graphicFrame>
        <p:nvGraphicFramePr>
          <p:cNvPr id="36" name="Object 4"/>
          <p:cNvGraphicFramePr>
            <a:graphicFrameLocks/>
          </p:cNvGraphicFramePr>
          <p:nvPr/>
        </p:nvGraphicFramePr>
        <p:xfrm>
          <a:off x="962025" y="3848100"/>
          <a:ext cx="2886075" cy="1476375"/>
        </p:xfrm>
        <a:graphic>
          <a:graphicData uri="http://schemas.openxmlformats.org/presentationml/2006/ole">
            <p:oleObj spid="_x0000_s5123" name="Worksheet" r:id="rId6" imgW="3390900" imgH="1733550" progId="Excel.Sheet.8">
              <p:embed/>
            </p:oleObj>
          </a:graphicData>
        </a:graphic>
      </p:graphicFrame>
      <p:sp>
        <p:nvSpPr>
          <p:cNvPr id="39" name="Номер слайда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D33FC-CFB2-4C9E-9E90-385C6970F446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graphicFrame>
        <p:nvGraphicFramePr>
          <p:cNvPr id="2" name="Object 15"/>
          <p:cNvGraphicFramePr>
            <a:graphicFrameLocks/>
          </p:cNvGraphicFramePr>
          <p:nvPr/>
        </p:nvGraphicFramePr>
        <p:xfrm>
          <a:off x="3352800" y="2362200"/>
          <a:ext cx="2876550" cy="1476375"/>
        </p:xfrm>
        <a:graphic>
          <a:graphicData uri="http://schemas.openxmlformats.org/presentationml/2006/ole">
            <p:oleObj spid="_x0000_s5124" name="Worksheet" r:id="rId7" imgW="3429000" imgH="1762125" progId="Excel.Shee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 descr="Рисунок23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Text Box 2"/>
          <p:cNvGrpSpPr>
            <a:grpSpLocks/>
          </p:cNvGrpSpPr>
          <p:nvPr/>
        </p:nvGrpSpPr>
        <p:grpSpPr bwMode="auto">
          <a:xfrm>
            <a:off x="0" y="0"/>
            <a:ext cx="9144000" cy="6054291"/>
            <a:chOff x="-4" y="-4"/>
            <a:chExt cx="5768" cy="3886"/>
          </a:xfrm>
          <a:noFill/>
        </p:grpSpPr>
        <p:pic>
          <p:nvPicPr>
            <p:cNvPr id="5135" name="Text Box 2"/>
            <p:cNvPicPr>
              <a:picLocks noChangeArrowheads="1"/>
            </p:cNvPicPr>
            <p:nvPr/>
          </p:nvPicPr>
          <p:blipFill>
            <a:blip r:embed="rId4" cstate="print">
              <a:lum bright="100000" contrast="-100000"/>
            </a:blip>
            <a:srcRect/>
            <a:stretch>
              <a:fillRect/>
            </a:stretch>
          </p:blipFill>
          <p:spPr bwMode="auto">
            <a:xfrm>
              <a:off x="-4" y="-4"/>
              <a:ext cx="5768" cy="388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5136" name="Text Box 4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387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</a:pPr>
              <a:endParaRPr lang="ru-RU" sz="16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Diagram 2"/>
          <p:cNvGrpSpPr>
            <a:grpSpLocks noChangeAspect="1"/>
          </p:cNvGrpSpPr>
          <p:nvPr/>
        </p:nvGrpSpPr>
        <p:grpSpPr bwMode="auto">
          <a:xfrm>
            <a:off x="5105400" y="1600200"/>
            <a:ext cx="4038600" cy="2185988"/>
            <a:chOff x="1934" y="1913"/>
            <a:chExt cx="1892" cy="1044"/>
          </a:xfrm>
        </p:grpSpPr>
      </p:grpSp>
      <p:sp>
        <p:nvSpPr>
          <p:cNvPr id="5130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5131" name="Rectangle 35"/>
          <p:cNvSpPr>
            <a:spLocks noChangeArrowheads="1"/>
          </p:cNvSpPr>
          <p:nvPr/>
        </p:nvSpPr>
        <p:spPr bwMode="auto">
          <a:xfrm>
            <a:off x="0" y="2338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5132" name="Rectangle 22"/>
          <p:cNvSpPr>
            <a:spLocks noChangeArrowheads="1"/>
          </p:cNvSpPr>
          <p:nvPr/>
        </p:nvSpPr>
        <p:spPr bwMode="auto">
          <a:xfrm>
            <a:off x="1088023" y="525479"/>
            <a:ext cx="8055977" cy="87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Структура налоговых доходов 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бюджета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в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-20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21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гг.</a:t>
            </a: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>
          <a:xfrm>
            <a:off x="6553200" y="5572140"/>
            <a:ext cx="2590800" cy="1149335"/>
          </a:xfrm>
        </p:spPr>
        <p:txBody>
          <a:bodyPr/>
          <a:lstStyle/>
          <a:p>
            <a:pPr>
              <a:defRPr/>
            </a:pPr>
            <a:fld id="{F0AD33FC-CFB2-4C9E-9E90-385C6970F446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2139126"/>
            <a:ext cx="13109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Норматив зачисления в доход бюджета района: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63688" y="623731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5267514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98</a:t>
            </a:r>
            <a:r>
              <a:rPr lang="ru-RU" sz="1400" b="1" dirty="0" smtClean="0"/>
              <a:t>%</a:t>
            </a:r>
            <a:endParaRPr lang="ru-RU" sz="1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4156323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ru-RU" sz="1400" b="1" dirty="0" smtClean="0"/>
              <a:t>%</a:t>
            </a:r>
            <a:endParaRPr lang="ru-RU" sz="1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0" y="3027654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ru-RU" sz="1400" b="1" dirty="0" smtClean="0"/>
              <a:t>%</a:t>
            </a:r>
            <a:endParaRPr lang="ru-RU" sz="1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4492173" y="2716737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ru-RU" sz="1400" b="1" dirty="0" smtClean="0"/>
              <a:t>%</a:t>
            </a:r>
            <a:endParaRPr lang="ru-RU" sz="1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4541519" y="4654157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70</a:t>
            </a:r>
            <a:r>
              <a:rPr lang="ru-RU" sz="1400" b="1" dirty="0" smtClean="0"/>
              <a:t>%</a:t>
            </a:r>
            <a:endParaRPr lang="ru-RU" sz="1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4545896" y="5629552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ru-RU" sz="1400" b="1" dirty="0" smtClean="0"/>
              <a:t>%</a:t>
            </a:r>
            <a:endParaRPr lang="ru-RU" sz="1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4274502" y="3724552"/>
            <a:ext cx="1285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1,01</a:t>
            </a:r>
            <a:r>
              <a:rPr lang="ru-RU" sz="1400" b="1" dirty="0" smtClean="0"/>
              <a:t> %</a:t>
            </a:r>
            <a:endParaRPr lang="ru-RU" sz="1400" b="1" dirty="0"/>
          </a:p>
        </p:txBody>
      </p:sp>
      <p:graphicFrame>
        <p:nvGraphicFramePr>
          <p:cNvPr id="21" name="Диаграмма 20"/>
          <p:cNvGraphicFramePr/>
          <p:nvPr/>
        </p:nvGraphicFramePr>
        <p:xfrm>
          <a:off x="665438" y="2508803"/>
          <a:ext cx="3976382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4136733" y="1969074"/>
            <a:ext cx="13324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Норматив зачисления в доход бюджета района: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2" name="Диаграмма 31"/>
          <p:cNvGraphicFramePr/>
          <p:nvPr/>
        </p:nvGraphicFramePr>
        <p:xfrm>
          <a:off x="4953000" y="2329052"/>
          <a:ext cx="4191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0" name="Text Box 4"/>
          <p:cNvSpPr txBox="1">
            <a:spLocks noChangeArrowheads="1"/>
          </p:cNvSpPr>
          <p:nvPr/>
        </p:nvSpPr>
        <p:spPr bwMode="auto">
          <a:xfrm>
            <a:off x="6341" y="-263157"/>
            <a:ext cx="9131318" cy="615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endParaRPr lang="ru-RU" sz="1600" b="1">
              <a:solidFill>
                <a:schemeClr val="bg1"/>
              </a:solidFill>
            </a:endParaRPr>
          </a:p>
        </p:txBody>
      </p:sp>
      <p:grpSp>
        <p:nvGrpSpPr>
          <p:cNvPr id="3" name="Diagram 2"/>
          <p:cNvGrpSpPr>
            <a:grpSpLocks noChangeAspect="1"/>
          </p:cNvGrpSpPr>
          <p:nvPr/>
        </p:nvGrpSpPr>
        <p:grpSpPr bwMode="auto">
          <a:xfrm>
            <a:off x="5105400" y="1600200"/>
            <a:ext cx="4038600" cy="2185988"/>
            <a:chOff x="1934" y="1913"/>
            <a:chExt cx="1892" cy="1044"/>
          </a:xfrm>
        </p:grpSpPr>
      </p:grpSp>
      <p:sp>
        <p:nvSpPr>
          <p:cNvPr id="6154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6155" name="Rectangle 35"/>
          <p:cNvSpPr>
            <a:spLocks noChangeArrowheads="1"/>
          </p:cNvSpPr>
          <p:nvPr/>
        </p:nvSpPr>
        <p:spPr bwMode="auto">
          <a:xfrm>
            <a:off x="0" y="2338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pSp>
        <p:nvGrpSpPr>
          <p:cNvPr id="4" name="Группа 16"/>
          <p:cNvGrpSpPr/>
          <p:nvPr/>
        </p:nvGrpSpPr>
        <p:grpSpPr>
          <a:xfrm>
            <a:off x="513514" y="288626"/>
            <a:ext cx="8286808" cy="6043453"/>
            <a:chOff x="142844" y="314505"/>
            <a:chExt cx="8786874" cy="6043453"/>
          </a:xfrm>
        </p:grpSpPr>
        <p:sp>
          <p:nvSpPr>
            <p:cNvPr id="6156" name="Rectangle 22"/>
            <p:cNvSpPr>
              <a:spLocks noChangeArrowheads="1"/>
            </p:cNvSpPr>
            <p:nvPr/>
          </p:nvSpPr>
          <p:spPr bwMode="auto">
            <a:xfrm>
              <a:off x="517039" y="314505"/>
              <a:ext cx="8229600" cy="8758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26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Структура неналоговых доходов </a:t>
              </a:r>
              <a:endParaRPr lang="en-US" sz="2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ru-RU" sz="26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бюджета </a:t>
              </a:r>
              <a:r>
                <a:rPr lang="ru-RU" sz="2600" b="1" dirty="0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муниципального района в </a:t>
              </a:r>
              <a:r>
                <a:rPr lang="en-US" sz="2600" b="1" dirty="0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201</a:t>
              </a:r>
              <a:r>
                <a:rPr lang="ru-RU" sz="2600" b="1" dirty="0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  <a:r>
                <a:rPr lang="en-US" sz="2600" b="1" dirty="0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-20</a:t>
              </a:r>
              <a:r>
                <a:rPr lang="ru-RU" sz="2600" b="1" dirty="0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21гг</a:t>
              </a:r>
              <a:r>
                <a:rPr lang="ru-RU" sz="26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graphicFrame>
          <p:nvGraphicFramePr>
            <p:cNvPr id="16" name="Диаграмма 21"/>
            <p:cNvGraphicFramePr>
              <a:graphicFrameLocks/>
            </p:cNvGraphicFramePr>
            <p:nvPr/>
          </p:nvGraphicFramePr>
          <p:xfrm>
            <a:off x="142844" y="1270535"/>
            <a:ext cx="8786874" cy="508742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D33FC-CFB2-4C9E-9E90-385C6970F446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5996250"/>
            <a:ext cx="8855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Норматив зачисления в доход бюджета района: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85852" y="6335933"/>
            <a:ext cx="69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ru-RU" sz="1400" b="1" dirty="0" smtClean="0"/>
              <a:t>%</a:t>
            </a:r>
            <a:endParaRPr lang="ru-RU" sz="1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357554" y="6335933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100%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24126" y="6335933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%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58082" y="6335933"/>
            <a:ext cx="1285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55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%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85736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b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b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71537" y="0"/>
            <a:ext cx="8072463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 fontAlgn="auto">
              <a:lnSpc>
                <a:spcPts val="2400"/>
              </a:lnSpc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Сведения </a:t>
            </a:r>
          </a:p>
          <a:p>
            <a:pPr algn="r" fontAlgn="auto">
              <a:lnSpc>
                <a:spcPts val="2400"/>
              </a:lnSpc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по безвозмездным поступлениям </a:t>
            </a:r>
          </a:p>
          <a:p>
            <a:pPr algn="r" fontAlgn="auto">
              <a:lnSpc>
                <a:spcPts val="2400"/>
              </a:lnSpc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в муниципальный бюджет из бюджета Республики Башкортостан в 2019-20</a:t>
            </a:r>
            <a:r>
              <a:rPr lang="en-US" sz="28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8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1 годах</a:t>
            </a:r>
            <a:endParaRPr lang="ru-RU" sz="2800" b="1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0" y="1428736"/>
          <a:ext cx="9144000" cy="1510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3306"/>
                <a:gridCol w="1357322"/>
                <a:gridCol w="1357322"/>
                <a:gridCol w="1357322"/>
                <a:gridCol w="1428728"/>
              </a:tblGrid>
              <a:tr h="25890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(оценка)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258901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E632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133 095,</a:t>
                      </a:r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E632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123 492,8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E632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106 642,7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E632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101 146,1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E632B3"/>
                    </a:solidFill>
                  </a:tcPr>
                </a:tc>
              </a:tr>
              <a:tr h="337199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240 526,5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240 381,6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248 318,3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259 380,8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269691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10</a:t>
                      </a:r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0 715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,7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59 496,0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84 508,6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87 678,2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499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Иные МБТ и прочие безвозмездные поступления   </a:t>
                      </a: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8 011,5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6 943,0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6 943,0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6 943,0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0" y="3429000"/>
          <a:ext cx="4643470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Диаграмма 12"/>
          <p:cNvGraphicFramePr/>
          <p:nvPr/>
        </p:nvGraphicFramePr>
        <p:xfrm>
          <a:off x="4643406" y="3143248"/>
          <a:ext cx="4500594" cy="3500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929322" y="500042"/>
            <a:ext cx="3367079" cy="55399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3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71604" y="3071810"/>
            <a:ext cx="1068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Динамика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3000"/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628" name="Group 5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7317330"/>
              </p:ext>
            </p:extLst>
          </p:nvPr>
        </p:nvGraphicFramePr>
        <p:xfrm>
          <a:off x="142875" y="500512"/>
          <a:ext cx="8828270" cy="6132704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1879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736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7367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1928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7367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2587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межбюджетных трансфертов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r>
                        <a:rPr lang="ru-RU" sz="1600" b="1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год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793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Дотации бюджету муниципального района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66 944,9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123 492,8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106 642,7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101 146,1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5793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</a:t>
                      </a:r>
                      <a:r>
                        <a:rPr lang="ru-RU" sz="1200" b="0" i="0" u="none" strike="noStrike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софинансирование</a:t>
                      </a:r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расходов муниципальных образований, возникающих при доведении средней заработной платы педагогических работников муниципальных учреждений дополнительного образования до средней заработной платы учителей в Республике Башкортостан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6 043,2</a:t>
                      </a:r>
                      <a:endParaRPr lang="ru-RU" sz="1200" b="0" i="0" u="none" strike="noStrike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6 066,0</a:t>
                      </a:r>
                      <a:endParaRPr lang="ru-RU" sz="1200" b="0" i="0" u="none" strike="noStrike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6 263,3</a:t>
                      </a:r>
                      <a:endParaRPr lang="ru-RU" sz="1200" b="0" i="0" u="none" strike="noStrike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5793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</a:t>
                      </a:r>
                      <a:r>
                        <a:rPr lang="ru-RU" sz="1200" b="0" i="0" u="none" strike="noStrike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софинансирование</a:t>
                      </a:r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расходов муниципальных образований, возникающих при доведении средней заработной платы работников муниципальных учреждений культуры до среднемесячной начисленной заработной платы наемных работников в организациях, у индивидуальных предпринимателей и физических лиц (среднемесячного дохода от трудовой деятельности) в Республике Башкортостан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18 067,6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18 125,6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18 712,4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5793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улучшение жилищных условий граждан, проживающих в сельской местности, в том числе молодых семей и молодых специалистов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4 717,8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8 445,4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13 227,4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10 334,3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5793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реализацию мероприятий по обеспечению жильем молодых семей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704,7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5793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предоставление социальных выплат молодым семьям на приобретение (строительство) жилого помещения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486,1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414,8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414,8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5793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</a:t>
                      </a:r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 </a:t>
                      </a:r>
                      <a:r>
                        <a:rPr lang="ru-RU" sz="1200" u="none" strike="noStrike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софинансирование</a:t>
                      </a: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расходов по </a:t>
                      </a: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содержанию автомобильных дорог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10 871,0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11 274,0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11 690,0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11 698,0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5793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Субсидии на </a:t>
                      </a:r>
                      <a:r>
                        <a:rPr lang="ru-RU" sz="1200" u="none" strike="noStrike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софинансирование</a:t>
                      </a: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вопросов местного значения (реальные дела)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1 494,5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1 968,7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1 968,7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1 968,7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5793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Субсидия</a:t>
                      </a:r>
                      <a:r>
                        <a:rPr lang="ru-RU" sz="12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 формирование современной городской среды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7 990,4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7 321,0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7 344,7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7 615,3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57939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питанием,</a:t>
                      </a:r>
                      <a:r>
                        <a:rPr lang="ru-RU" sz="12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обучающихся с ограниченными возможностями здоровья в муниципальных образовательных организациях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4 746,6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5 070,6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5 070,6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5 070,6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5793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проведение кадастровых работ по межеванию земельных участков в целях их предоставления гражданам для ИЖС однократно</a:t>
                      </a:r>
                      <a:r>
                        <a:rPr lang="ru-RU" sz="12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бесплатно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27,0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27,0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27,0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5793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создание в общеобразовательных организациях, расположенных в сельской местности, условий для занятий физической культурой и спортом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590,5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573,8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573,8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573,8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5793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мероприятий по модернизации систем коммунальной инфраструктуры за счет средств бюджета Республики Башкортостан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9 844,5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45092" name="TextBox 13"/>
          <p:cNvSpPr txBox="1">
            <a:spLocks noChangeArrowheads="1"/>
          </p:cNvSpPr>
          <p:nvPr/>
        </p:nvSpPr>
        <p:spPr bwMode="auto">
          <a:xfrm>
            <a:off x="0" y="0"/>
            <a:ext cx="8929718" cy="369332"/>
          </a:xfrm>
          <a:prstGeom prst="rect">
            <a:avLst/>
          </a:prstGeom>
          <a:solidFill>
            <a:schemeClr val="bg1">
              <a:alpha val="73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>
                  <a:solidFill>
                    <a:srgbClr val="000066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Финансовая помощь из </a:t>
            </a:r>
            <a:r>
              <a:rPr lang="ru-RU" b="1" dirty="0" smtClean="0">
                <a:ln>
                  <a:solidFill>
                    <a:srgbClr val="000066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бюджета Республики Башкортостан в 2019-2021 годах</a:t>
            </a:r>
            <a:endParaRPr lang="ru-RU" b="1" dirty="0">
              <a:ln>
                <a:solidFill>
                  <a:srgbClr val="000066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93" name="TextBox 14"/>
          <p:cNvSpPr txBox="1">
            <a:spLocks noChangeArrowheads="1"/>
          </p:cNvSpPr>
          <p:nvPr/>
        </p:nvSpPr>
        <p:spPr bwMode="auto">
          <a:xfrm>
            <a:off x="7983276" y="264974"/>
            <a:ext cx="10001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 smtClean="0"/>
              <a:t>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D33FC-CFB2-4C9E-9E90-385C6970F446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3000"/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D33FC-CFB2-4C9E-9E90-385C6970F446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25526081"/>
              </p:ext>
            </p:extLst>
          </p:nvPr>
        </p:nvGraphicFramePr>
        <p:xfrm>
          <a:off x="142842" y="142294"/>
          <a:ext cx="8866404" cy="6666757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2197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104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5803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104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8653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19681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ru-RU" sz="1200" b="0" i="0" u="none" strike="noStrike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убсидии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 осуществление мероприятий по переходу на поквартирные системы отопления и установке блочных котельных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20 000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25 000,0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4458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Субвенции на </a:t>
                      </a: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оплату </a:t>
                      </a:r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труда административно управленческого и вспомогательного персонала </a:t>
                      </a: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муниципальных  </a:t>
                      </a:r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дошкольных образовательных </a:t>
                      </a: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организаций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9 995,9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12 516,3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12 998,7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13 354,9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23491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Субвенции </a:t>
                      </a: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на </a:t>
                      </a:r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приобретение учебников и учебных пособий, средств обучения, игр, игрушек муниципальных дошкольных образовательных организаций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520,0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538,2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558,9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579,6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90525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Субвенции на </a:t>
                      </a: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оплату </a:t>
                      </a:r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труда педагогических работников муниципальных общеобразовательных организаций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118 116,0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121 753,9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126 461,2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133 669,5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90525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Субвенции </a:t>
                      </a:r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 </a:t>
                      </a: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приобретение </a:t>
                      </a:r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учебников и учебных пособий, средств обучения, игр, игрушек муниципальных общеобразовательных организаций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2 647,0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2 752,9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2 858,8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2 964,6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4458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Субвенции на </a:t>
                      </a: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оплату </a:t>
                      </a:r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труда педагогических работников муниципальных дошкольных образовательных организаций и муниципальных общеобразовательных организаций, предоставляющих дошкольное образование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31 554,3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35 845,8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37 423,0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39 069,6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4458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Субвенции на </a:t>
                      </a: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оплату </a:t>
                      </a:r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труда административно управленческого и вспомогательного персонала </a:t>
                      </a: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муниципальных  </a:t>
                      </a:r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общеобразовательных </a:t>
                      </a: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организаций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13 229,0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13 510,6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 </a:t>
                      </a: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811,0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14 212,3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615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Субвенции на организацию отдыха и оздоровление детей (за исключением организации отдыха детей в каникулярное время)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 </a:t>
                      </a: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317,2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4 488,3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4 636,5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4 821,9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615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Субвенции на организацию отдыха и оздоровление детей-сирот и </a:t>
                      </a: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детей</a:t>
                      </a:r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, оставшихся без попечения родителей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1 374,4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1 243,9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1 284,9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1 336,4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615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Субвенции на проведение мероприятий по отлову и содержанию безнадзорных животных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500,3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500,3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500,3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500,3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8772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Субвенции на </a:t>
                      </a: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обустройство </a:t>
                      </a:r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 </a:t>
                      </a: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содержание скотомогильников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432,3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432,3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latin typeface="Times New Roman" pitchFamily="18" charset="0"/>
                          <a:cs typeface="Times New Roman" pitchFamily="18" charset="0"/>
                        </a:rPr>
                        <a:t>432,3</a:t>
                      </a:r>
                      <a:endParaRPr lang="ru-RU" sz="12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432,3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8772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Субвенции на социальную поддержку учащихся </a:t>
                      </a: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общеобразовательных </a:t>
                      </a:r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учреждений из многодетных малоимущих семей по обеспечению  школьной формой либо заменяющим ее комплектом детской одежды для посещения школьных занятий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650,9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1 789,8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1 694,4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1 898,9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8772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Субвенции на образование и обеспечение деятельности комиссий по делам несовершеннолетних и защите их прав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525,2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659,8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686,0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686,0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8772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Субвенции на создание и обеспечение деятельности административных комиссий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131,3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330,0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343,0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343,0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8772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Субвенции на организацию и осуществление деятельности по опеке и попечительству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278,7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1 666,0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1 725,7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1 725,7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3000"/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D33FC-CFB2-4C9E-9E90-385C6970F446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25526081"/>
              </p:ext>
            </p:extLst>
          </p:nvPr>
        </p:nvGraphicFramePr>
        <p:xfrm>
          <a:off x="152400" y="142294"/>
          <a:ext cx="8856846" cy="6083246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2101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104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5803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104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8653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66152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Субвенция на осуществление государственных полномочий по социальной поддержке детей-сирот и детей, оставшихся без попечения родителей </a:t>
                      </a:r>
                    </a:p>
                    <a:p>
                      <a:r>
                        <a:rPr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(за исключением детей, обучающихся в федеральных образовательных организациях), кроме полномочий по содержанию детей-сирот и детей, оставшихся без попечения родителей, в государственных образовательных организациях и медицинских организациях государственной системы здравоохранения для детей-сирот и детей, оставшихся без попечения родителей, в части ежемесячного пособия на содержание детей, переданных на воспитание в приемную и патронатную семью, вознаграждения, причитающегося приемным и патронатным родителям, пособий на содержание детей, переданных под опеку и попечительство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15 118,3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15 268,3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15 878,8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16 513,7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36801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Субвенция на выплату </a:t>
                      </a:r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компенсации части родительской </a:t>
                      </a: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платы</a:t>
                      </a:r>
                      <a:r>
                        <a:rPr lang="ru-RU" sz="12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 ДДУ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4 916,9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3 967,1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4 125,8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4 290,8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6615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Субвенции на осуществление государственных полномочий по обеспечению детей-сирот и детей, оставшихся без попечения родителей, лиц из числа детей-сирот и детей, оставшихся без попечения родителей, жилыми помещениями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12 982,0</a:t>
                      </a:r>
                      <a:endParaRPr lang="ru-RU" sz="1200" b="0" i="0" u="none" strike="noStrike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12 337,5</a:t>
                      </a:r>
                      <a:endParaRPr lang="ru-RU" sz="1200" b="0" i="0" u="none" strike="noStrike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12 441,8</a:t>
                      </a:r>
                      <a:endParaRPr lang="ru-RU" sz="1200" b="0" i="0" u="none" strike="noStrike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12 441,8</a:t>
                      </a:r>
                      <a:endParaRPr lang="ru-RU" sz="1200" b="0" i="0" u="none" strike="noStrike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3640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Субвенции </a:t>
                      </a: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на </a:t>
                      </a:r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выплату дотаций бюджетам поселений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1 9</a:t>
                      </a: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40,9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1 925,5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925,5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925,5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6615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Субвенции на социальную поддержку учащихся муниципальных общеобразовательных учреждений из многодетных малоимущих семей по обеспечению бесплатным питанием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5 327,0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6 296,4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6 296,4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6 296,4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3241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Субвенции </a:t>
                      </a:r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бюджетам </a:t>
                      </a: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на </a:t>
                      </a:r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осуществление первичного воинского </a:t>
                      </a: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учета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1 538</a:t>
                      </a: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1 642,8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1 666,0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1 725,6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6615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Субвенции бюджетам муниципальных районов на выплату единовременного пособия при всех формах устройства детей, лишенных родительского попечения, в семью 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467,7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915,9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569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592,0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6615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 на финансирование мероприятий по </a:t>
                      </a: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благоустройству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6 200,0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6 200,0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6 200,0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6 200,0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74847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Межбюджетные трансферты,</a:t>
                      </a:r>
                      <a:r>
                        <a:rPr lang="ru-RU" sz="120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передаваемые бюджетам муниципальных районов из бюджетов поселений на осуществление части полномочий по решению вопросов местного значения в соответствии с заключенными соглашениями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804,5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743,0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743,0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743,0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94329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u="none" strike="noStrik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Общий</a:t>
                      </a:r>
                      <a:r>
                        <a:rPr lang="ru-RU" sz="1200" b="1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объем финансовой помощи</a:t>
                      </a:r>
                      <a:endParaRPr lang="ru-RU" sz="1200" b="1" i="0" u="none" strike="noStrik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t"/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342 254,2</a:t>
                      </a:r>
                      <a:endParaRPr lang="ru-RU" sz="1200" b="1" i="0" u="none" strike="noStrik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b"/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430 313,4</a:t>
                      </a:r>
                      <a:endParaRPr lang="ru-RU" sz="1200" b="1" i="0" u="none" strike="noStrik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b"/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446 412,6</a:t>
                      </a:r>
                      <a:endParaRPr lang="ru-RU" sz="1200" b="1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455 148,1</a:t>
                      </a:r>
                      <a:endParaRPr lang="ru-RU" sz="1200" b="1" i="0" u="none" strike="noStrik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6000"/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Рисунок2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4827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4828" name="Rectangle 35"/>
          <p:cNvSpPr>
            <a:spLocks noChangeArrowheads="1"/>
          </p:cNvSpPr>
          <p:nvPr/>
        </p:nvSpPr>
        <p:spPr bwMode="auto">
          <a:xfrm>
            <a:off x="0" y="2338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4830" name="TextBox 11"/>
          <p:cNvSpPr txBox="1">
            <a:spLocks noChangeArrowheads="1"/>
          </p:cNvSpPr>
          <p:nvPr/>
        </p:nvSpPr>
        <p:spPr bwMode="auto">
          <a:xfrm>
            <a:off x="7843101" y="1489434"/>
            <a:ext cx="11108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>
                <a:latin typeface="Constantia" pitchFamily="18" charset="0"/>
              </a:rPr>
              <a:t>Тыс. руб.</a:t>
            </a:r>
          </a:p>
        </p:txBody>
      </p:sp>
      <p:sp>
        <p:nvSpPr>
          <p:cNvPr id="34831" name="TextBox 22"/>
          <p:cNvSpPr txBox="1">
            <a:spLocks noChangeArrowheads="1"/>
          </p:cNvSpPr>
          <p:nvPr/>
        </p:nvSpPr>
        <p:spPr bwMode="auto">
          <a:xfrm>
            <a:off x="714375" y="2500313"/>
            <a:ext cx="571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5F5381-8D12-4803-B337-263FCCA5FFC5}" type="slidenum">
              <a:rPr lang="ru-RU"/>
              <a:pPr>
                <a:defRPr/>
              </a:pPr>
              <a:t>27</a:t>
            </a:fld>
            <a:endParaRPr lang="ru-RU"/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990599" y="1352550"/>
          <a:ext cx="6134101" cy="2562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057275" y="472250"/>
            <a:ext cx="8245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Расходы бюджета муниципального района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3009899" y="4295775"/>
          <a:ext cx="6134101" cy="2562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6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85736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b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b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2695574"/>
          <a:ext cx="9144000" cy="2342748"/>
        </p:xfrm>
        <a:graphic>
          <a:graphicData uri="http://schemas.openxmlformats.org/drawingml/2006/table">
            <a:tbl>
              <a:tblPr/>
              <a:tblGrid>
                <a:gridCol w="323655"/>
                <a:gridCol w="5583541"/>
                <a:gridCol w="1132893"/>
                <a:gridCol w="1051973"/>
                <a:gridCol w="1051938"/>
              </a:tblGrid>
              <a:tr h="26670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Вид</a:t>
                      </a:r>
                    </a:p>
                  </a:txBody>
                  <a:tcPr marL="7447" marR="7447" marT="7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47" marR="7447" marT="7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47" marR="7447" marT="7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L="7447" marR="7447" marT="7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</a:tr>
              <a:tr h="144308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Вид</a:t>
                      </a:r>
                    </a:p>
                  </a:txBody>
                  <a:tcPr marL="7447" marR="7447" marT="74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47" marR="7447" marT="7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47" marR="7447" marT="7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47" marR="7447" marT="7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</a:tr>
              <a:tr h="46364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47" marR="7447" marT="7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Расходы на выплаты персоналу в целях обеспечения выполнения функций государственными (муниципальными) органами, казенными учреждениями, органами управления государственными внебюджетными фондами</a:t>
                      </a:r>
                    </a:p>
                  </a:txBody>
                  <a:tcPr marL="7447" marR="7447" marT="74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53 542,9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47" marR="7447" marT="7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53 542,9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47" marR="7447" marT="7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53 542,9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47" marR="7447" marT="7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</a:tr>
              <a:tr h="21387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47" marR="7447" marT="7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Закупка товаров, работ и услуг для обеспечения государственных (муниципальных) нужд</a:t>
                      </a:r>
                    </a:p>
                  </a:txBody>
                  <a:tcPr marL="7447" marR="7447" marT="74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40 212,3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47" marR="7447" marT="7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66 199,4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47" marR="7447" marT="7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72 052,0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47" marR="7447" marT="7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</a:tr>
              <a:tr h="20457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47" marR="7447" marT="7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Социальное обеспечение и иные выплаты населению</a:t>
                      </a:r>
                    </a:p>
                  </a:txBody>
                  <a:tcPr marL="7447" marR="7447" marT="74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30 639,0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47" marR="7447" marT="7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35 584,2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47" marR="7447" marT="7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33 585,6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47" marR="7447" marT="7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</a:tr>
              <a:tr h="22317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47" marR="7447" marT="7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Капитальные вложения в объекты государственной (муниципальной) собственности</a:t>
                      </a:r>
                    </a:p>
                  </a:txBody>
                  <a:tcPr marL="7447" marR="7447" marT="74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12 337,5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47" marR="7447" marT="7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12 441,8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47" marR="7447" marT="7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12 441,8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47" marR="7447" marT="7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</a:tr>
              <a:tr h="17881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47" marR="7447" marT="7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Межбюджетные трансферты</a:t>
                      </a:r>
                    </a:p>
                  </a:txBody>
                  <a:tcPr marL="7447" marR="7447" marT="74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40 932,6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47" marR="7447" marT="7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34 279,3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47" marR="7447" marT="7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33 292,9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47" marR="7447" marT="7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</a:tr>
              <a:tr h="205601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47" marR="7447" marT="7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</a:p>
                  </a:txBody>
                  <a:tcPr marL="7447" marR="7447" marT="74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405 131,4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47" marR="7447" marT="7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401 105,1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47" marR="7447" marT="7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404 747,0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47" marR="7447" marT="7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</a:tr>
              <a:tr h="152553">
                <a:tc>
                  <a:txBody>
                    <a:bodyPr/>
                    <a:lstStyle/>
                    <a:p>
                      <a:pPr algn="ctr" fontAlgn="t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47" marR="7447" marT="7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Обслуживание государственного (муниципального) долга</a:t>
                      </a:r>
                    </a:p>
                  </a:txBody>
                  <a:tcPr marL="7447" marR="7447" marT="74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59,8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47" marR="7447" marT="7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47" marR="7447" marT="7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47" marR="7447" marT="7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</a:tr>
              <a:tr h="144308">
                <a:tc>
                  <a:txBody>
                    <a:bodyPr/>
                    <a:lstStyle/>
                    <a:p>
                      <a:pPr algn="ctr" fontAlgn="t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47" marR="7447" marT="7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Иные бюджетные ассигнования</a:t>
                      </a:r>
                    </a:p>
                  </a:txBody>
                  <a:tcPr marL="7447" marR="7447" marT="74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4 950,9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47" marR="7447" marT="7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2 950,9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47" marR="7447" marT="7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2 950,9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47" marR="7447" marT="7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</a:tr>
              <a:tr h="144308">
                <a:tc>
                  <a:txBody>
                    <a:bodyPr/>
                    <a:lstStyle/>
                    <a:p>
                      <a:pPr algn="ctr" fontAlgn="t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47" marR="7447" marT="7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Иные средства</a:t>
                      </a:r>
                    </a:p>
                  </a:txBody>
                  <a:tcPr marL="7447" marR="7447" marT="74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47" marR="7447" marT="7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6 830,0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47" marR="7447" marT="7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13 611,0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47" marR="7447" marT="7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alphaModFix amt="22000"/>
                      </a:blip>
                      <a:srcRect/>
                      <a:stretch>
                        <a:fillRect/>
                      </a:stretch>
                    </a:blipFill>
                  </a:tcPr>
                </a:tc>
              </a:tr>
            </a:tbl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114300" y="776268"/>
          <a:ext cx="2857487" cy="1857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3071802" y="776268"/>
          <a:ext cx="2928958" cy="1857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6143636" y="757218"/>
          <a:ext cx="2857520" cy="1857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3071802" y="5019674"/>
          <a:ext cx="2857520" cy="1838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6072198" y="5057774"/>
          <a:ext cx="2938452" cy="1800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0" name="Диаграмма 9"/>
          <p:cNvGraphicFramePr/>
          <p:nvPr/>
        </p:nvGraphicFramePr>
        <p:xfrm>
          <a:off x="71406" y="5038724"/>
          <a:ext cx="2857552" cy="1819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409165" y="0"/>
            <a:ext cx="57348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по видам расходов на </a:t>
            </a:r>
          </a:p>
          <a:p>
            <a:pPr algn="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2019-2021 годы, тыс.руб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3825" y="2257424"/>
            <a:ext cx="357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71802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43966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8000"/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-1" y="933450"/>
          <a:ext cx="9144001" cy="5591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6183"/>
                <a:gridCol w="1357322"/>
                <a:gridCol w="1357322"/>
                <a:gridCol w="1285884"/>
                <a:gridCol w="1357290"/>
              </a:tblGrid>
              <a:tr h="707879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(оценка)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проект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203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5837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58 980,0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57 828,6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57 927,5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57 927,5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3847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1 538,1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1 642,8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1 666,0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1 725,6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3079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деятельность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1 732,0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2 282,0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2 282,0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2 282,0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3847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  <a:endParaRPr lang="ru-RU" sz="1200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57 302,6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45 449,1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46 098,1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46 680,1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3847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lang="ru-RU" sz="1200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44 003,9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15 585,7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33 609,4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38 880,0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3847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lang="ru-RU" sz="1200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359 072,2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334 641,9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330 642,5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333 513,5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3847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47 182,0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47 955,8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48 013,8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48 600,6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3847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54 242,9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53 426,4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58 391,0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56 576,5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3847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650,0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700,0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700,0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700,0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3847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Средства массовой информации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363,1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360,0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360,0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360,0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3847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Обслуживание муниципального долга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122,0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59,8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3079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Межбюджетные трансферты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общего характера бюджетам бюджетной системы Российской Федерации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25 044,1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27 874,3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26 413,3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25 367,3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5737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Условно утвержденные расходы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6 830,0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13 611,0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5737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ВСЕГО: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650 232,9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587 806,4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612</a:t>
                      </a:r>
                      <a:r>
                        <a:rPr lang="ru-RU" sz="11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933,6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626 224,1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190500"/>
            <a:ext cx="9143999" cy="642917"/>
          </a:xfrm>
        </p:spPr>
        <p:txBody>
          <a:bodyPr>
            <a:noAutofit/>
          </a:bodyPr>
          <a:lstStyle/>
          <a:p>
            <a:pPr algn="r"/>
            <a:r>
              <a:rPr lang="ru-RU" sz="2800" b="0" cap="none" spc="0" dirty="0" smtClean="0">
                <a:ln w="1587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Расходы бюджета по разделам на 2019-2021 годы, тыс.руб.</a:t>
            </a:r>
            <a:endParaRPr lang="ru-RU" sz="2800" b="0" cap="none" spc="0" dirty="0">
              <a:ln w="15875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9000"/>
            <a:lum/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14313" y="2781300"/>
            <a:ext cx="8715375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" rIns="54000"/>
          <a:lstStyle/>
          <a:p>
            <a:pPr marL="1588" indent="361950" algn="just">
              <a:spcBef>
                <a:spcPct val="20000"/>
              </a:spcBef>
              <a:buFont typeface="Wingdings" pitchFamily="2" charset="2"/>
              <a:buNone/>
            </a:pPr>
            <a:endParaRPr lang="ru-RU" b="1" dirty="0">
              <a:latin typeface="Calibri" pitchFamily="34" charset="0"/>
            </a:endParaRPr>
          </a:p>
        </p:txBody>
      </p:sp>
      <p:sp>
        <p:nvSpPr>
          <p:cNvPr id="16390" name="WordArt 8"/>
          <p:cNvSpPr>
            <a:spLocks noChangeArrowheads="1" noChangeShapeType="1" noTextEdit="1"/>
          </p:cNvSpPr>
          <p:nvPr/>
        </p:nvSpPr>
        <p:spPr bwMode="auto">
          <a:xfrm>
            <a:off x="1432874" y="598472"/>
            <a:ext cx="7711126" cy="85783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412"/>
              </a:avLst>
            </a:prstTxWarp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3600" b="1" kern="10" spc="1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3600" b="1" kern="10" spc="150" dirty="0" smtClean="0">
                <a:ln w="11430"/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Уважаемые </a:t>
            </a:r>
            <a:r>
              <a:rPr lang="ru-RU" sz="3600" b="1" kern="10" spc="150" dirty="0">
                <a:ln w="11430"/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жители </a:t>
            </a:r>
            <a:r>
              <a:rPr lang="ru-RU" sz="3600" b="1" kern="10" spc="150" dirty="0" smtClean="0">
                <a:ln w="11430"/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Нуримановского района!</a:t>
            </a:r>
            <a:endParaRPr lang="ru-RU" sz="3600" b="1" kern="10" spc="150" dirty="0">
              <a:ln w="11430"/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28662" y="500042"/>
            <a:ext cx="7326684" cy="82867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44809" y="1153097"/>
            <a:ext cx="7699191" cy="603242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ru-RU" sz="1200" i="1" dirty="0" smtClean="0">
              <a:effectLst/>
              <a:latin typeface="+mj-lt"/>
            </a:endParaRPr>
          </a:p>
          <a:p>
            <a:pPr algn="just"/>
            <a:r>
              <a:rPr lang="ru-RU" sz="1200" i="1" dirty="0" smtClean="0">
                <a:effectLst/>
                <a:latin typeface="+mj-lt"/>
              </a:rPr>
              <a:t>	</a:t>
            </a:r>
            <a:r>
              <a:rPr lang="ru-RU" sz="17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  районе проводится большая </a:t>
            </a:r>
            <a:r>
              <a:rPr lang="ru-RU" sz="1700" i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работа по совершенствованию открытости бюджета. Современные информационные </a:t>
            </a:r>
            <a:r>
              <a:rPr lang="ru-RU" sz="17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технологии  </a:t>
            </a:r>
            <a:r>
              <a:rPr lang="ru-RU" sz="1700" i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во многом обеспечивают доступность к информации о </a:t>
            </a:r>
            <a:r>
              <a:rPr lang="ru-RU" sz="17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составлении и исполнении бюджета. </a:t>
            </a:r>
            <a:endParaRPr lang="ru-RU" sz="1700" i="1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7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	Финансовый орган Администрации муниципального района регулярно составляет  </a:t>
            </a:r>
            <a:r>
              <a:rPr lang="ru-RU" sz="1700" i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аналитический документ «Бюджет для граждан», который </a:t>
            </a:r>
            <a:r>
              <a:rPr lang="ru-RU" sz="17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содержит основные </a:t>
            </a:r>
            <a:r>
              <a:rPr lang="ru-RU" sz="1700" i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положения проекта </a:t>
            </a:r>
            <a:r>
              <a:rPr lang="ru-RU" sz="17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решения о </a:t>
            </a:r>
            <a:r>
              <a:rPr lang="ru-RU" sz="1700" i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бюджете и отчета о его исполнении в доступной и понятной форме.</a:t>
            </a:r>
          </a:p>
          <a:p>
            <a:pPr algn="just"/>
            <a:r>
              <a:rPr lang="ru-RU" sz="17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	По </a:t>
            </a:r>
            <a:r>
              <a:rPr lang="ru-RU" sz="1700" i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своей сути бюджет для граждан - это упрощенная версия бюджетного документа, которая </a:t>
            </a:r>
            <a:r>
              <a:rPr lang="ru-RU" sz="17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использует доступные </a:t>
            </a:r>
            <a:r>
              <a:rPr lang="ru-RU" sz="1700" i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форматы, чтобы облегчить для граждан понимание бюджета, объяснить им планы и действия </a:t>
            </a:r>
            <a:r>
              <a:rPr lang="ru-RU" sz="17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Администрации района во </a:t>
            </a:r>
            <a:r>
              <a:rPr lang="ru-RU" sz="1700" i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время бюджетного года и показать формы их возможного взаимодействия с </a:t>
            </a:r>
            <a:r>
              <a:rPr lang="ru-RU" sz="17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каждым гражданином района </a:t>
            </a:r>
            <a:r>
              <a:rPr lang="ru-RU" sz="1700" i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по вопросам расходования общественных финансов. </a:t>
            </a:r>
            <a:endParaRPr lang="ru-RU" sz="1700" i="1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Информацию о бюджетном процессе муниципального района и аналитический материал доступен на сайте </a:t>
            </a:r>
            <a:endParaRPr lang="ru-RU" sz="1700" i="1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7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Очень надеемся, что «Бюджет </a:t>
            </a:r>
            <a:r>
              <a:rPr lang="ru-RU" sz="1700" i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7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граждан», </a:t>
            </a:r>
            <a:r>
              <a:rPr lang="ru-RU" sz="1700" i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разработанный </a:t>
            </a:r>
            <a:r>
              <a:rPr lang="ru-RU" sz="17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финансовым управлением Администрации муниципального района, станет </a:t>
            </a:r>
            <a:r>
              <a:rPr lang="ru-RU" sz="1700" i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доступным источником для повышения финансовой </a:t>
            </a:r>
            <a:r>
              <a:rPr lang="ru-RU" sz="17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грамотности </a:t>
            </a:r>
            <a:r>
              <a:rPr lang="ru-RU" sz="1700" i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жителей </a:t>
            </a:r>
            <a:r>
              <a:rPr lang="ru-RU" sz="17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нашего </a:t>
            </a:r>
            <a:r>
              <a:rPr lang="ru-RU" sz="17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района </a:t>
            </a:r>
            <a:r>
              <a:rPr lang="ru-RU" sz="1700" i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 активизации общественного контроля за </a:t>
            </a:r>
            <a:r>
              <a:rPr lang="ru-RU" sz="17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муниципальными расходами.</a:t>
            </a:r>
          </a:p>
          <a:p>
            <a:pPr algn="just"/>
            <a:endParaRPr lang="ru-RU" sz="17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D33FC-CFB2-4C9E-9E90-385C6970F446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pic>
        <p:nvPicPr>
          <p:cNvPr id="8" name="Рисунок 7" descr="Рисунок2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 descr="IMG_0074.jpg"/>
          <p:cNvPicPr>
            <a:picLocks noChangeAspect="1"/>
          </p:cNvPicPr>
          <p:nvPr/>
        </p:nvPicPr>
        <p:blipFill>
          <a:blip r:embed="rId2" cstate="print"/>
          <a:srcRect r="6570"/>
          <a:stretch>
            <a:fillRect/>
          </a:stretch>
        </p:blipFill>
        <p:spPr>
          <a:xfrm>
            <a:off x="0" y="1594394"/>
            <a:ext cx="9024731" cy="3164463"/>
          </a:xfrm>
          <a:prstGeom prst="rect">
            <a:avLst/>
          </a:prstGeom>
        </p:spPr>
      </p:pic>
      <p:sp>
        <p:nvSpPr>
          <p:cNvPr id="92161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2162" name="Rectangle 35"/>
          <p:cNvSpPr>
            <a:spLocks noChangeArrowheads="1"/>
          </p:cNvSpPr>
          <p:nvPr/>
        </p:nvSpPr>
        <p:spPr bwMode="auto">
          <a:xfrm>
            <a:off x="0" y="2338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560E7-A140-4C0B-BE69-1E28AC47917A}" type="slidenum">
              <a:rPr lang="ru-RU"/>
              <a:pPr>
                <a:defRPr/>
              </a:pPr>
              <a:t>30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75619" y="164983"/>
            <a:ext cx="85683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Структура расходов </a:t>
            </a:r>
          </a:p>
          <a:p>
            <a:pPr algn="r"/>
            <a:r>
              <a:rPr lang="ru-RU" sz="24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бюджета муниципального района </a:t>
            </a:r>
          </a:p>
          <a:p>
            <a:pPr algn="r"/>
            <a:r>
              <a:rPr lang="ru-RU" sz="24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по разделам бюджетной классификации на 2019 год</a:t>
            </a:r>
            <a:endParaRPr lang="ru-RU" sz="24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0" y="4810541"/>
            <a:ext cx="1184744" cy="4770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Общегосударственные вопросы</a:t>
            </a:r>
            <a:endParaRPr lang="ru-RU" sz="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432559" y="4811866"/>
            <a:ext cx="1184744" cy="4770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Национальная безопасность и правоохранительная деятельность </a:t>
            </a:r>
            <a:endParaRPr lang="ru-RU" sz="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91480" y="3021494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9,84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86463" y="5417490"/>
            <a:ext cx="1184744" cy="4770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Национальная оборона</a:t>
            </a:r>
            <a:endParaRPr lang="ru-RU" sz="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95777" y="3570135"/>
            <a:ext cx="458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0,28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98034" y="3468094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0,39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32095" y="3183172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7,73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141550" y="5417490"/>
            <a:ext cx="1184744" cy="4770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Национальная экономика</a:t>
            </a:r>
            <a:endParaRPr lang="ru-RU" sz="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904877" y="4829095"/>
            <a:ext cx="1184744" cy="4770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Жилищно-коммунальное хозяйство</a:t>
            </a:r>
            <a:endParaRPr lang="ru-RU" sz="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90013" y="3423037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2,65</a:t>
            </a:r>
            <a:endParaRPr lang="ru-RU" sz="12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623144" y="5404239"/>
            <a:ext cx="1184744" cy="4770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МБТ общего характера бюджетам бюджетной системы РФ</a:t>
            </a:r>
            <a:endParaRPr lang="ru-RU" sz="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93203" y="1372925"/>
            <a:ext cx="53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56,93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078234" y="5404238"/>
            <a:ext cx="1184744" cy="4770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Культура, </a:t>
            </a:r>
          </a:p>
          <a:p>
            <a:pPr algn="ctr"/>
            <a:r>
              <a:rPr lang="ru-RU" sz="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кинематография</a:t>
            </a:r>
            <a:endParaRPr lang="ru-RU" sz="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826980" y="4825116"/>
            <a:ext cx="1184744" cy="4770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Социальная политика</a:t>
            </a:r>
            <a:endParaRPr lang="ru-RU" sz="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535974" y="5394960"/>
            <a:ext cx="1184744" cy="4770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Физическая культура и спорт</a:t>
            </a:r>
            <a:endParaRPr lang="ru-RU" sz="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324476" y="4811866"/>
            <a:ext cx="1184744" cy="4770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Средства массовой информации</a:t>
            </a:r>
            <a:endParaRPr lang="ru-RU" sz="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7959256" y="5384360"/>
            <a:ext cx="1184744" cy="4770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Обслуживание государственного и муниципального долга</a:t>
            </a:r>
            <a:endParaRPr lang="ru-RU" sz="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358638" y="4819815"/>
            <a:ext cx="1184744" cy="4770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59069" y="3155343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8,16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110823" y="3236181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4,74</a:t>
            </a:r>
            <a:endParaRPr lang="ru-RU" sz="12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80596" y="3093058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9,09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202015" y="3522427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0,12</a:t>
            </a:r>
            <a:endParaRPr lang="ru-RU" sz="12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718851" y="3546282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0,06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299295" y="3562184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0,01</a:t>
            </a:r>
          </a:p>
        </p:txBody>
      </p:sp>
      <p:sp>
        <p:nvSpPr>
          <p:cNvPr id="39" name="Выгнутая вниз стрелка 38"/>
          <p:cNvSpPr/>
          <p:nvPr/>
        </p:nvSpPr>
        <p:spPr>
          <a:xfrm>
            <a:off x="4047214" y="4476585"/>
            <a:ext cx="445273" cy="182880"/>
          </a:xfrm>
          <a:prstGeom prst="curved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Выгнутая вниз стрелка 39"/>
          <p:cNvSpPr/>
          <p:nvPr/>
        </p:nvSpPr>
        <p:spPr>
          <a:xfrm rot="10800000">
            <a:off x="4032636" y="4231419"/>
            <a:ext cx="445273" cy="182880"/>
          </a:xfrm>
          <a:prstGeom prst="curved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4174434" y="4373217"/>
            <a:ext cx="166977" cy="16697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1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4293704" y="4293704"/>
            <a:ext cx="63611" cy="6361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3000"/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" name="Скругленная соединительная линия 101"/>
          <p:cNvCxnSpPr/>
          <p:nvPr/>
        </p:nvCxnSpPr>
        <p:spPr>
          <a:xfrm rot="16200000" flipH="1">
            <a:off x="5500694" y="3143248"/>
            <a:ext cx="1428760" cy="1285884"/>
          </a:xfrm>
          <a:prstGeom prst="curvedConnector3">
            <a:avLst>
              <a:gd name="adj1" fmla="val 50000"/>
            </a:avLst>
          </a:prstGeom>
          <a:ln w="254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0" y="185736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b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b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Freeform 101"/>
          <p:cNvSpPr/>
          <p:nvPr/>
        </p:nvSpPr>
        <p:spPr bwMode="auto">
          <a:xfrm>
            <a:off x="3406357" y="3067170"/>
            <a:ext cx="1094723" cy="1568386"/>
          </a:xfrm>
          <a:custGeom>
            <a:avLst/>
            <a:gdLst>
              <a:gd name="T0" fmla="*/ 765 w 765"/>
              <a:gd name="T1" fmla="*/ 1096 h 1096"/>
              <a:gd name="T2" fmla="*/ 231 w 765"/>
              <a:gd name="T3" fmla="*/ 563 h 1096"/>
              <a:gd name="T4" fmla="*/ 231 w 765"/>
              <a:gd name="T5" fmla="*/ 231 h 1096"/>
              <a:gd name="T6" fmla="*/ 0 w 765"/>
              <a:gd name="T7" fmla="*/ 0 h 10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5" h="1096">
                <a:moveTo>
                  <a:pt x="765" y="1096"/>
                </a:moveTo>
                <a:lnTo>
                  <a:pt x="231" y="563"/>
                </a:lnTo>
                <a:lnTo>
                  <a:pt x="231" y="231"/>
                </a:lnTo>
                <a:lnTo>
                  <a:pt x="0" y="0"/>
                </a:lnTo>
              </a:path>
            </a:pathLst>
          </a:custGeom>
          <a:noFill/>
          <a:ln w="68263" cap="rnd">
            <a:solidFill>
              <a:srgbClr val="3F3F3F">
                <a:lumMod val="60000"/>
                <a:lumOff val="40000"/>
              </a:srgbClr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6" name="Freeform 102"/>
          <p:cNvSpPr/>
          <p:nvPr/>
        </p:nvSpPr>
        <p:spPr bwMode="auto">
          <a:xfrm>
            <a:off x="4775833" y="2114118"/>
            <a:ext cx="831417" cy="1765865"/>
          </a:xfrm>
          <a:custGeom>
            <a:avLst/>
            <a:gdLst>
              <a:gd name="T0" fmla="*/ 0 w 581"/>
              <a:gd name="T1" fmla="*/ 1234 h 1234"/>
              <a:gd name="T2" fmla="*/ 178 w 581"/>
              <a:gd name="T3" fmla="*/ 1057 h 1234"/>
              <a:gd name="T4" fmla="*/ 178 w 581"/>
              <a:gd name="T5" fmla="*/ 656 h 1234"/>
              <a:gd name="T6" fmla="*/ 581 w 581"/>
              <a:gd name="T7" fmla="*/ 253 h 1234"/>
              <a:gd name="T8" fmla="*/ 581 w 581"/>
              <a:gd name="T9" fmla="*/ 0 h 1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1" h="1234">
                <a:moveTo>
                  <a:pt x="0" y="1234"/>
                </a:moveTo>
                <a:lnTo>
                  <a:pt x="178" y="1057"/>
                </a:lnTo>
                <a:lnTo>
                  <a:pt x="178" y="656"/>
                </a:lnTo>
                <a:lnTo>
                  <a:pt x="581" y="253"/>
                </a:lnTo>
                <a:lnTo>
                  <a:pt x="581" y="0"/>
                </a:lnTo>
              </a:path>
            </a:pathLst>
          </a:custGeom>
          <a:noFill/>
          <a:ln w="68263" cap="rnd">
            <a:solidFill>
              <a:srgbClr val="3F3F3F">
                <a:lumMod val="60000"/>
                <a:lumOff val="40000"/>
              </a:srgbClr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7" name="Freeform 103"/>
          <p:cNvSpPr/>
          <p:nvPr/>
        </p:nvSpPr>
        <p:spPr bwMode="auto">
          <a:xfrm>
            <a:off x="5030552" y="3168772"/>
            <a:ext cx="870053" cy="330563"/>
          </a:xfrm>
          <a:custGeom>
            <a:avLst/>
            <a:gdLst>
              <a:gd name="T0" fmla="*/ 0 w 403"/>
              <a:gd name="T1" fmla="*/ 231 h 231"/>
              <a:gd name="T2" fmla="*/ 231 w 403"/>
              <a:gd name="T3" fmla="*/ 0 h 231"/>
              <a:gd name="T4" fmla="*/ 403 w 403"/>
              <a:gd name="T5" fmla="*/ 0 h 231"/>
              <a:gd name="connsiteX0" fmla="*/ 0 w 14145"/>
              <a:gd name="connsiteY0" fmla="*/ 10000 h 10000"/>
              <a:gd name="connsiteX1" fmla="*/ 5732 w 14145"/>
              <a:gd name="connsiteY1" fmla="*/ 0 h 10000"/>
              <a:gd name="connsiteX2" fmla="*/ 14145 w 14145"/>
              <a:gd name="connsiteY2" fmla="*/ 249 h 10000"/>
              <a:gd name="connsiteX0-1" fmla="*/ 0 w 15095"/>
              <a:gd name="connsiteY0-2" fmla="*/ 10013 h 10013"/>
              <a:gd name="connsiteX1-3" fmla="*/ 5732 w 15095"/>
              <a:gd name="connsiteY1-4" fmla="*/ 13 h 10013"/>
              <a:gd name="connsiteX2-5" fmla="*/ 15095 w 15095"/>
              <a:gd name="connsiteY2-6" fmla="*/ 0 h 1001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5095" h="10013">
                <a:moveTo>
                  <a:pt x="0" y="10013"/>
                </a:moveTo>
                <a:lnTo>
                  <a:pt x="5732" y="13"/>
                </a:lnTo>
                <a:lnTo>
                  <a:pt x="15095" y="0"/>
                </a:lnTo>
              </a:path>
            </a:pathLst>
          </a:custGeom>
          <a:noFill/>
          <a:ln w="68263" cap="rnd">
            <a:solidFill>
              <a:srgbClr val="3F3F3F">
                <a:lumMod val="60000"/>
                <a:lumOff val="40000"/>
              </a:srgbClr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8" name="Line 104"/>
          <p:cNvSpPr>
            <a:spLocks noChangeShapeType="1"/>
          </p:cNvSpPr>
          <p:nvPr/>
        </p:nvSpPr>
        <p:spPr bwMode="auto">
          <a:xfrm flipH="1">
            <a:off x="4051744" y="2948396"/>
            <a:ext cx="449337" cy="449337"/>
          </a:xfrm>
          <a:prstGeom prst="line">
            <a:avLst/>
          </a:prstGeom>
          <a:noFill/>
          <a:ln w="68263" cap="rnd">
            <a:solidFill>
              <a:srgbClr val="3F3F3F">
                <a:lumMod val="60000"/>
                <a:lumOff val="40000"/>
              </a:srgbClr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9" name="Freeform 105"/>
          <p:cNvSpPr/>
          <p:nvPr/>
        </p:nvSpPr>
        <p:spPr bwMode="auto">
          <a:xfrm>
            <a:off x="3658215" y="2570610"/>
            <a:ext cx="739832" cy="1565524"/>
          </a:xfrm>
          <a:custGeom>
            <a:avLst/>
            <a:gdLst>
              <a:gd name="T0" fmla="*/ 0 w 517"/>
              <a:gd name="T1" fmla="*/ 0 h 1094"/>
              <a:gd name="T2" fmla="*/ 275 w 517"/>
              <a:gd name="T3" fmla="*/ 275 h 1094"/>
              <a:gd name="T4" fmla="*/ 275 w 517"/>
              <a:gd name="T5" fmla="*/ 853 h 1094"/>
              <a:gd name="T6" fmla="*/ 517 w 517"/>
              <a:gd name="T7" fmla="*/ 1094 h 1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7" h="1094">
                <a:moveTo>
                  <a:pt x="0" y="0"/>
                </a:moveTo>
                <a:lnTo>
                  <a:pt x="275" y="275"/>
                </a:lnTo>
                <a:lnTo>
                  <a:pt x="275" y="853"/>
                </a:lnTo>
                <a:lnTo>
                  <a:pt x="517" y="1094"/>
                </a:lnTo>
              </a:path>
            </a:pathLst>
          </a:custGeom>
          <a:noFill/>
          <a:ln w="68263" cap="rnd">
            <a:solidFill>
              <a:srgbClr val="3F3F3F">
                <a:lumMod val="60000"/>
                <a:lumOff val="40000"/>
              </a:srgbClr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0" name="Line 106"/>
          <p:cNvSpPr>
            <a:spLocks noChangeShapeType="1"/>
          </p:cNvSpPr>
          <p:nvPr/>
        </p:nvSpPr>
        <p:spPr bwMode="auto">
          <a:xfrm flipH="1" flipV="1">
            <a:off x="4936105" y="2298718"/>
            <a:ext cx="425011" cy="423579"/>
          </a:xfrm>
          <a:prstGeom prst="line">
            <a:avLst/>
          </a:prstGeom>
          <a:noFill/>
          <a:ln w="68263" cap="rnd">
            <a:solidFill>
              <a:srgbClr val="3F3F3F">
                <a:lumMod val="60000"/>
                <a:lumOff val="40000"/>
              </a:srgbClr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1" name="Freeform 107"/>
          <p:cNvSpPr/>
          <p:nvPr/>
        </p:nvSpPr>
        <p:spPr bwMode="auto">
          <a:xfrm>
            <a:off x="4775832" y="3791260"/>
            <a:ext cx="477957" cy="808520"/>
          </a:xfrm>
          <a:custGeom>
            <a:avLst/>
            <a:gdLst>
              <a:gd name="T0" fmla="*/ 0 w 334"/>
              <a:gd name="T1" fmla="*/ 565 h 565"/>
              <a:gd name="T2" fmla="*/ 334 w 334"/>
              <a:gd name="T3" fmla="*/ 232 h 565"/>
              <a:gd name="T4" fmla="*/ 334 w 334"/>
              <a:gd name="T5" fmla="*/ 0 h 5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4" h="565">
                <a:moveTo>
                  <a:pt x="0" y="565"/>
                </a:moveTo>
                <a:lnTo>
                  <a:pt x="334" y="232"/>
                </a:lnTo>
                <a:lnTo>
                  <a:pt x="334" y="0"/>
                </a:lnTo>
              </a:path>
            </a:pathLst>
          </a:custGeom>
          <a:noFill/>
          <a:ln w="68263" cap="rnd">
            <a:solidFill>
              <a:srgbClr val="3F3F3F">
                <a:lumMod val="60000"/>
                <a:lumOff val="40000"/>
              </a:srgbClr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2" name="Line 108"/>
          <p:cNvSpPr>
            <a:spLocks noChangeShapeType="1"/>
          </p:cNvSpPr>
          <p:nvPr/>
        </p:nvSpPr>
        <p:spPr bwMode="auto">
          <a:xfrm flipH="1">
            <a:off x="3507961" y="3872827"/>
            <a:ext cx="228961" cy="0"/>
          </a:xfrm>
          <a:prstGeom prst="line">
            <a:avLst/>
          </a:prstGeom>
          <a:noFill/>
          <a:ln w="68263" cap="rnd">
            <a:solidFill>
              <a:srgbClr val="3F3F3F">
                <a:lumMod val="60000"/>
                <a:lumOff val="40000"/>
              </a:srgbClr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3" name="Line 109"/>
          <p:cNvSpPr>
            <a:spLocks noChangeShapeType="1"/>
          </p:cNvSpPr>
          <p:nvPr/>
        </p:nvSpPr>
        <p:spPr bwMode="auto">
          <a:xfrm>
            <a:off x="5253790" y="4123253"/>
            <a:ext cx="353460" cy="0"/>
          </a:xfrm>
          <a:prstGeom prst="line">
            <a:avLst/>
          </a:prstGeom>
          <a:noFill/>
          <a:ln w="68263" cap="rnd">
            <a:solidFill>
              <a:srgbClr val="3F3F3F">
                <a:lumMod val="60000"/>
                <a:lumOff val="40000"/>
              </a:srgbClr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4" name="Line 110"/>
          <p:cNvSpPr>
            <a:spLocks noChangeShapeType="1"/>
          </p:cNvSpPr>
          <p:nvPr/>
        </p:nvSpPr>
        <p:spPr bwMode="auto">
          <a:xfrm flipV="1">
            <a:off x="3858556" y="2393164"/>
            <a:ext cx="379219" cy="377786"/>
          </a:xfrm>
          <a:prstGeom prst="line">
            <a:avLst/>
          </a:prstGeom>
          <a:noFill/>
          <a:ln w="68263" cap="rnd">
            <a:solidFill>
              <a:srgbClr val="3F3F3F">
                <a:lumMod val="60000"/>
                <a:lumOff val="40000"/>
              </a:srgbClr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5" name="Freeform 111"/>
          <p:cNvSpPr/>
          <p:nvPr/>
        </p:nvSpPr>
        <p:spPr bwMode="auto">
          <a:xfrm>
            <a:off x="4169086" y="5461248"/>
            <a:ext cx="228961" cy="213221"/>
          </a:xfrm>
          <a:custGeom>
            <a:avLst/>
            <a:gdLst>
              <a:gd name="T0" fmla="*/ 66 w 90"/>
              <a:gd name="T1" fmla="*/ 6 h 84"/>
              <a:gd name="T2" fmla="*/ 0 w 90"/>
              <a:gd name="T3" fmla="*/ 84 h 84"/>
              <a:gd name="T4" fmla="*/ 90 w 90"/>
              <a:gd name="T5" fmla="*/ 84 h 84"/>
              <a:gd name="T6" fmla="*/ 66 w 90"/>
              <a:gd name="T7" fmla="*/ 0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" h="84">
                <a:moveTo>
                  <a:pt x="66" y="6"/>
                </a:moveTo>
                <a:cubicBezTo>
                  <a:pt x="66" y="48"/>
                  <a:pt x="18" y="84"/>
                  <a:pt x="0" y="84"/>
                </a:cubicBezTo>
                <a:cubicBezTo>
                  <a:pt x="90" y="84"/>
                  <a:pt x="90" y="84"/>
                  <a:pt x="90" y="84"/>
                </a:cubicBezTo>
                <a:cubicBezTo>
                  <a:pt x="66" y="0"/>
                  <a:pt x="66" y="0"/>
                  <a:pt x="66" y="0"/>
                </a:cubicBezTo>
              </a:path>
            </a:pathLst>
          </a:custGeom>
          <a:solidFill>
            <a:srgbClr val="E7E6E6">
              <a:lumMod val="50000"/>
            </a:srgb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6" name="Freeform 112"/>
          <p:cNvSpPr/>
          <p:nvPr/>
        </p:nvSpPr>
        <p:spPr bwMode="auto">
          <a:xfrm>
            <a:off x="4788713" y="5462678"/>
            <a:ext cx="228961" cy="213221"/>
          </a:xfrm>
          <a:custGeom>
            <a:avLst/>
            <a:gdLst>
              <a:gd name="T0" fmla="*/ 24 w 90"/>
              <a:gd name="T1" fmla="*/ 5 h 84"/>
              <a:gd name="T2" fmla="*/ 90 w 90"/>
              <a:gd name="T3" fmla="*/ 84 h 84"/>
              <a:gd name="T4" fmla="*/ 0 w 90"/>
              <a:gd name="T5" fmla="*/ 84 h 84"/>
              <a:gd name="T6" fmla="*/ 24 w 90"/>
              <a:gd name="T7" fmla="*/ 0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" h="84">
                <a:moveTo>
                  <a:pt x="24" y="5"/>
                </a:moveTo>
                <a:cubicBezTo>
                  <a:pt x="24" y="48"/>
                  <a:pt x="72" y="84"/>
                  <a:pt x="90" y="84"/>
                </a:cubicBezTo>
                <a:cubicBezTo>
                  <a:pt x="0" y="84"/>
                  <a:pt x="0" y="84"/>
                  <a:pt x="0" y="84"/>
                </a:cubicBezTo>
                <a:cubicBezTo>
                  <a:pt x="24" y="0"/>
                  <a:pt x="24" y="0"/>
                  <a:pt x="24" y="0"/>
                </a:cubicBezTo>
              </a:path>
            </a:pathLst>
          </a:custGeom>
          <a:solidFill>
            <a:srgbClr val="E7E6E6">
              <a:lumMod val="50000"/>
            </a:srgb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" name="Oval 346"/>
          <p:cNvSpPr>
            <a:spLocks noChangeAspect="1"/>
          </p:cNvSpPr>
          <p:nvPr/>
        </p:nvSpPr>
        <p:spPr>
          <a:xfrm>
            <a:off x="5899175" y="2697481"/>
            <a:ext cx="942248" cy="942248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58" name="Oval 347"/>
          <p:cNvSpPr>
            <a:spLocks noChangeAspect="1"/>
          </p:cNvSpPr>
          <p:nvPr/>
        </p:nvSpPr>
        <p:spPr>
          <a:xfrm>
            <a:off x="5222501" y="1593388"/>
            <a:ext cx="1002435" cy="1002433"/>
          </a:xfrm>
          <a:prstGeom prst="ellipse">
            <a:avLst/>
          </a:prstGeom>
          <a:solidFill>
            <a:srgbClr val="2ADE5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59" name="Oval 349"/>
          <p:cNvSpPr>
            <a:spLocks noChangeAspect="1"/>
          </p:cNvSpPr>
          <p:nvPr/>
        </p:nvSpPr>
        <p:spPr>
          <a:xfrm>
            <a:off x="2928926" y="1643050"/>
            <a:ext cx="1173429" cy="1101793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  <a:sym typeface="+mn-lt"/>
            </a:endParaRPr>
          </a:p>
        </p:txBody>
      </p:sp>
      <p:sp>
        <p:nvSpPr>
          <p:cNvPr id="60" name="Oval 350"/>
          <p:cNvSpPr>
            <a:spLocks noChangeAspect="1"/>
          </p:cNvSpPr>
          <p:nvPr/>
        </p:nvSpPr>
        <p:spPr>
          <a:xfrm>
            <a:off x="5581492" y="3818182"/>
            <a:ext cx="585675" cy="585674"/>
          </a:xfrm>
          <a:prstGeom prst="ellipse">
            <a:avLst/>
          </a:prstGeom>
          <a:solidFill>
            <a:srgbClr val="CCFF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61" name="Oval 366"/>
          <p:cNvSpPr>
            <a:spLocks noChangeAspect="1"/>
          </p:cNvSpPr>
          <p:nvPr/>
        </p:nvSpPr>
        <p:spPr>
          <a:xfrm>
            <a:off x="4176314" y="1909521"/>
            <a:ext cx="600951" cy="600948"/>
          </a:xfrm>
          <a:prstGeom prst="ellipse">
            <a:avLst/>
          </a:prstGeom>
          <a:solidFill>
            <a:srgbClr val="00B050"/>
          </a:solidFill>
          <a:ln w="254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62" name="Oval 367"/>
          <p:cNvSpPr>
            <a:spLocks noChangeAspect="1"/>
          </p:cNvSpPr>
          <p:nvPr/>
        </p:nvSpPr>
        <p:spPr>
          <a:xfrm>
            <a:off x="2643175" y="3441465"/>
            <a:ext cx="1000131" cy="1025008"/>
          </a:xfrm>
          <a:prstGeom prst="ellipse">
            <a:avLst/>
          </a:prstGeom>
          <a:solidFill>
            <a:srgbClr val="CCFF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  <a:sym typeface="+mn-lt"/>
            </a:endParaRPr>
          </a:p>
        </p:txBody>
      </p:sp>
      <p:sp>
        <p:nvSpPr>
          <p:cNvPr id="63" name="Oval 368"/>
          <p:cNvSpPr>
            <a:spLocks noChangeAspect="1"/>
          </p:cNvSpPr>
          <p:nvPr/>
        </p:nvSpPr>
        <p:spPr>
          <a:xfrm>
            <a:off x="3790597" y="3061100"/>
            <a:ext cx="542584" cy="542583"/>
          </a:xfrm>
          <a:prstGeom prst="ellipse">
            <a:avLst/>
          </a:prstGeom>
          <a:solidFill>
            <a:srgbClr val="00B050"/>
          </a:solidFill>
          <a:ln w="254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64" name="Oval 369"/>
          <p:cNvSpPr>
            <a:spLocks noChangeAspect="1"/>
          </p:cNvSpPr>
          <p:nvPr/>
        </p:nvSpPr>
        <p:spPr>
          <a:xfrm>
            <a:off x="5072067" y="3571877"/>
            <a:ext cx="405577" cy="405575"/>
          </a:xfrm>
          <a:prstGeom prst="ellipse">
            <a:avLst/>
          </a:prstGeom>
          <a:solidFill>
            <a:srgbClr val="00B050"/>
          </a:solidFill>
          <a:ln w="254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65" name="Oval 370"/>
          <p:cNvSpPr>
            <a:spLocks noChangeAspect="1"/>
          </p:cNvSpPr>
          <p:nvPr/>
        </p:nvSpPr>
        <p:spPr>
          <a:xfrm>
            <a:off x="2551390" y="3280928"/>
            <a:ext cx="289567" cy="289566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66" name="Oval 371"/>
          <p:cNvSpPr>
            <a:spLocks noChangeAspect="1"/>
          </p:cNvSpPr>
          <p:nvPr/>
        </p:nvSpPr>
        <p:spPr>
          <a:xfrm>
            <a:off x="6276960" y="2198238"/>
            <a:ext cx="339933" cy="339931"/>
          </a:xfrm>
          <a:prstGeom prst="ellipse">
            <a:avLst/>
          </a:prstGeom>
          <a:solidFill>
            <a:srgbClr val="00B050"/>
          </a:solidFill>
          <a:ln w="254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67" name="Oval 372"/>
          <p:cNvSpPr>
            <a:spLocks noChangeAspect="1"/>
          </p:cNvSpPr>
          <p:nvPr/>
        </p:nvSpPr>
        <p:spPr>
          <a:xfrm>
            <a:off x="3983522" y="1601502"/>
            <a:ext cx="242959" cy="242957"/>
          </a:xfrm>
          <a:prstGeom prst="ellipse">
            <a:avLst/>
          </a:prstGeom>
          <a:solidFill>
            <a:srgbClr val="2ADE59"/>
          </a:solidFill>
          <a:ln w="254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68" name="Oval 373"/>
          <p:cNvSpPr>
            <a:spLocks noChangeAspect="1"/>
          </p:cNvSpPr>
          <p:nvPr/>
        </p:nvSpPr>
        <p:spPr>
          <a:xfrm>
            <a:off x="3789739" y="4266686"/>
            <a:ext cx="242959" cy="242957"/>
          </a:xfrm>
          <a:prstGeom prst="ellipse">
            <a:avLst/>
          </a:prstGeom>
          <a:solidFill>
            <a:srgbClr val="2ADE59"/>
          </a:solidFill>
          <a:ln w="254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69" name="Oval 374"/>
          <p:cNvSpPr>
            <a:spLocks noChangeAspect="1"/>
          </p:cNvSpPr>
          <p:nvPr/>
        </p:nvSpPr>
        <p:spPr>
          <a:xfrm>
            <a:off x="6232727" y="3879982"/>
            <a:ext cx="162016" cy="162015"/>
          </a:xfrm>
          <a:prstGeom prst="ellipse">
            <a:avLst/>
          </a:prstGeom>
          <a:solidFill>
            <a:srgbClr val="2ADE59"/>
          </a:solidFill>
          <a:ln w="254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70" name="Oval 348"/>
          <p:cNvSpPr>
            <a:spLocks noChangeAspect="1"/>
          </p:cNvSpPr>
          <p:nvPr/>
        </p:nvSpPr>
        <p:spPr>
          <a:xfrm>
            <a:off x="3087171" y="2709851"/>
            <a:ext cx="571080" cy="571078"/>
          </a:xfrm>
          <a:prstGeom prst="ellipse">
            <a:avLst/>
          </a:prstGeom>
          <a:solidFill>
            <a:srgbClr val="2ADE59"/>
          </a:solidFill>
          <a:ln w="254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71" name="Oval 36"/>
          <p:cNvSpPr>
            <a:spLocks noChangeAspect="1"/>
          </p:cNvSpPr>
          <p:nvPr/>
        </p:nvSpPr>
        <p:spPr>
          <a:xfrm>
            <a:off x="5572132" y="3643314"/>
            <a:ext cx="162016" cy="162015"/>
          </a:xfrm>
          <a:prstGeom prst="ellipse">
            <a:avLst/>
          </a:prstGeom>
          <a:solidFill>
            <a:srgbClr val="99FF33"/>
          </a:solidFill>
          <a:ln w="254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72" name="Oval 38"/>
          <p:cNvSpPr>
            <a:spLocks noChangeAspect="1"/>
          </p:cNvSpPr>
          <p:nvPr/>
        </p:nvSpPr>
        <p:spPr>
          <a:xfrm>
            <a:off x="2330719" y="2196099"/>
            <a:ext cx="942248" cy="942248"/>
          </a:xfrm>
          <a:prstGeom prst="ellipse">
            <a:avLst/>
          </a:prstGeom>
          <a:solidFill>
            <a:srgbClr val="99FF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600,0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  <a:sym typeface="+mn-lt"/>
            </a:endParaRPr>
          </a:p>
        </p:txBody>
      </p:sp>
      <p:sp>
        <p:nvSpPr>
          <p:cNvPr id="73" name="Oval 39"/>
          <p:cNvSpPr>
            <a:spLocks noChangeAspect="1"/>
          </p:cNvSpPr>
          <p:nvPr/>
        </p:nvSpPr>
        <p:spPr>
          <a:xfrm>
            <a:off x="4739568" y="1544322"/>
            <a:ext cx="451345" cy="451342"/>
          </a:xfrm>
          <a:prstGeom prst="ellipse">
            <a:avLst/>
          </a:prstGeom>
          <a:solidFill>
            <a:srgbClr val="CCFF33"/>
          </a:solidFill>
          <a:ln w="254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79" name="Oval 345"/>
          <p:cNvSpPr>
            <a:spLocks noChangeAspect="1"/>
          </p:cNvSpPr>
          <p:nvPr/>
        </p:nvSpPr>
        <p:spPr>
          <a:xfrm>
            <a:off x="4357686" y="2102686"/>
            <a:ext cx="1428759" cy="1428755"/>
          </a:xfrm>
          <a:prstGeom prst="ellipse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+mn-lt"/>
              </a:rPr>
              <a:t>35 825,4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  <a:sym typeface="+mn-lt"/>
            </a:endParaRPr>
          </a:p>
        </p:txBody>
      </p:sp>
      <p:sp>
        <p:nvSpPr>
          <p:cNvPr id="80" name="Rectangle 100"/>
          <p:cNvSpPr>
            <a:spLocks noChangeArrowheads="1"/>
          </p:cNvSpPr>
          <p:nvPr/>
        </p:nvSpPr>
        <p:spPr bwMode="auto">
          <a:xfrm>
            <a:off x="4522544" y="3786966"/>
            <a:ext cx="160277" cy="1883208"/>
          </a:xfrm>
          <a:prstGeom prst="rect">
            <a:avLst/>
          </a:prstGeom>
          <a:solidFill>
            <a:srgbClr val="E7E6E6">
              <a:lumMod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1" name="Rectangle 100"/>
          <p:cNvSpPr>
            <a:spLocks noChangeArrowheads="1"/>
          </p:cNvSpPr>
          <p:nvPr/>
        </p:nvSpPr>
        <p:spPr bwMode="auto">
          <a:xfrm>
            <a:off x="4357686" y="3786190"/>
            <a:ext cx="513733" cy="1883208"/>
          </a:xfrm>
          <a:prstGeom prst="rect">
            <a:avLst/>
          </a:prstGeom>
          <a:solidFill>
            <a:srgbClr val="E7E6E6">
              <a:lumMod val="50000"/>
            </a:srgb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004679" y="4500570"/>
            <a:ext cx="313932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Функционирование Правительства 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Российской Федерации, высших 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исполнительных органов 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государственной власти субъектов 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Российской Федерации, местных 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администраций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0" y="3214686"/>
            <a:ext cx="25943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Другие общегосударственные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вопросы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7" name="Скругленная соединительная линия 76"/>
          <p:cNvCxnSpPr/>
          <p:nvPr/>
        </p:nvCxnSpPr>
        <p:spPr>
          <a:xfrm rot="16200000" flipV="1">
            <a:off x="2178827" y="3536157"/>
            <a:ext cx="785818" cy="714380"/>
          </a:xfrm>
          <a:prstGeom prst="curvedConnector3">
            <a:avLst>
              <a:gd name="adj1" fmla="val 48735"/>
            </a:avLst>
          </a:prstGeom>
          <a:ln w="25400">
            <a:solidFill>
              <a:srgbClr val="CCFF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2714612" y="3786190"/>
            <a:ext cx="902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18 868,5</a:t>
            </a:r>
          </a:p>
          <a:p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6643702" y="1500174"/>
            <a:ext cx="28575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000760" y="3000372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2 534,7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8" name="Скругленная соединительная линия 87"/>
          <p:cNvCxnSpPr/>
          <p:nvPr/>
        </p:nvCxnSpPr>
        <p:spPr>
          <a:xfrm flipV="1">
            <a:off x="6500826" y="2857496"/>
            <a:ext cx="785818" cy="500066"/>
          </a:xfrm>
          <a:prstGeom prst="curvedConnector3">
            <a:avLst>
              <a:gd name="adj1" fmla="val 50000"/>
            </a:avLst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5" name="Диаграмма 104"/>
          <p:cNvGraphicFramePr/>
          <p:nvPr/>
        </p:nvGraphicFramePr>
        <p:xfrm>
          <a:off x="-214346" y="4429132"/>
          <a:ext cx="4786346" cy="2428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6" name="TextBox 105"/>
          <p:cNvSpPr txBox="1"/>
          <p:nvPr/>
        </p:nvSpPr>
        <p:spPr>
          <a:xfrm>
            <a:off x="1908686" y="190500"/>
            <a:ext cx="72353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на общегосударственные </a:t>
            </a:r>
          </a:p>
          <a:p>
            <a:pPr algn="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вопросы в 2019-2021 годах, тыс. руб.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4357686" y="4643446"/>
            <a:ext cx="588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428596" y="2428868"/>
            <a:ext cx="16362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Резервные фонды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2" name="Прямая со стрелкой 81"/>
          <p:cNvCxnSpPr>
            <a:stCxn id="72" idx="2"/>
          </p:cNvCxnSpPr>
          <p:nvPr/>
        </p:nvCxnSpPr>
        <p:spPr>
          <a:xfrm rot="10800000">
            <a:off x="2000233" y="2643183"/>
            <a:ext cx="330487" cy="24041"/>
          </a:xfrm>
          <a:prstGeom prst="straightConnector1">
            <a:avLst/>
          </a:prstGeom>
          <a:ln w="31750">
            <a:solidFill>
              <a:srgbClr val="99FF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0501" y="0"/>
            <a:ext cx="8953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на национальную оборону в </a:t>
            </a:r>
          </a:p>
          <a:p>
            <a:pPr algn="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2019-2021 годах, тыс.руб.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52401" y="1019175"/>
          <a:ext cx="4786314" cy="2279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414646" y="1643050"/>
            <a:ext cx="37293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Мобилизационная и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вневойсковая подготовка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Freeform 9"/>
          <p:cNvSpPr>
            <a:spLocks noChangeAspect="1" noEditPoints="1"/>
          </p:cNvSpPr>
          <p:nvPr/>
        </p:nvSpPr>
        <p:spPr bwMode="auto">
          <a:xfrm>
            <a:off x="5005389" y="1643050"/>
            <a:ext cx="835199" cy="484422"/>
          </a:xfrm>
          <a:custGeom>
            <a:avLst/>
            <a:gdLst>
              <a:gd name="T0" fmla="*/ 114 w 132"/>
              <a:gd name="T1" fmla="*/ 26 h 67"/>
              <a:gd name="T2" fmla="*/ 108 w 132"/>
              <a:gd name="T3" fmla="*/ 32 h 67"/>
              <a:gd name="T4" fmla="*/ 110 w 132"/>
              <a:gd name="T5" fmla="*/ 37 h 67"/>
              <a:gd name="T6" fmla="*/ 99 w 132"/>
              <a:gd name="T7" fmla="*/ 55 h 67"/>
              <a:gd name="T8" fmla="*/ 100 w 132"/>
              <a:gd name="T9" fmla="*/ 55 h 67"/>
              <a:gd name="T10" fmla="*/ 107 w 132"/>
              <a:gd name="T11" fmla="*/ 49 h 67"/>
              <a:gd name="T12" fmla="*/ 104 w 132"/>
              <a:gd name="T13" fmla="*/ 67 h 67"/>
              <a:gd name="T14" fmla="*/ 110 w 132"/>
              <a:gd name="T15" fmla="*/ 67 h 67"/>
              <a:gd name="T16" fmla="*/ 114 w 132"/>
              <a:gd name="T17" fmla="*/ 60 h 67"/>
              <a:gd name="T18" fmla="*/ 119 w 132"/>
              <a:gd name="T19" fmla="*/ 67 h 67"/>
              <a:gd name="T20" fmla="*/ 124 w 132"/>
              <a:gd name="T21" fmla="*/ 67 h 67"/>
              <a:gd name="T22" fmla="*/ 121 w 132"/>
              <a:gd name="T23" fmla="*/ 49 h 67"/>
              <a:gd name="T24" fmla="*/ 128 w 132"/>
              <a:gd name="T25" fmla="*/ 55 h 67"/>
              <a:gd name="T26" fmla="*/ 130 w 132"/>
              <a:gd name="T27" fmla="*/ 55 h 67"/>
              <a:gd name="T28" fmla="*/ 118 w 132"/>
              <a:gd name="T29" fmla="*/ 37 h 67"/>
              <a:gd name="T30" fmla="*/ 121 w 132"/>
              <a:gd name="T31" fmla="*/ 32 h 67"/>
              <a:gd name="T32" fmla="*/ 114 w 132"/>
              <a:gd name="T33" fmla="*/ 26 h 67"/>
              <a:gd name="T34" fmla="*/ 18 w 132"/>
              <a:gd name="T35" fmla="*/ 26 h 67"/>
              <a:gd name="T36" fmla="*/ 11 w 132"/>
              <a:gd name="T37" fmla="*/ 32 h 67"/>
              <a:gd name="T38" fmla="*/ 13 w 132"/>
              <a:gd name="T39" fmla="*/ 37 h 67"/>
              <a:gd name="T40" fmla="*/ 2 w 132"/>
              <a:gd name="T41" fmla="*/ 55 h 67"/>
              <a:gd name="T42" fmla="*/ 3 w 132"/>
              <a:gd name="T43" fmla="*/ 55 h 67"/>
              <a:gd name="T44" fmla="*/ 11 w 132"/>
              <a:gd name="T45" fmla="*/ 49 h 67"/>
              <a:gd name="T46" fmla="*/ 7 w 132"/>
              <a:gd name="T47" fmla="*/ 67 h 67"/>
              <a:gd name="T48" fmla="*/ 13 w 132"/>
              <a:gd name="T49" fmla="*/ 67 h 67"/>
              <a:gd name="T50" fmla="*/ 18 w 132"/>
              <a:gd name="T51" fmla="*/ 60 h 67"/>
              <a:gd name="T52" fmla="*/ 22 w 132"/>
              <a:gd name="T53" fmla="*/ 67 h 67"/>
              <a:gd name="T54" fmla="*/ 28 w 132"/>
              <a:gd name="T55" fmla="*/ 67 h 67"/>
              <a:gd name="T56" fmla="*/ 24 w 132"/>
              <a:gd name="T57" fmla="*/ 49 h 67"/>
              <a:gd name="T58" fmla="*/ 32 w 132"/>
              <a:gd name="T59" fmla="*/ 55 h 67"/>
              <a:gd name="T60" fmla="*/ 33 w 132"/>
              <a:gd name="T61" fmla="*/ 55 h 67"/>
              <a:gd name="T62" fmla="*/ 22 w 132"/>
              <a:gd name="T63" fmla="*/ 37 h 67"/>
              <a:gd name="T64" fmla="*/ 24 w 132"/>
              <a:gd name="T65" fmla="*/ 32 h 67"/>
              <a:gd name="T66" fmla="*/ 18 w 132"/>
              <a:gd name="T67" fmla="*/ 26 h 67"/>
              <a:gd name="T68" fmla="*/ 67 w 132"/>
              <a:gd name="T69" fmla="*/ 0 h 67"/>
              <a:gd name="T70" fmla="*/ 57 w 132"/>
              <a:gd name="T71" fmla="*/ 10 h 67"/>
              <a:gd name="T72" fmla="*/ 60 w 132"/>
              <a:gd name="T73" fmla="*/ 18 h 67"/>
              <a:gd name="T74" fmla="*/ 42 w 132"/>
              <a:gd name="T75" fmla="*/ 47 h 67"/>
              <a:gd name="T76" fmla="*/ 44 w 132"/>
              <a:gd name="T77" fmla="*/ 48 h 67"/>
              <a:gd name="T78" fmla="*/ 56 w 132"/>
              <a:gd name="T79" fmla="*/ 38 h 67"/>
              <a:gd name="T80" fmla="*/ 50 w 132"/>
              <a:gd name="T81" fmla="*/ 67 h 67"/>
              <a:gd name="T82" fmla="*/ 60 w 132"/>
              <a:gd name="T83" fmla="*/ 67 h 67"/>
              <a:gd name="T84" fmla="*/ 67 w 132"/>
              <a:gd name="T85" fmla="*/ 55 h 67"/>
              <a:gd name="T86" fmla="*/ 74 w 132"/>
              <a:gd name="T87" fmla="*/ 67 h 67"/>
              <a:gd name="T88" fmla="*/ 84 w 132"/>
              <a:gd name="T89" fmla="*/ 67 h 67"/>
              <a:gd name="T90" fmla="*/ 78 w 132"/>
              <a:gd name="T91" fmla="*/ 38 h 67"/>
              <a:gd name="T92" fmla="*/ 90 w 132"/>
              <a:gd name="T93" fmla="*/ 48 h 67"/>
              <a:gd name="T94" fmla="*/ 92 w 132"/>
              <a:gd name="T95" fmla="*/ 47 h 67"/>
              <a:gd name="T96" fmla="*/ 74 w 132"/>
              <a:gd name="T97" fmla="*/ 18 h 67"/>
              <a:gd name="T98" fmla="*/ 77 w 132"/>
              <a:gd name="T99" fmla="*/ 10 h 67"/>
              <a:gd name="T100" fmla="*/ 67 w 132"/>
              <a:gd name="T101" fmla="*/ 0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32" h="67">
                <a:moveTo>
                  <a:pt x="114" y="26"/>
                </a:moveTo>
                <a:cubicBezTo>
                  <a:pt x="111" y="26"/>
                  <a:pt x="108" y="29"/>
                  <a:pt x="108" y="32"/>
                </a:cubicBezTo>
                <a:cubicBezTo>
                  <a:pt x="108" y="34"/>
                  <a:pt x="109" y="36"/>
                  <a:pt x="110" y="37"/>
                </a:cubicBezTo>
                <a:cubicBezTo>
                  <a:pt x="104" y="40"/>
                  <a:pt x="96" y="53"/>
                  <a:pt x="99" y="55"/>
                </a:cubicBezTo>
                <a:cubicBezTo>
                  <a:pt x="99" y="55"/>
                  <a:pt x="100" y="55"/>
                  <a:pt x="100" y="55"/>
                </a:cubicBezTo>
                <a:cubicBezTo>
                  <a:pt x="102" y="55"/>
                  <a:pt x="105" y="52"/>
                  <a:pt x="107" y="49"/>
                </a:cubicBezTo>
                <a:cubicBezTo>
                  <a:pt x="106" y="55"/>
                  <a:pt x="105" y="62"/>
                  <a:pt x="104" y="67"/>
                </a:cubicBezTo>
                <a:cubicBezTo>
                  <a:pt x="110" y="67"/>
                  <a:pt x="110" y="67"/>
                  <a:pt x="110" y="67"/>
                </a:cubicBezTo>
                <a:cubicBezTo>
                  <a:pt x="110" y="64"/>
                  <a:pt x="112" y="60"/>
                  <a:pt x="114" y="60"/>
                </a:cubicBezTo>
                <a:cubicBezTo>
                  <a:pt x="116" y="60"/>
                  <a:pt x="119" y="64"/>
                  <a:pt x="119" y="67"/>
                </a:cubicBezTo>
                <a:cubicBezTo>
                  <a:pt x="124" y="67"/>
                  <a:pt x="124" y="67"/>
                  <a:pt x="124" y="67"/>
                </a:cubicBezTo>
                <a:cubicBezTo>
                  <a:pt x="124" y="62"/>
                  <a:pt x="123" y="55"/>
                  <a:pt x="121" y="49"/>
                </a:cubicBezTo>
                <a:cubicBezTo>
                  <a:pt x="123" y="52"/>
                  <a:pt x="126" y="55"/>
                  <a:pt x="128" y="55"/>
                </a:cubicBezTo>
                <a:cubicBezTo>
                  <a:pt x="129" y="55"/>
                  <a:pt x="129" y="55"/>
                  <a:pt x="130" y="55"/>
                </a:cubicBezTo>
                <a:cubicBezTo>
                  <a:pt x="132" y="53"/>
                  <a:pt x="125" y="40"/>
                  <a:pt x="118" y="37"/>
                </a:cubicBezTo>
                <a:cubicBezTo>
                  <a:pt x="120" y="36"/>
                  <a:pt x="121" y="34"/>
                  <a:pt x="121" y="32"/>
                </a:cubicBezTo>
                <a:cubicBezTo>
                  <a:pt x="121" y="29"/>
                  <a:pt x="118" y="26"/>
                  <a:pt x="114" y="26"/>
                </a:cubicBezTo>
                <a:moveTo>
                  <a:pt x="18" y="26"/>
                </a:moveTo>
                <a:cubicBezTo>
                  <a:pt x="14" y="26"/>
                  <a:pt x="11" y="29"/>
                  <a:pt x="11" y="32"/>
                </a:cubicBezTo>
                <a:cubicBezTo>
                  <a:pt x="11" y="34"/>
                  <a:pt x="12" y="36"/>
                  <a:pt x="13" y="37"/>
                </a:cubicBezTo>
                <a:cubicBezTo>
                  <a:pt x="7" y="40"/>
                  <a:pt x="0" y="53"/>
                  <a:pt x="2" y="55"/>
                </a:cubicBezTo>
                <a:cubicBezTo>
                  <a:pt x="3" y="55"/>
                  <a:pt x="3" y="55"/>
                  <a:pt x="3" y="55"/>
                </a:cubicBezTo>
                <a:cubicBezTo>
                  <a:pt x="6" y="55"/>
                  <a:pt x="8" y="52"/>
                  <a:pt x="11" y="49"/>
                </a:cubicBezTo>
                <a:cubicBezTo>
                  <a:pt x="9" y="55"/>
                  <a:pt x="8" y="62"/>
                  <a:pt x="7" y="67"/>
                </a:cubicBezTo>
                <a:cubicBezTo>
                  <a:pt x="13" y="67"/>
                  <a:pt x="13" y="67"/>
                  <a:pt x="13" y="67"/>
                </a:cubicBezTo>
                <a:cubicBezTo>
                  <a:pt x="13" y="64"/>
                  <a:pt x="15" y="60"/>
                  <a:pt x="18" y="60"/>
                </a:cubicBezTo>
                <a:cubicBezTo>
                  <a:pt x="20" y="60"/>
                  <a:pt x="22" y="64"/>
                  <a:pt x="22" y="67"/>
                </a:cubicBezTo>
                <a:cubicBezTo>
                  <a:pt x="28" y="67"/>
                  <a:pt x="28" y="67"/>
                  <a:pt x="28" y="67"/>
                </a:cubicBezTo>
                <a:cubicBezTo>
                  <a:pt x="27" y="62"/>
                  <a:pt x="26" y="55"/>
                  <a:pt x="24" y="49"/>
                </a:cubicBezTo>
                <a:cubicBezTo>
                  <a:pt x="27" y="52"/>
                  <a:pt x="29" y="55"/>
                  <a:pt x="32" y="55"/>
                </a:cubicBezTo>
                <a:cubicBezTo>
                  <a:pt x="32" y="55"/>
                  <a:pt x="33" y="55"/>
                  <a:pt x="33" y="55"/>
                </a:cubicBezTo>
                <a:cubicBezTo>
                  <a:pt x="35" y="53"/>
                  <a:pt x="28" y="40"/>
                  <a:pt x="22" y="37"/>
                </a:cubicBezTo>
                <a:cubicBezTo>
                  <a:pt x="23" y="36"/>
                  <a:pt x="24" y="34"/>
                  <a:pt x="24" y="32"/>
                </a:cubicBezTo>
                <a:cubicBezTo>
                  <a:pt x="24" y="29"/>
                  <a:pt x="21" y="26"/>
                  <a:pt x="18" y="26"/>
                </a:cubicBezTo>
                <a:moveTo>
                  <a:pt x="67" y="0"/>
                </a:moveTo>
                <a:cubicBezTo>
                  <a:pt x="61" y="0"/>
                  <a:pt x="57" y="5"/>
                  <a:pt x="57" y="10"/>
                </a:cubicBezTo>
                <a:cubicBezTo>
                  <a:pt x="57" y="14"/>
                  <a:pt x="58" y="17"/>
                  <a:pt x="60" y="18"/>
                </a:cubicBezTo>
                <a:cubicBezTo>
                  <a:pt x="50" y="22"/>
                  <a:pt x="38" y="43"/>
                  <a:pt x="42" y="47"/>
                </a:cubicBezTo>
                <a:cubicBezTo>
                  <a:pt x="43" y="48"/>
                  <a:pt x="43" y="48"/>
                  <a:pt x="44" y="48"/>
                </a:cubicBezTo>
                <a:cubicBezTo>
                  <a:pt x="48" y="48"/>
                  <a:pt x="52" y="43"/>
                  <a:pt x="56" y="38"/>
                </a:cubicBezTo>
                <a:cubicBezTo>
                  <a:pt x="53" y="47"/>
                  <a:pt x="51" y="58"/>
                  <a:pt x="50" y="67"/>
                </a:cubicBezTo>
                <a:cubicBezTo>
                  <a:pt x="60" y="67"/>
                  <a:pt x="60" y="67"/>
                  <a:pt x="60" y="67"/>
                </a:cubicBezTo>
                <a:cubicBezTo>
                  <a:pt x="60" y="62"/>
                  <a:pt x="63" y="55"/>
                  <a:pt x="67" y="55"/>
                </a:cubicBezTo>
                <a:cubicBezTo>
                  <a:pt x="71" y="55"/>
                  <a:pt x="74" y="62"/>
                  <a:pt x="74" y="67"/>
                </a:cubicBezTo>
                <a:cubicBezTo>
                  <a:pt x="84" y="67"/>
                  <a:pt x="84" y="67"/>
                  <a:pt x="84" y="67"/>
                </a:cubicBezTo>
                <a:cubicBezTo>
                  <a:pt x="83" y="58"/>
                  <a:pt x="81" y="47"/>
                  <a:pt x="78" y="38"/>
                </a:cubicBezTo>
                <a:cubicBezTo>
                  <a:pt x="82" y="43"/>
                  <a:pt x="87" y="48"/>
                  <a:pt x="90" y="48"/>
                </a:cubicBezTo>
                <a:cubicBezTo>
                  <a:pt x="91" y="48"/>
                  <a:pt x="91" y="48"/>
                  <a:pt x="92" y="47"/>
                </a:cubicBezTo>
                <a:cubicBezTo>
                  <a:pt x="96" y="43"/>
                  <a:pt x="84" y="22"/>
                  <a:pt x="74" y="18"/>
                </a:cubicBezTo>
                <a:cubicBezTo>
                  <a:pt x="76" y="17"/>
                  <a:pt x="77" y="14"/>
                  <a:pt x="77" y="10"/>
                </a:cubicBezTo>
                <a:cubicBezTo>
                  <a:pt x="77" y="5"/>
                  <a:pt x="73" y="0"/>
                  <a:pt x="67" y="0"/>
                </a:cubicBezTo>
              </a:path>
            </a:pathLst>
          </a:custGeom>
          <a:solidFill>
            <a:srgbClr val="00B050">
              <a:alpha val="88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14" name="Диаграмма 13"/>
          <p:cNvGraphicFramePr/>
          <p:nvPr/>
        </p:nvGraphicFramePr>
        <p:xfrm>
          <a:off x="3843327" y="4165462"/>
          <a:ext cx="4981496" cy="2571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Заголовок 1"/>
          <p:cNvSpPr txBox="1">
            <a:spLocks/>
          </p:cNvSpPr>
          <p:nvPr/>
        </p:nvSpPr>
        <p:spPr>
          <a:xfrm>
            <a:off x="103517" y="3338422"/>
            <a:ext cx="8876581" cy="85725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по отрасли «Национальная безопасность и правоохранительная деятельность</a:t>
            </a:r>
            <a:r>
              <a:rPr lang="ru-RU" sz="2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тыс.руб.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648200"/>
            <a:ext cx="388619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Защита населения и территории от чрезвычайных ситуаций природного и техногенного характера, гражданская оборона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(содержание и обеспечение деятельности единой дежурной диспетчерской службы штатной численностью 6 единиц)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7000"/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0BB2D9-4D69-4268-9334-13351B020C8C}" type="slidenum">
              <a:rPr lang="ru-RU"/>
              <a:pPr>
                <a:defRPr/>
              </a:pPr>
              <a:t>33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95717" y="0"/>
            <a:ext cx="89482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на национальную экономику</a:t>
            </a:r>
          </a:p>
          <a:p>
            <a:pPr algn="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2019-2021 годах, тыс.руб.</a:t>
            </a:r>
          </a:p>
          <a:p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1233577" y="1041963"/>
          <a:ext cx="6694097" cy="3469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42844" y="4500570"/>
            <a:ext cx="214314" cy="214314"/>
          </a:xfrm>
          <a:prstGeom prst="rect">
            <a:avLst/>
          </a:prstGeom>
          <a:solidFill>
            <a:srgbClr val="F250AD"/>
          </a:solidFill>
          <a:ln>
            <a:solidFill>
              <a:srgbClr val="F250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28596" y="4429132"/>
            <a:ext cx="3848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Сельское хозяйство и рыболовство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3319" y="5205425"/>
            <a:ext cx="214314" cy="21431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41945" y="5848459"/>
            <a:ext cx="214314" cy="2143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57158" y="507207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Другие вопросы в области национальной экономики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11343" y="5808560"/>
            <a:ext cx="4327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Дорожное хозяйство (дорожные фонды)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483"/>
          <p:cNvGrpSpPr>
            <a:grpSpLocks/>
          </p:cNvGrpSpPr>
          <p:nvPr/>
        </p:nvGrpSpPr>
        <p:grpSpPr bwMode="auto">
          <a:xfrm>
            <a:off x="2604286" y="921271"/>
            <a:ext cx="639272" cy="614867"/>
            <a:chOff x="3446" y="464"/>
            <a:chExt cx="432" cy="432"/>
          </a:xfrm>
        </p:grpSpPr>
        <p:sp>
          <p:nvSpPr>
            <p:cNvPr id="32" name="Oval 4473"/>
            <p:cNvSpPr>
              <a:spLocks noChangeArrowheads="1"/>
            </p:cNvSpPr>
            <p:nvPr/>
          </p:nvSpPr>
          <p:spPr bwMode="auto">
            <a:xfrm>
              <a:off x="3446" y="464"/>
              <a:ext cx="432" cy="432"/>
            </a:xfrm>
            <a:prstGeom prst="ellipse">
              <a:avLst/>
            </a:prstGeom>
            <a:solidFill>
              <a:schemeClr val="bg1"/>
            </a:solidFill>
            <a:ln w="15875" cap="rnd" algn="ctr">
              <a:solidFill>
                <a:schemeClr val="bg2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33" name="Rectangle 4472"/>
            <p:cNvSpPr>
              <a:spLocks noChangeArrowheads="1"/>
            </p:cNvSpPr>
            <p:nvPr/>
          </p:nvSpPr>
          <p:spPr bwMode="auto">
            <a:xfrm>
              <a:off x="3606" y="652"/>
              <a:ext cx="181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xmlns="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 lvl="0"/>
              <a:endParaRPr lang="ru-RU" sz="800" dirty="0"/>
            </a:p>
          </p:txBody>
        </p:sp>
      </p:grpSp>
      <p:grpSp>
        <p:nvGrpSpPr>
          <p:cNvPr id="3" name="Group 4483"/>
          <p:cNvGrpSpPr>
            <a:grpSpLocks/>
          </p:cNvGrpSpPr>
          <p:nvPr/>
        </p:nvGrpSpPr>
        <p:grpSpPr bwMode="auto">
          <a:xfrm>
            <a:off x="1391830" y="3406875"/>
            <a:ext cx="639272" cy="614867"/>
            <a:chOff x="3446" y="464"/>
            <a:chExt cx="432" cy="432"/>
          </a:xfrm>
        </p:grpSpPr>
        <p:sp>
          <p:nvSpPr>
            <p:cNvPr id="29" name="Oval 4473"/>
            <p:cNvSpPr>
              <a:spLocks noChangeArrowheads="1"/>
            </p:cNvSpPr>
            <p:nvPr/>
          </p:nvSpPr>
          <p:spPr bwMode="auto">
            <a:xfrm>
              <a:off x="3446" y="464"/>
              <a:ext cx="432" cy="432"/>
            </a:xfrm>
            <a:prstGeom prst="ellipse">
              <a:avLst/>
            </a:prstGeom>
            <a:solidFill>
              <a:schemeClr val="bg1"/>
            </a:solidFill>
            <a:ln w="15875" cap="rnd" algn="ctr">
              <a:solidFill>
                <a:schemeClr val="bg2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30" name="Rectangle 4472"/>
            <p:cNvSpPr>
              <a:spLocks noChangeArrowheads="1"/>
            </p:cNvSpPr>
            <p:nvPr/>
          </p:nvSpPr>
          <p:spPr bwMode="auto">
            <a:xfrm>
              <a:off x="3606" y="652"/>
              <a:ext cx="181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xmlns="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 lvl="0"/>
              <a:endParaRPr lang="ru-RU" sz="800" dirty="0"/>
            </a:p>
          </p:txBody>
        </p:sp>
      </p:grp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BB592B-63AA-4DF0-BFD4-84C61079213E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359927"/>
            <a:ext cx="9144000" cy="743171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по отрасли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«Национальная экономика» на 2019 год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Oval 4491"/>
          <p:cNvSpPr>
            <a:spLocks noChangeArrowheads="1"/>
          </p:cNvSpPr>
          <p:nvPr/>
        </p:nvSpPr>
        <p:spPr bwMode="auto">
          <a:xfrm>
            <a:off x="2884488" y="5653088"/>
            <a:ext cx="642937" cy="642937"/>
          </a:xfrm>
          <a:prstGeom prst="ellipse">
            <a:avLst/>
          </a:prstGeom>
          <a:solidFill>
            <a:schemeClr val="bg1"/>
          </a:solidFill>
          <a:ln w="15875" cap="rnd" algn="ctr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12" name="Oval 4488"/>
          <p:cNvSpPr>
            <a:spLocks noChangeArrowheads="1"/>
          </p:cNvSpPr>
          <p:nvPr/>
        </p:nvSpPr>
        <p:spPr bwMode="auto">
          <a:xfrm>
            <a:off x="5476875" y="5653088"/>
            <a:ext cx="642938" cy="642937"/>
          </a:xfrm>
          <a:prstGeom prst="ellipse">
            <a:avLst/>
          </a:prstGeom>
          <a:solidFill>
            <a:schemeClr val="bg1"/>
          </a:solidFill>
          <a:ln w="15875" cap="rnd" algn="ctr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13" name="Oval 4485"/>
          <p:cNvSpPr>
            <a:spLocks noChangeArrowheads="1"/>
          </p:cNvSpPr>
          <p:nvPr/>
        </p:nvSpPr>
        <p:spPr bwMode="auto">
          <a:xfrm>
            <a:off x="6794500" y="3254375"/>
            <a:ext cx="642938" cy="642938"/>
          </a:xfrm>
          <a:prstGeom prst="ellipse">
            <a:avLst/>
          </a:prstGeom>
          <a:solidFill>
            <a:schemeClr val="bg1"/>
          </a:solidFill>
          <a:ln w="15875" cap="rnd" algn="ctr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 dirty="0"/>
          </a:p>
        </p:txBody>
      </p:sp>
      <p:grpSp>
        <p:nvGrpSpPr>
          <p:cNvPr id="4" name="Group 4483"/>
          <p:cNvGrpSpPr>
            <a:grpSpLocks/>
          </p:cNvGrpSpPr>
          <p:nvPr/>
        </p:nvGrpSpPr>
        <p:grpSpPr bwMode="auto">
          <a:xfrm>
            <a:off x="5414961" y="1004888"/>
            <a:ext cx="3384116" cy="1019708"/>
            <a:chOff x="3446" y="464"/>
            <a:chExt cx="2275" cy="685"/>
          </a:xfrm>
        </p:grpSpPr>
        <p:sp>
          <p:nvSpPr>
            <p:cNvPr id="15" name="Oval 4473"/>
            <p:cNvSpPr>
              <a:spLocks noChangeArrowheads="1"/>
            </p:cNvSpPr>
            <p:nvPr/>
          </p:nvSpPr>
          <p:spPr bwMode="auto">
            <a:xfrm>
              <a:off x="3446" y="464"/>
              <a:ext cx="432" cy="432"/>
            </a:xfrm>
            <a:prstGeom prst="ellipse">
              <a:avLst/>
            </a:prstGeom>
            <a:solidFill>
              <a:schemeClr val="bg1"/>
            </a:solidFill>
            <a:ln w="15875" cap="rnd" algn="ctr">
              <a:solidFill>
                <a:schemeClr val="bg2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6" name="Rectangle 4472"/>
            <p:cNvSpPr>
              <a:spLocks noChangeArrowheads="1"/>
            </p:cNvSpPr>
            <p:nvPr/>
          </p:nvSpPr>
          <p:spPr bwMode="auto">
            <a:xfrm>
              <a:off x="3606" y="652"/>
              <a:ext cx="2115" cy="4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xmlns="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 lvl="0"/>
              <a:r>
                <a:rPr lang="ru-RU" sz="1400" b="1" dirty="0" smtClean="0">
                  <a:latin typeface="Times New Roman" pitchFamily="18" charset="0"/>
                  <a:cs typeface="Times New Roman" pitchFamily="18" charset="0"/>
                </a:rPr>
                <a:t>Обустройство, содержание </a:t>
              </a:r>
            </a:p>
            <a:p>
              <a:pPr lvl="0"/>
              <a:r>
                <a:rPr lang="ru-RU" sz="1400" b="1" dirty="0" smtClean="0">
                  <a:latin typeface="Times New Roman" pitchFamily="18" charset="0"/>
                  <a:cs typeface="Times New Roman" pitchFamily="18" charset="0"/>
                </a:rPr>
                <a:t>и реконструкция скотомогильников</a:t>
              </a:r>
            </a:p>
            <a:p>
              <a:pPr lvl="0"/>
              <a:r>
                <a:rPr lang="ru-RU" sz="1400" b="1" dirty="0" smtClean="0">
                  <a:latin typeface="Times New Roman" pitchFamily="18" charset="0"/>
                  <a:cs typeface="Times New Roman" pitchFamily="18" charset="0"/>
                </a:rPr>
                <a:t>432,3 тыс.руб.</a:t>
              </a:r>
              <a:endParaRPr lang="ru-RU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" name="AutoShape 4438"/>
          <p:cNvSpPr>
            <a:spLocks noChangeArrowheads="1"/>
          </p:cNvSpPr>
          <p:nvPr/>
        </p:nvSpPr>
        <p:spPr bwMode="auto">
          <a:xfrm>
            <a:off x="3344863" y="2690813"/>
            <a:ext cx="2257425" cy="1952625"/>
          </a:xfrm>
          <a:prstGeom prst="hexagon">
            <a:avLst>
              <a:gd name="adj" fmla="val 28902"/>
              <a:gd name="vf" fmla="val 115470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algn="ctr"/>
            <a:endParaRPr lang="en-US"/>
          </a:p>
        </p:txBody>
      </p:sp>
      <p:sp>
        <p:nvSpPr>
          <p:cNvPr id="19" name="Freeform 4433"/>
          <p:cNvSpPr>
            <a:spLocks/>
          </p:cNvSpPr>
          <p:nvPr/>
        </p:nvSpPr>
        <p:spPr bwMode="auto">
          <a:xfrm>
            <a:off x="5132388" y="3838575"/>
            <a:ext cx="1401762" cy="2149475"/>
          </a:xfrm>
          <a:custGeom>
            <a:avLst/>
            <a:gdLst>
              <a:gd name="T0" fmla="*/ 234 w 760"/>
              <a:gd name="T1" fmla="*/ 2 h 1166"/>
              <a:gd name="T2" fmla="*/ 152 w 760"/>
              <a:gd name="T3" fmla="*/ 662 h 1166"/>
              <a:gd name="T4" fmla="*/ 260 w 760"/>
              <a:gd name="T5" fmla="*/ 476 h 1166"/>
              <a:gd name="T6" fmla="*/ 262 w 760"/>
              <a:gd name="T7" fmla="*/ 474 h 1166"/>
              <a:gd name="T8" fmla="*/ 284 w 760"/>
              <a:gd name="T9" fmla="*/ 472 h 1166"/>
              <a:gd name="T10" fmla="*/ 330 w 760"/>
              <a:gd name="T11" fmla="*/ 482 h 1166"/>
              <a:gd name="T12" fmla="*/ 402 w 760"/>
              <a:gd name="T13" fmla="*/ 506 h 1166"/>
              <a:gd name="T14" fmla="*/ 424 w 760"/>
              <a:gd name="T15" fmla="*/ 516 h 1166"/>
              <a:gd name="T16" fmla="*/ 464 w 760"/>
              <a:gd name="T17" fmla="*/ 542 h 1166"/>
              <a:gd name="T18" fmla="*/ 502 w 760"/>
              <a:gd name="T19" fmla="*/ 574 h 1166"/>
              <a:gd name="T20" fmla="*/ 532 w 760"/>
              <a:gd name="T21" fmla="*/ 610 h 1166"/>
              <a:gd name="T22" fmla="*/ 546 w 760"/>
              <a:gd name="T23" fmla="*/ 630 h 1166"/>
              <a:gd name="T24" fmla="*/ 566 w 760"/>
              <a:gd name="T25" fmla="*/ 676 h 1166"/>
              <a:gd name="T26" fmla="*/ 576 w 760"/>
              <a:gd name="T27" fmla="*/ 726 h 1166"/>
              <a:gd name="T28" fmla="*/ 576 w 760"/>
              <a:gd name="T29" fmla="*/ 776 h 1166"/>
              <a:gd name="T30" fmla="*/ 570 w 760"/>
              <a:gd name="T31" fmla="*/ 830 h 1166"/>
              <a:gd name="T32" fmla="*/ 556 w 760"/>
              <a:gd name="T33" fmla="*/ 880 h 1166"/>
              <a:gd name="T34" fmla="*/ 538 w 760"/>
              <a:gd name="T35" fmla="*/ 930 h 1166"/>
              <a:gd name="T36" fmla="*/ 492 w 760"/>
              <a:gd name="T37" fmla="*/ 1020 h 1166"/>
              <a:gd name="T38" fmla="*/ 476 w 760"/>
              <a:gd name="T39" fmla="*/ 1042 h 1166"/>
              <a:gd name="T40" fmla="*/ 438 w 760"/>
              <a:gd name="T41" fmla="*/ 1084 h 1166"/>
              <a:gd name="T42" fmla="*/ 396 w 760"/>
              <a:gd name="T43" fmla="*/ 1124 h 1166"/>
              <a:gd name="T44" fmla="*/ 350 w 760"/>
              <a:gd name="T45" fmla="*/ 1154 h 1166"/>
              <a:gd name="T46" fmla="*/ 324 w 760"/>
              <a:gd name="T47" fmla="*/ 1166 h 1166"/>
              <a:gd name="T48" fmla="*/ 412 w 760"/>
              <a:gd name="T49" fmla="*/ 1122 h 1166"/>
              <a:gd name="T50" fmla="*/ 468 w 760"/>
              <a:gd name="T51" fmla="*/ 1086 h 1166"/>
              <a:gd name="T52" fmla="*/ 520 w 760"/>
              <a:gd name="T53" fmla="*/ 1048 h 1166"/>
              <a:gd name="T54" fmla="*/ 568 w 760"/>
              <a:gd name="T55" fmla="*/ 1004 h 1166"/>
              <a:gd name="T56" fmla="*/ 614 w 760"/>
              <a:gd name="T57" fmla="*/ 956 h 1166"/>
              <a:gd name="T58" fmla="*/ 652 w 760"/>
              <a:gd name="T59" fmla="*/ 904 h 1166"/>
              <a:gd name="T60" fmla="*/ 688 w 760"/>
              <a:gd name="T61" fmla="*/ 848 h 1166"/>
              <a:gd name="T62" fmla="*/ 702 w 760"/>
              <a:gd name="T63" fmla="*/ 820 h 1166"/>
              <a:gd name="T64" fmla="*/ 734 w 760"/>
              <a:gd name="T65" fmla="*/ 744 h 1166"/>
              <a:gd name="T66" fmla="*/ 752 w 760"/>
              <a:gd name="T67" fmla="*/ 662 h 1166"/>
              <a:gd name="T68" fmla="*/ 760 w 760"/>
              <a:gd name="T69" fmla="*/ 578 h 1166"/>
              <a:gd name="T70" fmla="*/ 750 w 760"/>
              <a:gd name="T71" fmla="*/ 496 h 1166"/>
              <a:gd name="T72" fmla="*/ 742 w 760"/>
              <a:gd name="T73" fmla="*/ 466 h 1166"/>
              <a:gd name="T74" fmla="*/ 714 w 760"/>
              <a:gd name="T75" fmla="*/ 410 h 1166"/>
              <a:gd name="T76" fmla="*/ 676 w 760"/>
              <a:gd name="T77" fmla="*/ 358 h 1166"/>
              <a:gd name="T78" fmla="*/ 632 w 760"/>
              <a:gd name="T79" fmla="*/ 314 h 1166"/>
              <a:gd name="T80" fmla="*/ 608 w 760"/>
              <a:gd name="T81" fmla="*/ 294 h 1166"/>
              <a:gd name="T82" fmla="*/ 518 w 760"/>
              <a:gd name="T83" fmla="*/ 228 h 1166"/>
              <a:gd name="T84" fmla="*/ 460 w 760"/>
              <a:gd name="T85" fmla="*/ 190 h 1166"/>
              <a:gd name="T86" fmla="*/ 434 w 760"/>
              <a:gd name="T87" fmla="*/ 178 h 1166"/>
              <a:gd name="T88" fmla="*/ 534 w 760"/>
              <a:gd name="T89" fmla="*/ 0 h 1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760" h="1166">
                <a:moveTo>
                  <a:pt x="534" y="0"/>
                </a:moveTo>
                <a:lnTo>
                  <a:pt x="234" y="2"/>
                </a:lnTo>
                <a:lnTo>
                  <a:pt x="0" y="407"/>
                </a:lnTo>
                <a:lnTo>
                  <a:pt x="152" y="662"/>
                </a:lnTo>
                <a:lnTo>
                  <a:pt x="152" y="662"/>
                </a:lnTo>
                <a:lnTo>
                  <a:pt x="260" y="476"/>
                </a:lnTo>
                <a:lnTo>
                  <a:pt x="260" y="476"/>
                </a:lnTo>
                <a:lnTo>
                  <a:pt x="262" y="474"/>
                </a:lnTo>
                <a:lnTo>
                  <a:pt x="268" y="472"/>
                </a:lnTo>
                <a:lnTo>
                  <a:pt x="284" y="472"/>
                </a:lnTo>
                <a:lnTo>
                  <a:pt x="306" y="476"/>
                </a:lnTo>
                <a:lnTo>
                  <a:pt x="330" y="482"/>
                </a:lnTo>
                <a:lnTo>
                  <a:pt x="376" y="496"/>
                </a:lnTo>
                <a:lnTo>
                  <a:pt x="402" y="506"/>
                </a:lnTo>
                <a:lnTo>
                  <a:pt x="402" y="506"/>
                </a:lnTo>
                <a:lnTo>
                  <a:pt x="424" y="516"/>
                </a:lnTo>
                <a:lnTo>
                  <a:pt x="444" y="528"/>
                </a:lnTo>
                <a:lnTo>
                  <a:pt x="464" y="542"/>
                </a:lnTo>
                <a:lnTo>
                  <a:pt x="484" y="556"/>
                </a:lnTo>
                <a:lnTo>
                  <a:pt x="502" y="574"/>
                </a:lnTo>
                <a:lnTo>
                  <a:pt x="518" y="590"/>
                </a:lnTo>
                <a:lnTo>
                  <a:pt x="532" y="610"/>
                </a:lnTo>
                <a:lnTo>
                  <a:pt x="546" y="630"/>
                </a:lnTo>
                <a:lnTo>
                  <a:pt x="546" y="630"/>
                </a:lnTo>
                <a:lnTo>
                  <a:pt x="556" y="652"/>
                </a:lnTo>
                <a:lnTo>
                  <a:pt x="566" y="676"/>
                </a:lnTo>
                <a:lnTo>
                  <a:pt x="572" y="700"/>
                </a:lnTo>
                <a:lnTo>
                  <a:pt x="576" y="726"/>
                </a:lnTo>
                <a:lnTo>
                  <a:pt x="576" y="752"/>
                </a:lnTo>
                <a:lnTo>
                  <a:pt x="576" y="776"/>
                </a:lnTo>
                <a:lnTo>
                  <a:pt x="574" y="804"/>
                </a:lnTo>
                <a:lnTo>
                  <a:pt x="570" y="830"/>
                </a:lnTo>
                <a:lnTo>
                  <a:pt x="564" y="856"/>
                </a:lnTo>
                <a:lnTo>
                  <a:pt x="556" y="880"/>
                </a:lnTo>
                <a:lnTo>
                  <a:pt x="548" y="906"/>
                </a:lnTo>
                <a:lnTo>
                  <a:pt x="538" y="930"/>
                </a:lnTo>
                <a:lnTo>
                  <a:pt x="516" y="978"/>
                </a:lnTo>
                <a:lnTo>
                  <a:pt x="492" y="1020"/>
                </a:lnTo>
                <a:lnTo>
                  <a:pt x="492" y="1020"/>
                </a:lnTo>
                <a:lnTo>
                  <a:pt x="476" y="1042"/>
                </a:lnTo>
                <a:lnTo>
                  <a:pt x="458" y="1064"/>
                </a:lnTo>
                <a:lnTo>
                  <a:pt x="438" y="1084"/>
                </a:lnTo>
                <a:lnTo>
                  <a:pt x="418" y="1104"/>
                </a:lnTo>
                <a:lnTo>
                  <a:pt x="396" y="1124"/>
                </a:lnTo>
                <a:lnTo>
                  <a:pt x="374" y="1140"/>
                </a:lnTo>
                <a:lnTo>
                  <a:pt x="350" y="1154"/>
                </a:lnTo>
                <a:lnTo>
                  <a:pt x="324" y="1166"/>
                </a:lnTo>
                <a:lnTo>
                  <a:pt x="324" y="1166"/>
                </a:lnTo>
                <a:lnTo>
                  <a:pt x="384" y="1138"/>
                </a:lnTo>
                <a:lnTo>
                  <a:pt x="412" y="1122"/>
                </a:lnTo>
                <a:lnTo>
                  <a:pt x="440" y="1104"/>
                </a:lnTo>
                <a:lnTo>
                  <a:pt x="468" y="1086"/>
                </a:lnTo>
                <a:lnTo>
                  <a:pt x="494" y="1068"/>
                </a:lnTo>
                <a:lnTo>
                  <a:pt x="520" y="1048"/>
                </a:lnTo>
                <a:lnTo>
                  <a:pt x="546" y="1026"/>
                </a:lnTo>
                <a:lnTo>
                  <a:pt x="568" y="1004"/>
                </a:lnTo>
                <a:lnTo>
                  <a:pt x="592" y="980"/>
                </a:lnTo>
                <a:lnTo>
                  <a:pt x="614" y="956"/>
                </a:lnTo>
                <a:lnTo>
                  <a:pt x="634" y="932"/>
                </a:lnTo>
                <a:lnTo>
                  <a:pt x="652" y="904"/>
                </a:lnTo>
                <a:lnTo>
                  <a:pt x="670" y="878"/>
                </a:lnTo>
                <a:lnTo>
                  <a:pt x="688" y="848"/>
                </a:lnTo>
                <a:lnTo>
                  <a:pt x="702" y="820"/>
                </a:lnTo>
                <a:lnTo>
                  <a:pt x="702" y="820"/>
                </a:lnTo>
                <a:lnTo>
                  <a:pt x="720" y="782"/>
                </a:lnTo>
                <a:lnTo>
                  <a:pt x="734" y="744"/>
                </a:lnTo>
                <a:lnTo>
                  <a:pt x="744" y="702"/>
                </a:lnTo>
                <a:lnTo>
                  <a:pt x="752" y="662"/>
                </a:lnTo>
                <a:lnTo>
                  <a:pt x="758" y="620"/>
                </a:lnTo>
                <a:lnTo>
                  <a:pt x="760" y="578"/>
                </a:lnTo>
                <a:lnTo>
                  <a:pt x="758" y="538"/>
                </a:lnTo>
                <a:lnTo>
                  <a:pt x="750" y="496"/>
                </a:lnTo>
                <a:lnTo>
                  <a:pt x="750" y="496"/>
                </a:lnTo>
                <a:lnTo>
                  <a:pt x="742" y="466"/>
                </a:lnTo>
                <a:lnTo>
                  <a:pt x="730" y="436"/>
                </a:lnTo>
                <a:lnTo>
                  <a:pt x="714" y="410"/>
                </a:lnTo>
                <a:lnTo>
                  <a:pt x="696" y="384"/>
                </a:lnTo>
                <a:lnTo>
                  <a:pt x="676" y="358"/>
                </a:lnTo>
                <a:lnTo>
                  <a:pt x="654" y="336"/>
                </a:lnTo>
                <a:lnTo>
                  <a:pt x="632" y="314"/>
                </a:lnTo>
                <a:lnTo>
                  <a:pt x="608" y="294"/>
                </a:lnTo>
                <a:lnTo>
                  <a:pt x="608" y="294"/>
                </a:lnTo>
                <a:lnTo>
                  <a:pt x="576" y="270"/>
                </a:lnTo>
                <a:lnTo>
                  <a:pt x="518" y="228"/>
                </a:lnTo>
                <a:lnTo>
                  <a:pt x="486" y="206"/>
                </a:lnTo>
                <a:lnTo>
                  <a:pt x="460" y="190"/>
                </a:lnTo>
                <a:lnTo>
                  <a:pt x="440" y="180"/>
                </a:lnTo>
                <a:lnTo>
                  <a:pt x="434" y="178"/>
                </a:lnTo>
                <a:lnTo>
                  <a:pt x="430" y="180"/>
                </a:lnTo>
                <a:lnTo>
                  <a:pt x="534" y="0"/>
                </a:lnTo>
                <a:close/>
              </a:path>
            </a:pathLst>
          </a:custGeom>
          <a:gradFill rotWithShape="1">
            <a:gsLst>
              <a:gs pos="0">
                <a:srgbClr val="3366FF"/>
              </a:gs>
              <a:gs pos="100000">
                <a:srgbClr val="0033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Freeform 4439"/>
          <p:cNvSpPr>
            <a:spLocks/>
          </p:cNvSpPr>
          <p:nvPr/>
        </p:nvSpPr>
        <p:spPr bwMode="auto">
          <a:xfrm rot="-3587578">
            <a:off x="5503863" y="1993900"/>
            <a:ext cx="1400175" cy="2149475"/>
          </a:xfrm>
          <a:custGeom>
            <a:avLst/>
            <a:gdLst>
              <a:gd name="T0" fmla="*/ 234 w 760"/>
              <a:gd name="T1" fmla="*/ 2 h 1166"/>
              <a:gd name="T2" fmla="*/ 152 w 760"/>
              <a:gd name="T3" fmla="*/ 662 h 1166"/>
              <a:gd name="T4" fmla="*/ 260 w 760"/>
              <a:gd name="T5" fmla="*/ 476 h 1166"/>
              <a:gd name="T6" fmla="*/ 262 w 760"/>
              <a:gd name="T7" fmla="*/ 474 h 1166"/>
              <a:gd name="T8" fmla="*/ 284 w 760"/>
              <a:gd name="T9" fmla="*/ 472 h 1166"/>
              <a:gd name="T10" fmla="*/ 330 w 760"/>
              <a:gd name="T11" fmla="*/ 482 h 1166"/>
              <a:gd name="T12" fmla="*/ 402 w 760"/>
              <a:gd name="T13" fmla="*/ 506 h 1166"/>
              <a:gd name="T14" fmla="*/ 424 w 760"/>
              <a:gd name="T15" fmla="*/ 516 h 1166"/>
              <a:gd name="T16" fmla="*/ 464 w 760"/>
              <a:gd name="T17" fmla="*/ 542 h 1166"/>
              <a:gd name="T18" fmla="*/ 502 w 760"/>
              <a:gd name="T19" fmla="*/ 574 h 1166"/>
              <a:gd name="T20" fmla="*/ 532 w 760"/>
              <a:gd name="T21" fmla="*/ 610 h 1166"/>
              <a:gd name="T22" fmla="*/ 546 w 760"/>
              <a:gd name="T23" fmla="*/ 630 h 1166"/>
              <a:gd name="T24" fmla="*/ 566 w 760"/>
              <a:gd name="T25" fmla="*/ 676 h 1166"/>
              <a:gd name="T26" fmla="*/ 576 w 760"/>
              <a:gd name="T27" fmla="*/ 726 h 1166"/>
              <a:gd name="T28" fmla="*/ 576 w 760"/>
              <a:gd name="T29" fmla="*/ 776 h 1166"/>
              <a:gd name="T30" fmla="*/ 570 w 760"/>
              <a:gd name="T31" fmla="*/ 830 h 1166"/>
              <a:gd name="T32" fmla="*/ 556 w 760"/>
              <a:gd name="T33" fmla="*/ 880 h 1166"/>
              <a:gd name="T34" fmla="*/ 538 w 760"/>
              <a:gd name="T35" fmla="*/ 930 h 1166"/>
              <a:gd name="T36" fmla="*/ 492 w 760"/>
              <a:gd name="T37" fmla="*/ 1020 h 1166"/>
              <a:gd name="T38" fmla="*/ 476 w 760"/>
              <a:gd name="T39" fmla="*/ 1042 h 1166"/>
              <a:gd name="T40" fmla="*/ 438 w 760"/>
              <a:gd name="T41" fmla="*/ 1084 h 1166"/>
              <a:gd name="T42" fmla="*/ 396 w 760"/>
              <a:gd name="T43" fmla="*/ 1124 h 1166"/>
              <a:gd name="T44" fmla="*/ 350 w 760"/>
              <a:gd name="T45" fmla="*/ 1154 h 1166"/>
              <a:gd name="T46" fmla="*/ 324 w 760"/>
              <a:gd name="T47" fmla="*/ 1166 h 1166"/>
              <a:gd name="T48" fmla="*/ 412 w 760"/>
              <a:gd name="T49" fmla="*/ 1122 h 1166"/>
              <a:gd name="T50" fmla="*/ 468 w 760"/>
              <a:gd name="T51" fmla="*/ 1086 h 1166"/>
              <a:gd name="T52" fmla="*/ 520 w 760"/>
              <a:gd name="T53" fmla="*/ 1048 h 1166"/>
              <a:gd name="T54" fmla="*/ 568 w 760"/>
              <a:gd name="T55" fmla="*/ 1004 h 1166"/>
              <a:gd name="T56" fmla="*/ 614 w 760"/>
              <a:gd name="T57" fmla="*/ 956 h 1166"/>
              <a:gd name="T58" fmla="*/ 652 w 760"/>
              <a:gd name="T59" fmla="*/ 904 h 1166"/>
              <a:gd name="T60" fmla="*/ 688 w 760"/>
              <a:gd name="T61" fmla="*/ 848 h 1166"/>
              <a:gd name="T62" fmla="*/ 702 w 760"/>
              <a:gd name="T63" fmla="*/ 820 h 1166"/>
              <a:gd name="T64" fmla="*/ 734 w 760"/>
              <a:gd name="T65" fmla="*/ 744 h 1166"/>
              <a:gd name="T66" fmla="*/ 752 w 760"/>
              <a:gd name="T67" fmla="*/ 662 h 1166"/>
              <a:gd name="T68" fmla="*/ 760 w 760"/>
              <a:gd name="T69" fmla="*/ 578 h 1166"/>
              <a:gd name="T70" fmla="*/ 750 w 760"/>
              <a:gd name="T71" fmla="*/ 496 h 1166"/>
              <a:gd name="T72" fmla="*/ 742 w 760"/>
              <a:gd name="T73" fmla="*/ 466 h 1166"/>
              <a:gd name="T74" fmla="*/ 714 w 760"/>
              <a:gd name="T75" fmla="*/ 410 h 1166"/>
              <a:gd name="T76" fmla="*/ 676 w 760"/>
              <a:gd name="T77" fmla="*/ 358 h 1166"/>
              <a:gd name="T78" fmla="*/ 632 w 760"/>
              <a:gd name="T79" fmla="*/ 314 h 1166"/>
              <a:gd name="T80" fmla="*/ 608 w 760"/>
              <a:gd name="T81" fmla="*/ 294 h 1166"/>
              <a:gd name="T82" fmla="*/ 518 w 760"/>
              <a:gd name="T83" fmla="*/ 228 h 1166"/>
              <a:gd name="T84" fmla="*/ 460 w 760"/>
              <a:gd name="T85" fmla="*/ 190 h 1166"/>
              <a:gd name="T86" fmla="*/ 434 w 760"/>
              <a:gd name="T87" fmla="*/ 178 h 1166"/>
              <a:gd name="T88" fmla="*/ 534 w 760"/>
              <a:gd name="T89" fmla="*/ 0 h 1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760" h="1166">
                <a:moveTo>
                  <a:pt x="534" y="0"/>
                </a:moveTo>
                <a:lnTo>
                  <a:pt x="234" y="2"/>
                </a:lnTo>
                <a:lnTo>
                  <a:pt x="0" y="407"/>
                </a:lnTo>
                <a:lnTo>
                  <a:pt x="152" y="662"/>
                </a:lnTo>
                <a:lnTo>
                  <a:pt x="152" y="662"/>
                </a:lnTo>
                <a:lnTo>
                  <a:pt x="260" y="476"/>
                </a:lnTo>
                <a:lnTo>
                  <a:pt x="260" y="476"/>
                </a:lnTo>
                <a:lnTo>
                  <a:pt x="262" y="474"/>
                </a:lnTo>
                <a:lnTo>
                  <a:pt x="268" y="472"/>
                </a:lnTo>
                <a:lnTo>
                  <a:pt x="284" y="472"/>
                </a:lnTo>
                <a:lnTo>
                  <a:pt x="306" y="476"/>
                </a:lnTo>
                <a:lnTo>
                  <a:pt x="330" y="482"/>
                </a:lnTo>
                <a:lnTo>
                  <a:pt x="376" y="496"/>
                </a:lnTo>
                <a:lnTo>
                  <a:pt x="402" y="506"/>
                </a:lnTo>
                <a:lnTo>
                  <a:pt x="402" y="506"/>
                </a:lnTo>
                <a:lnTo>
                  <a:pt x="424" y="516"/>
                </a:lnTo>
                <a:lnTo>
                  <a:pt x="444" y="528"/>
                </a:lnTo>
                <a:lnTo>
                  <a:pt x="464" y="542"/>
                </a:lnTo>
                <a:lnTo>
                  <a:pt x="484" y="556"/>
                </a:lnTo>
                <a:lnTo>
                  <a:pt x="502" y="574"/>
                </a:lnTo>
                <a:lnTo>
                  <a:pt x="518" y="590"/>
                </a:lnTo>
                <a:lnTo>
                  <a:pt x="532" y="610"/>
                </a:lnTo>
                <a:lnTo>
                  <a:pt x="546" y="630"/>
                </a:lnTo>
                <a:lnTo>
                  <a:pt x="546" y="630"/>
                </a:lnTo>
                <a:lnTo>
                  <a:pt x="556" y="652"/>
                </a:lnTo>
                <a:lnTo>
                  <a:pt x="566" y="676"/>
                </a:lnTo>
                <a:lnTo>
                  <a:pt x="572" y="700"/>
                </a:lnTo>
                <a:lnTo>
                  <a:pt x="576" y="726"/>
                </a:lnTo>
                <a:lnTo>
                  <a:pt x="576" y="752"/>
                </a:lnTo>
                <a:lnTo>
                  <a:pt x="576" y="776"/>
                </a:lnTo>
                <a:lnTo>
                  <a:pt x="574" y="804"/>
                </a:lnTo>
                <a:lnTo>
                  <a:pt x="570" y="830"/>
                </a:lnTo>
                <a:lnTo>
                  <a:pt x="564" y="856"/>
                </a:lnTo>
                <a:lnTo>
                  <a:pt x="556" y="880"/>
                </a:lnTo>
                <a:lnTo>
                  <a:pt x="548" y="906"/>
                </a:lnTo>
                <a:lnTo>
                  <a:pt x="538" y="930"/>
                </a:lnTo>
                <a:lnTo>
                  <a:pt x="516" y="978"/>
                </a:lnTo>
                <a:lnTo>
                  <a:pt x="492" y="1020"/>
                </a:lnTo>
                <a:lnTo>
                  <a:pt x="492" y="1020"/>
                </a:lnTo>
                <a:lnTo>
                  <a:pt x="476" y="1042"/>
                </a:lnTo>
                <a:lnTo>
                  <a:pt x="458" y="1064"/>
                </a:lnTo>
                <a:lnTo>
                  <a:pt x="438" y="1084"/>
                </a:lnTo>
                <a:lnTo>
                  <a:pt x="418" y="1104"/>
                </a:lnTo>
                <a:lnTo>
                  <a:pt x="396" y="1124"/>
                </a:lnTo>
                <a:lnTo>
                  <a:pt x="374" y="1140"/>
                </a:lnTo>
                <a:lnTo>
                  <a:pt x="350" y="1154"/>
                </a:lnTo>
                <a:lnTo>
                  <a:pt x="324" y="1166"/>
                </a:lnTo>
                <a:lnTo>
                  <a:pt x="324" y="1166"/>
                </a:lnTo>
                <a:lnTo>
                  <a:pt x="384" y="1138"/>
                </a:lnTo>
                <a:lnTo>
                  <a:pt x="412" y="1122"/>
                </a:lnTo>
                <a:lnTo>
                  <a:pt x="440" y="1104"/>
                </a:lnTo>
                <a:lnTo>
                  <a:pt x="468" y="1086"/>
                </a:lnTo>
                <a:lnTo>
                  <a:pt x="494" y="1068"/>
                </a:lnTo>
                <a:lnTo>
                  <a:pt x="520" y="1048"/>
                </a:lnTo>
                <a:lnTo>
                  <a:pt x="546" y="1026"/>
                </a:lnTo>
                <a:lnTo>
                  <a:pt x="568" y="1004"/>
                </a:lnTo>
                <a:lnTo>
                  <a:pt x="592" y="980"/>
                </a:lnTo>
                <a:lnTo>
                  <a:pt x="614" y="956"/>
                </a:lnTo>
                <a:lnTo>
                  <a:pt x="634" y="932"/>
                </a:lnTo>
                <a:lnTo>
                  <a:pt x="652" y="904"/>
                </a:lnTo>
                <a:lnTo>
                  <a:pt x="670" y="878"/>
                </a:lnTo>
                <a:lnTo>
                  <a:pt x="688" y="848"/>
                </a:lnTo>
                <a:lnTo>
                  <a:pt x="702" y="820"/>
                </a:lnTo>
                <a:lnTo>
                  <a:pt x="702" y="820"/>
                </a:lnTo>
                <a:lnTo>
                  <a:pt x="720" y="782"/>
                </a:lnTo>
                <a:lnTo>
                  <a:pt x="734" y="744"/>
                </a:lnTo>
                <a:lnTo>
                  <a:pt x="744" y="702"/>
                </a:lnTo>
                <a:lnTo>
                  <a:pt x="752" y="662"/>
                </a:lnTo>
                <a:lnTo>
                  <a:pt x="758" y="620"/>
                </a:lnTo>
                <a:lnTo>
                  <a:pt x="760" y="578"/>
                </a:lnTo>
                <a:lnTo>
                  <a:pt x="758" y="538"/>
                </a:lnTo>
                <a:lnTo>
                  <a:pt x="750" y="496"/>
                </a:lnTo>
                <a:lnTo>
                  <a:pt x="750" y="496"/>
                </a:lnTo>
                <a:lnTo>
                  <a:pt x="742" y="466"/>
                </a:lnTo>
                <a:lnTo>
                  <a:pt x="730" y="436"/>
                </a:lnTo>
                <a:lnTo>
                  <a:pt x="714" y="410"/>
                </a:lnTo>
                <a:lnTo>
                  <a:pt x="696" y="384"/>
                </a:lnTo>
                <a:lnTo>
                  <a:pt x="676" y="358"/>
                </a:lnTo>
                <a:lnTo>
                  <a:pt x="654" y="336"/>
                </a:lnTo>
                <a:lnTo>
                  <a:pt x="632" y="314"/>
                </a:lnTo>
                <a:lnTo>
                  <a:pt x="608" y="294"/>
                </a:lnTo>
                <a:lnTo>
                  <a:pt x="608" y="294"/>
                </a:lnTo>
                <a:lnTo>
                  <a:pt x="576" y="270"/>
                </a:lnTo>
                <a:lnTo>
                  <a:pt x="518" y="228"/>
                </a:lnTo>
                <a:lnTo>
                  <a:pt x="486" y="206"/>
                </a:lnTo>
                <a:lnTo>
                  <a:pt x="460" y="190"/>
                </a:lnTo>
                <a:lnTo>
                  <a:pt x="440" y="180"/>
                </a:lnTo>
                <a:lnTo>
                  <a:pt x="434" y="178"/>
                </a:lnTo>
                <a:lnTo>
                  <a:pt x="430" y="180"/>
                </a:lnTo>
                <a:lnTo>
                  <a:pt x="534" y="0"/>
                </a:lnTo>
                <a:close/>
              </a:path>
            </a:pathLst>
          </a:cu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Freeform 4440"/>
          <p:cNvSpPr>
            <a:spLocks/>
          </p:cNvSpPr>
          <p:nvPr/>
        </p:nvSpPr>
        <p:spPr bwMode="auto">
          <a:xfrm rot="-7200000">
            <a:off x="4111625" y="790575"/>
            <a:ext cx="1401763" cy="2151063"/>
          </a:xfrm>
          <a:custGeom>
            <a:avLst/>
            <a:gdLst>
              <a:gd name="T0" fmla="*/ 234 w 760"/>
              <a:gd name="T1" fmla="*/ 2 h 1166"/>
              <a:gd name="T2" fmla="*/ 152 w 760"/>
              <a:gd name="T3" fmla="*/ 662 h 1166"/>
              <a:gd name="T4" fmla="*/ 260 w 760"/>
              <a:gd name="T5" fmla="*/ 476 h 1166"/>
              <a:gd name="T6" fmla="*/ 262 w 760"/>
              <a:gd name="T7" fmla="*/ 474 h 1166"/>
              <a:gd name="T8" fmla="*/ 284 w 760"/>
              <a:gd name="T9" fmla="*/ 472 h 1166"/>
              <a:gd name="T10" fmla="*/ 330 w 760"/>
              <a:gd name="T11" fmla="*/ 482 h 1166"/>
              <a:gd name="T12" fmla="*/ 402 w 760"/>
              <a:gd name="T13" fmla="*/ 506 h 1166"/>
              <a:gd name="T14" fmla="*/ 424 w 760"/>
              <a:gd name="T15" fmla="*/ 516 h 1166"/>
              <a:gd name="T16" fmla="*/ 464 w 760"/>
              <a:gd name="T17" fmla="*/ 542 h 1166"/>
              <a:gd name="T18" fmla="*/ 502 w 760"/>
              <a:gd name="T19" fmla="*/ 574 h 1166"/>
              <a:gd name="T20" fmla="*/ 532 w 760"/>
              <a:gd name="T21" fmla="*/ 610 h 1166"/>
              <a:gd name="T22" fmla="*/ 546 w 760"/>
              <a:gd name="T23" fmla="*/ 630 h 1166"/>
              <a:gd name="T24" fmla="*/ 566 w 760"/>
              <a:gd name="T25" fmla="*/ 676 h 1166"/>
              <a:gd name="T26" fmla="*/ 576 w 760"/>
              <a:gd name="T27" fmla="*/ 726 h 1166"/>
              <a:gd name="T28" fmla="*/ 576 w 760"/>
              <a:gd name="T29" fmla="*/ 776 h 1166"/>
              <a:gd name="T30" fmla="*/ 570 w 760"/>
              <a:gd name="T31" fmla="*/ 830 h 1166"/>
              <a:gd name="T32" fmla="*/ 556 w 760"/>
              <a:gd name="T33" fmla="*/ 880 h 1166"/>
              <a:gd name="T34" fmla="*/ 538 w 760"/>
              <a:gd name="T35" fmla="*/ 930 h 1166"/>
              <a:gd name="T36" fmla="*/ 492 w 760"/>
              <a:gd name="T37" fmla="*/ 1020 h 1166"/>
              <a:gd name="T38" fmla="*/ 476 w 760"/>
              <a:gd name="T39" fmla="*/ 1042 h 1166"/>
              <a:gd name="T40" fmla="*/ 438 w 760"/>
              <a:gd name="T41" fmla="*/ 1084 h 1166"/>
              <a:gd name="T42" fmla="*/ 396 w 760"/>
              <a:gd name="T43" fmla="*/ 1124 h 1166"/>
              <a:gd name="T44" fmla="*/ 350 w 760"/>
              <a:gd name="T45" fmla="*/ 1154 h 1166"/>
              <a:gd name="T46" fmla="*/ 324 w 760"/>
              <a:gd name="T47" fmla="*/ 1166 h 1166"/>
              <a:gd name="T48" fmla="*/ 412 w 760"/>
              <a:gd name="T49" fmla="*/ 1122 h 1166"/>
              <a:gd name="T50" fmla="*/ 468 w 760"/>
              <a:gd name="T51" fmla="*/ 1086 h 1166"/>
              <a:gd name="T52" fmla="*/ 520 w 760"/>
              <a:gd name="T53" fmla="*/ 1048 h 1166"/>
              <a:gd name="T54" fmla="*/ 568 w 760"/>
              <a:gd name="T55" fmla="*/ 1004 h 1166"/>
              <a:gd name="T56" fmla="*/ 614 w 760"/>
              <a:gd name="T57" fmla="*/ 956 h 1166"/>
              <a:gd name="T58" fmla="*/ 652 w 760"/>
              <a:gd name="T59" fmla="*/ 904 h 1166"/>
              <a:gd name="T60" fmla="*/ 688 w 760"/>
              <a:gd name="T61" fmla="*/ 848 h 1166"/>
              <a:gd name="T62" fmla="*/ 702 w 760"/>
              <a:gd name="T63" fmla="*/ 820 h 1166"/>
              <a:gd name="T64" fmla="*/ 734 w 760"/>
              <a:gd name="T65" fmla="*/ 744 h 1166"/>
              <a:gd name="T66" fmla="*/ 752 w 760"/>
              <a:gd name="T67" fmla="*/ 662 h 1166"/>
              <a:gd name="T68" fmla="*/ 760 w 760"/>
              <a:gd name="T69" fmla="*/ 578 h 1166"/>
              <a:gd name="T70" fmla="*/ 750 w 760"/>
              <a:gd name="T71" fmla="*/ 496 h 1166"/>
              <a:gd name="T72" fmla="*/ 742 w 760"/>
              <a:gd name="T73" fmla="*/ 466 h 1166"/>
              <a:gd name="T74" fmla="*/ 714 w 760"/>
              <a:gd name="T75" fmla="*/ 410 h 1166"/>
              <a:gd name="T76" fmla="*/ 676 w 760"/>
              <a:gd name="T77" fmla="*/ 358 h 1166"/>
              <a:gd name="T78" fmla="*/ 632 w 760"/>
              <a:gd name="T79" fmla="*/ 314 h 1166"/>
              <a:gd name="T80" fmla="*/ 608 w 760"/>
              <a:gd name="T81" fmla="*/ 294 h 1166"/>
              <a:gd name="T82" fmla="*/ 518 w 760"/>
              <a:gd name="T83" fmla="*/ 228 h 1166"/>
              <a:gd name="T84" fmla="*/ 460 w 760"/>
              <a:gd name="T85" fmla="*/ 190 h 1166"/>
              <a:gd name="T86" fmla="*/ 434 w 760"/>
              <a:gd name="T87" fmla="*/ 178 h 1166"/>
              <a:gd name="T88" fmla="*/ 534 w 760"/>
              <a:gd name="T89" fmla="*/ 0 h 1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760" h="1166">
                <a:moveTo>
                  <a:pt x="534" y="0"/>
                </a:moveTo>
                <a:lnTo>
                  <a:pt x="234" y="2"/>
                </a:lnTo>
                <a:lnTo>
                  <a:pt x="0" y="407"/>
                </a:lnTo>
                <a:lnTo>
                  <a:pt x="152" y="662"/>
                </a:lnTo>
                <a:lnTo>
                  <a:pt x="152" y="662"/>
                </a:lnTo>
                <a:lnTo>
                  <a:pt x="260" y="476"/>
                </a:lnTo>
                <a:lnTo>
                  <a:pt x="260" y="476"/>
                </a:lnTo>
                <a:lnTo>
                  <a:pt x="262" y="474"/>
                </a:lnTo>
                <a:lnTo>
                  <a:pt x="268" y="472"/>
                </a:lnTo>
                <a:lnTo>
                  <a:pt x="284" y="472"/>
                </a:lnTo>
                <a:lnTo>
                  <a:pt x="306" y="476"/>
                </a:lnTo>
                <a:lnTo>
                  <a:pt x="330" y="482"/>
                </a:lnTo>
                <a:lnTo>
                  <a:pt x="376" y="496"/>
                </a:lnTo>
                <a:lnTo>
                  <a:pt x="402" y="506"/>
                </a:lnTo>
                <a:lnTo>
                  <a:pt x="402" y="506"/>
                </a:lnTo>
                <a:lnTo>
                  <a:pt x="424" y="516"/>
                </a:lnTo>
                <a:lnTo>
                  <a:pt x="444" y="528"/>
                </a:lnTo>
                <a:lnTo>
                  <a:pt x="464" y="542"/>
                </a:lnTo>
                <a:lnTo>
                  <a:pt x="484" y="556"/>
                </a:lnTo>
                <a:lnTo>
                  <a:pt x="502" y="574"/>
                </a:lnTo>
                <a:lnTo>
                  <a:pt x="518" y="590"/>
                </a:lnTo>
                <a:lnTo>
                  <a:pt x="532" y="610"/>
                </a:lnTo>
                <a:lnTo>
                  <a:pt x="546" y="630"/>
                </a:lnTo>
                <a:lnTo>
                  <a:pt x="546" y="630"/>
                </a:lnTo>
                <a:lnTo>
                  <a:pt x="556" y="652"/>
                </a:lnTo>
                <a:lnTo>
                  <a:pt x="566" y="676"/>
                </a:lnTo>
                <a:lnTo>
                  <a:pt x="572" y="700"/>
                </a:lnTo>
                <a:lnTo>
                  <a:pt x="576" y="726"/>
                </a:lnTo>
                <a:lnTo>
                  <a:pt x="576" y="752"/>
                </a:lnTo>
                <a:lnTo>
                  <a:pt x="576" y="776"/>
                </a:lnTo>
                <a:lnTo>
                  <a:pt x="574" y="804"/>
                </a:lnTo>
                <a:lnTo>
                  <a:pt x="570" y="830"/>
                </a:lnTo>
                <a:lnTo>
                  <a:pt x="564" y="856"/>
                </a:lnTo>
                <a:lnTo>
                  <a:pt x="556" y="880"/>
                </a:lnTo>
                <a:lnTo>
                  <a:pt x="548" y="906"/>
                </a:lnTo>
                <a:lnTo>
                  <a:pt x="538" y="930"/>
                </a:lnTo>
                <a:lnTo>
                  <a:pt x="516" y="978"/>
                </a:lnTo>
                <a:lnTo>
                  <a:pt x="492" y="1020"/>
                </a:lnTo>
                <a:lnTo>
                  <a:pt x="492" y="1020"/>
                </a:lnTo>
                <a:lnTo>
                  <a:pt x="476" y="1042"/>
                </a:lnTo>
                <a:lnTo>
                  <a:pt x="458" y="1064"/>
                </a:lnTo>
                <a:lnTo>
                  <a:pt x="438" y="1084"/>
                </a:lnTo>
                <a:lnTo>
                  <a:pt x="418" y="1104"/>
                </a:lnTo>
                <a:lnTo>
                  <a:pt x="396" y="1124"/>
                </a:lnTo>
                <a:lnTo>
                  <a:pt x="374" y="1140"/>
                </a:lnTo>
                <a:lnTo>
                  <a:pt x="350" y="1154"/>
                </a:lnTo>
                <a:lnTo>
                  <a:pt x="324" y="1166"/>
                </a:lnTo>
                <a:lnTo>
                  <a:pt x="324" y="1166"/>
                </a:lnTo>
                <a:lnTo>
                  <a:pt x="384" y="1138"/>
                </a:lnTo>
                <a:lnTo>
                  <a:pt x="412" y="1122"/>
                </a:lnTo>
                <a:lnTo>
                  <a:pt x="440" y="1104"/>
                </a:lnTo>
                <a:lnTo>
                  <a:pt x="468" y="1086"/>
                </a:lnTo>
                <a:lnTo>
                  <a:pt x="494" y="1068"/>
                </a:lnTo>
                <a:lnTo>
                  <a:pt x="520" y="1048"/>
                </a:lnTo>
                <a:lnTo>
                  <a:pt x="546" y="1026"/>
                </a:lnTo>
                <a:lnTo>
                  <a:pt x="568" y="1004"/>
                </a:lnTo>
                <a:lnTo>
                  <a:pt x="592" y="980"/>
                </a:lnTo>
                <a:lnTo>
                  <a:pt x="614" y="956"/>
                </a:lnTo>
                <a:lnTo>
                  <a:pt x="634" y="932"/>
                </a:lnTo>
                <a:lnTo>
                  <a:pt x="652" y="904"/>
                </a:lnTo>
                <a:lnTo>
                  <a:pt x="670" y="878"/>
                </a:lnTo>
                <a:lnTo>
                  <a:pt x="688" y="848"/>
                </a:lnTo>
                <a:lnTo>
                  <a:pt x="702" y="820"/>
                </a:lnTo>
                <a:lnTo>
                  <a:pt x="702" y="820"/>
                </a:lnTo>
                <a:lnTo>
                  <a:pt x="720" y="782"/>
                </a:lnTo>
                <a:lnTo>
                  <a:pt x="734" y="744"/>
                </a:lnTo>
                <a:lnTo>
                  <a:pt x="744" y="702"/>
                </a:lnTo>
                <a:lnTo>
                  <a:pt x="752" y="662"/>
                </a:lnTo>
                <a:lnTo>
                  <a:pt x="758" y="620"/>
                </a:lnTo>
                <a:lnTo>
                  <a:pt x="760" y="578"/>
                </a:lnTo>
                <a:lnTo>
                  <a:pt x="758" y="538"/>
                </a:lnTo>
                <a:lnTo>
                  <a:pt x="750" y="496"/>
                </a:lnTo>
                <a:lnTo>
                  <a:pt x="750" y="496"/>
                </a:lnTo>
                <a:lnTo>
                  <a:pt x="742" y="466"/>
                </a:lnTo>
                <a:lnTo>
                  <a:pt x="730" y="436"/>
                </a:lnTo>
                <a:lnTo>
                  <a:pt x="714" y="410"/>
                </a:lnTo>
                <a:lnTo>
                  <a:pt x="696" y="384"/>
                </a:lnTo>
                <a:lnTo>
                  <a:pt x="676" y="358"/>
                </a:lnTo>
                <a:lnTo>
                  <a:pt x="654" y="336"/>
                </a:lnTo>
                <a:lnTo>
                  <a:pt x="632" y="314"/>
                </a:lnTo>
                <a:lnTo>
                  <a:pt x="608" y="294"/>
                </a:lnTo>
                <a:lnTo>
                  <a:pt x="608" y="294"/>
                </a:lnTo>
                <a:lnTo>
                  <a:pt x="576" y="270"/>
                </a:lnTo>
                <a:lnTo>
                  <a:pt x="518" y="228"/>
                </a:lnTo>
                <a:lnTo>
                  <a:pt x="486" y="206"/>
                </a:lnTo>
                <a:lnTo>
                  <a:pt x="460" y="190"/>
                </a:lnTo>
                <a:lnTo>
                  <a:pt x="440" y="180"/>
                </a:lnTo>
                <a:lnTo>
                  <a:pt x="434" y="178"/>
                </a:lnTo>
                <a:lnTo>
                  <a:pt x="430" y="180"/>
                </a:lnTo>
                <a:lnTo>
                  <a:pt x="534" y="0"/>
                </a:lnTo>
                <a:close/>
              </a:path>
            </a:pathLst>
          </a:custGeom>
          <a:gradFill rotWithShape="1">
            <a:gsLst>
              <a:gs pos="0">
                <a:srgbClr val="A20000"/>
              </a:gs>
              <a:gs pos="100000">
                <a:srgbClr val="CC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Freeform 4444"/>
          <p:cNvSpPr>
            <a:spLocks/>
          </p:cNvSpPr>
          <p:nvPr/>
        </p:nvSpPr>
        <p:spPr bwMode="auto">
          <a:xfrm rot="10800000">
            <a:off x="2414588" y="1349375"/>
            <a:ext cx="1401762" cy="2149475"/>
          </a:xfrm>
          <a:custGeom>
            <a:avLst/>
            <a:gdLst>
              <a:gd name="T0" fmla="*/ 234 w 760"/>
              <a:gd name="T1" fmla="*/ 2 h 1166"/>
              <a:gd name="T2" fmla="*/ 152 w 760"/>
              <a:gd name="T3" fmla="*/ 662 h 1166"/>
              <a:gd name="T4" fmla="*/ 260 w 760"/>
              <a:gd name="T5" fmla="*/ 476 h 1166"/>
              <a:gd name="T6" fmla="*/ 262 w 760"/>
              <a:gd name="T7" fmla="*/ 474 h 1166"/>
              <a:gd name="T8" fmla="*/ 284 w 760"/>
              <a:gd name="T9" fmla="*/ 472 h 1166"/>
              <a:gd name="T10" fmla="*/ 330 w 760"/>
              <a:gd name="T11" fmla="*/ 482 h 1166"/>
              <a:gd name="T12" fmla="*/ 402 w 760"/>
              <a:gd name="T13" fmla="*/ 506 h 1166"/>
              <a:gd name="T14" fmla="*/ 424 w 760"/>
              <a:gd name="T15" fmla="*/ 516 h 1166"/>
              <a:gd name="T16" fmla="*/ 464 w 760"/>
              <a:gd name="T17" fmla="*/ 542 h 1166"/>
              <a:gd name="T18" fmla="*/ 502 w 760"/>
              <a:gd name="T19" fmla="*/ 574 h 1166"/>
              <a:gd name="T20" fmla="*/ 532 w 760"/>
              <a:gd name="T21" fmla="*/ 610 h 1166"/>
              <a:gd name="T22" fmla="*/ 546 w 760"/>
              <a:gd name="T23" fmla="*/ 630 h 1166"/>
              <a:gd name="T24" fmla="*/ 566 w 760"/>
              <a:gd name="T25" fmla="*/ 676 h 1166"/>
              <a:gd name="T26" fmla="*/ 576 w 760"/>
              <a:gd name="T27" fmla="*/ 726 h 1166"/>
              <a:gd name="T28" fmla="*/ 576 w 760"/>
              <a:gd name="T29" fmla="*/ 776 h 1166"/>
              <a:gd name="T30" fmla="*/ 570 w 760"/>
              <a:gd name="T31" fmla="*/ 830 h 1166"/>
              <a:gd name="T32" fmla="*/ 556 w 760"/>
              <a:gd name="T33" fmla="*/ 880 h 1166"/>
              <a:gd name="T34" fmla="*/ 538 w 760"/>
              <a:gd name="T35" fmla="*/ 930 h 1166"/>
              <a:gd name="T36" fmla="*/ 492 w 760"/>
              <a:gd name="T37" fmla="*/ 1020 h 1166"/>
              <a:gd name="T38" fmla="*/ 476 w 760"/>
              <a:gd name="T39" fmla="*/ 1042 h 1166"/>
              <a:gd name="T40" fmla="*/ 438 w 760"/>
              <a:gd name="T41" fmla="*/ 1084 h 1166"/>
              <a:gd name="T42" fmla="*/ 396 w 760"/>
              <a:gd name="T43" fmla="*/ 1124 h 1166"/>
              <a:gd name="T44" fmla="*/ 350 w 760"/>
              <a:gd name="T45" fmla="*/ 1154 h 1166"/>
              <a:gd name="T46" fmla="*/ 324 w 760"/>
              <a:gd name="T47" fmla="*/ 1166 h 1166"/>
              <a:gd name="T48" fmla="*/ 412 w 760"/>
              <a:gd name="T49" fmla="*/ 1122 h 1166"/>
              <a:gd name="T50" fmla="*/ 468 w 760"/>
              <a:gd name="T51" fmla="*/ 1086 h 1166"/>
              <a:gd name="T52" fmla="*/ 520 w 760"/>
              <a:gd name="T53" fmla="*/ 1048 h 1166"/>
              <a:gd name="T54" fmla="*/ 568 w 760"/>
              <a:gd name="T55" fmla="*/ 1004 h 1166"/>
              <a:gd name="T56" fmla="*/ 614 w 760"/>
              <a:gd name="T57" fmla="*/ 956 h 1166"/>
              <a:gd name="T58" fmla="*/ 652 w 760"/>
              <a:gd name="T59" fmla="*/ 904 h 1166"/>
              <a:gd name="T60" fmla="*/ 688 w 760"/>
              <a:gd name="T61" fmla="*/ 848 h 1166"/>
              <a:gd name="T62" fmla="*/ 702 w 760"/>
              <a:gd name="T63" fmla="*/ 820 h 1166"/>
              <a:gd name="T64" fmla="*/ 734 w 760"/>
              <a:gd name="T65" fmla="*/ 744 h 1166"/>
              <a:gd name="T66" fmla="*/ 752 w 760"/>
              <a:gd name="T67" fmla="*/ 662 h 1166"/>
              <a:gd name="T68" fmla="*/ 760 w 760"/>
              <a:gd name="T69" fmla="*/ 578 h 1166"/>
              <a:gd name="T70" fmla="*/ 750 w 760"/>
              <a:gd name="T71" fmla="*/ 496 h 1166"/>
              <a:gd name="T72" fmla="*/ 742 w 760"/>
              <a:gd name="T73" fmla="*/ 466 h 1166"/>
              <a:gd name="T74" fmla="*/ 714 w 760"/>
              <a:gd name="T75" fmla="*/ 410 h 1166"/>
              <a:gd name="T76" fmla="*/ 676 w 760"/>
              <a:gd name="T77" fmla="*/ 358 h 1166"/>
              <a:gd name="T78" fmla="*/ 632 w 760"/>
              <a:gd name="T79" fmla="*/ 314 h 1166"/>
              <a:gd name="T80" fmla="*/ 608 w 760"/>
              <a:gd name="T81" fmla="*/ 294 h 1166"/>
              <a:gd name="T82" fmla="*/ 518 w 760"/>
              <a:gd name="T83" fmla="*/ 228 h 1166"/>
              <a:gd name="T84" fmla="*/ 460 w 760"/>
              <a:gd name="T85" fmla="*/ 190 h 1166"/>
              <a:gd name="T86" fmla="*/ 434 w 760"/>
              <a:gd name="T87" fmla="*/ 178 h 1166"/>
              <a:gd name="T88" fmla="*/ 534 w 760"/>
              <a:gd name="T89" fmla="*/ 0 h 1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760" h="1166">
                <a:moveTo>
                  <a:pt x="534" y="0"/>
                </a:moveTo>
                <a:lnTo>
                  <a:pt x="234" y="2"/>
                </a:lnTo>
                <a:lnTo>
                  <a:pt x="0" y="407"/>
                </a:lnTo>
                <a:lnTo>
                  <a:pt x="152" y="662"/>
                </a:lnTo>
                <a:lnTo>
                  <a:pt x="152" y="662"/>
                </a:lnTo>
                <a:lnTo>
                  <a:pt x="260" y="476"/>
                </a:lnTo>
                <a:lnTo>
                  <a:pt x="260" y="476"/>
                </a:lnTo>
                <a:lnTo>
                  <a:pt x="262" y="474"/>
                </a:lnTo>
                <a:lnTo>
                  <a:pt x="268" y="472"/>
                </a:lnTo>
                <a:lnTo>
                  <a:pt x="284" y="472"/>
                </a:lnTo>
                <a:lnTo>
                  <a:pt x="306" y="476"/>
                </a:lnTo>
                <a:lnTo>
                  <a:pt x="330" y="482"/>
                </a:lnTo>
                <a:lnTo>
                  <a:pt x="376" y="496"/>
                </a:lnTo>
                <a:lnTo>
                  <a:pt x="402" y="506"/>
                </a:lnTo>
                <a:lnTo>
                  <a:pt x="402" y="506"/>
                </a:lnTo>
                <a:lnTo>
                  <a:pt x="424" y="516"/>
                </a:lnTo>
                <a:lnTo>
                  <a:pt x="444" y="528"/>
                </a:lnTo>
                <a:lnTo>
                  <a:pt x="464" y="542"/>
                </a:lnTo>
                <a:lnTo>
                  <a:pt x="484" y="556"/>
                </a:lnTo>
                <a:lnTo>
                  <a:pt x="502" y="574"/>
                </a:lnTo>
                <a:lnTo>
                  <a:pt x="518" y="590"/>
                </a:lnTo>
                <a:lnTo>
                  <a:pt x="532" y="610"/>
                </a:lnTo>
                <a:lnTo>
                  <a:pt x="546" y="630"/>
                </a:lnTo>
                <a:lnTo>
                  <a:pt x="546" y="630"/>
                </a:lnTo>
                <a:lnTo>
                  <a:pt x="556" y="652"/>
                </a:lnTo>
                <a:lnTo>
                  <a:pt x="566" y="676"/>
                </a:lnTo>
                <a:lnTo>
                  <a:pt x="572" y="700"/>
                </a:lnTo>
                <a:lnTo>
                  <a:pt x="576" y="726"/>
                </a:lnTo>
                <a:lnTo>
                  <a:pt x="576" y="752"/>
                </a:lnTo>
                <a:lnTo>
                  <a:pt x="576" y="776"/>
                </a:lnTo>
                <a:lnTo>
                  <a:pt x="574" y="804"/>
                </a:lnTo>
                <a:lnTo>
                  <a:pt x="570" y="830"/>
                </a:lnTo>
                <a:lnTo>
                  <a:pt x="564" y="856"/>
                </a:lnTo>
                <a:lnTo>
                  <a:pt x="556" y="880"/>
                </a:lnTo>
                <a:lnTo>
                  <a:pt x="548" y="906"/>
                </a:lnTo>
                <a:lnTo>
                  <a:pt x="538" y="930"/>
                </a:lnTo>
                <a:lnTo>
                  <a:pt x="516" y="978"/>
                </a:lnTo>
                <a:lnTo>
                  <a:pt x="492" y="1020"/>
                </a:lnTo>
                <a:lnTo>
                  <a:pt x="492" y="1020"/>
                </a:lnTo>
                <a:lnTo>
                  <a:pt x="476" y="1042"/>
                </a:lnTo>
                <a:lnTo>
                  <a:pt x="458" y="1064"/>
                </a:lnTo>
                <a:lnTo>
                  <a:pt x="438" y="1084"/>
                </a:lnTo>
                <a:lnTo>
                  <a:pt x="418" y="1104"/>
                </a:lnTo>
                <a:lnTo>
                  <a:pt x="396" y="1124"/>
                </a:lnTo>
                <a:lnTo>
                  <a:pt x="374" y="1140"/>
                </a:lnTo>
                <a:lnTo>
                  <a:pt x="350" y="1154"/>
                </a:lnTo>
                <a:lnTo>
                  <a:pt x="324" y="1166"/>
                </a:lnTo>
                <a:lnTo>
                  <a:pt x="324" y="1166"/>
                </a:lnTo>
                <a:lnTo>
                  <a:pt x="384" y="1138"/>
                </a:lnTo>
                <a:lnTo>
                  <a:pt x="412" y="1122"/>
                </a:lnTo>
                <a:lnTo>
                  <a:pt x="440" y="1104"/>
                </a:lnTo>
                <a:lnTo>
                  <a:pt x="468" y="1086"/>
                </a:lnTo>
                <a:lnTo>
                  <a:pt x="494" y="1068"/>
                </a:lnTo>
                <a:lnTo>
                  <a:pt x="520" y="1048"/>
                </a:lnTo>
                <a:lnTo>
                  <a:pt x="546" y="1026"/>
                </a:lnTo>
                <a:lnTo>
                  <a:pt x="568" y="1004"/>
                </a:lnTo>
                <a:lnTo>
                  <a:pt x="592" y="980"/>
                </a:lnTo>
                <a:lnTo>
                  <a:pt x="614" y="956"/>
                </a:lnTo>
                <a:lnTo>
                  <a:pt x="634" y="932"/>
                </a:lnTo>
                <a:lnTo>
                  <a:pt x="652" y="904"/>
                </a:lnTo>
                <a:lnTo>
                  <a:pt x="670" y="878"/>
                </a:lnTo>
                <a:lnTo>
                  <a:pt x="688" y="848"/>
                </a:lnTo>
                <a:lnTo>
                  <a:pt x="702" y="820"/>
                </a:lnTo>
                <a:lnTo>
                  <a:pt x="702" y="820"/>
                </a:lnTo>
                <a:lnTo>
                  <a:pt x="720" y="782"/>
                </a:lnTo>
                <a:lnTo>
                  <a:pt x="734" y="744"/>
                </a:lnTo>
                <a:lnTo>
                  <a:pt x="744" y="702"/>
                </a:lnTo>
                <a:lnTo>
                  <a:pt x="752" y="662"/>
                </a:lnTo>
                <a:lnTo>
                  <a:pt x="758" y="620"/>
                </a:lnTo>
                <a:lnTo>
                  <a:pt x="760" y="578"/>
                </a:lnTo>
                <a:lnTo>
                  <a:pt x="758" y="538"/>
                </a:lnTo>
                <a:lnTo>
                  <a:pt x="750" y="496"/>
                </a:lnTo>
                <a:lnTo>
                  <a:pt x="750" y="496"/>
                </a:lnTo>
                <a:lnTo>
                  <a:pt x="742" y="466"/>
                </a:lnTo>
                <a:lnTo>
                  <a:pt x="730" y="436"/>
                </a:lnTo>
                <a:lnTo>
                  <a:pt x="714" y="410"/>
                </a:lnTo>
                <a:lnTo>
                  <a:pt x="696" y="384"/>
                </a:lnTo>
                <a:lnTo>
                  <a:pt x="676" y="358"/>
                </a:lnTo>
                <a:lnTo>
                  <a:pt x="654" y="336"/>
                </a:lnTo>
                <a:lnTo>
                  <a:pt x="632" y="314"/>
                </a:lnTo>
                <a:lnTo>
                  <a:pt x="608" y="294"/>
                </a:lnTo>
                <a:lnTo>
                  <a:pt x="608" y="294"/>
                </a:lnTo>
                <a:lnTo>
                  <a:pt x="576" y="270"/>
                </a:lnTo>
                <a:lnTo>
                  <a:pt x="518" y="228"/>
                </a:lnTo>
                <a:lnTo>
                  <a:pt x="486" y="206"/>
                </a:lnTo>
                <a:lnTo>
                  <a:pt x="460" y="190"/>
                </a:lnTo>
                <a:lnTo>
                  <a:pt x="440" y="180"/>
                </a:lnTo>
                <a:lnTo>
                  <a:pt x="434" y="178"/>
                </a:lnTo>
                <a:lnTo>
                  <a:pt x="430" y="180"/>
                </a:lnTo>
                <a:lnTo>
                  <a:pt x="534" y="0"/>
                </a:ln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rgbClr val="FF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lvl="0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Freeform 4445"/>
          <p:cNvSpPr>
            <a:spLocks/>
          </p:cNvSpPr>
          <p:nvPr/>
        </p:nvSpPr>
        <p:spPr bwMode="auto">
          <a:xfrm rot="7212422">
            <a:off x="2045495" y="3196431"/>
            <a:ext cx="1401762" cy="2149475"/>
          </a:xfrm>
          <a:custGeom>
            <a:avLst/>
            <a:gdLst>
              <a:gd name="T0" fmla="*/ 234 w 760"/>
              <a:gd name="T1" fmla="*/ 2 h 1166"/>
              <a:gd name="T2" fmla="*/ 152 w 760"/>
              <a:gd name="T3" fmla="*/ 662 h 1166"/>
              <a:gd name="T4" fmla="*/ 260 w 760"/>
              <a:gd name="T5" fmla="*/ 476 h 1166"/>
              <a:gd name="T6" fmla="*/ 262 w 760"/>
              <a:gd name="T7" fmla="*/ 474 h 1166"/>
              <a:gd name="T8" fmla="*/ 284 w 760"/>
              <a:gd name="T9" fmla="*/ 472 h 1166"/>
              <a:gd name="T10" fmla="*/ 330 w 760"/>
              <a:gd name="T11" fmla="*/ 482 h 1166"/>
              <a:gd name="T12" fmla="*/ 402 w 760"/>
              <a:gd name="T13" fmla="*/ 506 h 1166"/>
              <a:gd name="T14" fmla="*/ 424 w 760"/>
              <a:gd name="T15" fmla="*/ 516 h 1166"/>
              <a:gd name="T16" fmla="*/ 464 w 760"/>
              <a:gd name="T17" fmla="*/ 542 h 1166"/>
              <a:gd name="T18" fmla="*/ 502 w 760"/>
              <a:gd name="T19" fmla="*/ 574 h 1166"/>
              <a:gd name="T20" fmla="*/ 532 w 760"/>
              <a:gd name="T21" fmla="*/ 610 h 1166"/>
              <a:gd name="T22" fmla="*/ 546 w 760"/>
              <a:gd name="T23" fmla="*/ 630 h 1166"/>
              <a:gd name="T24" fmla="*/ 566 w 760"/>
              <a:gd name="T25" fmla="*/ 676 h 1166"/>
              <a:gd name="T26" fmla="*/ 576 w 760"/>
              <a:gd name="T27" fmla="*/ 726 h 1166"/>
              <a:gd name="T28" fmla="*/ 576 w 760"/>
              <a:gd name="T29" fmla="*/ 776 h 1166"/>
              <a:gd name="T30" fmla="*/ 570 w 760"/>
              <a:gd name="T31" fmla="*/ 830 h 1166"/>
              <a:gd name="T32" fmla="*/ 556 w 760"/>
              <a:gd name="T33" fmla="*/ 880 h 1166"/>
              <a:gd name="T34" fmla="*/ 538 w 760"/>
              <a:gd name="T35" fmla="*/ 930 h 1166"/>
              <a:gd name="T36" fmla="*/ 492 w 760"/>
              <a:gd name="T37" fmla="*/ 1020 h 1166"/>
              <a:gd name="T38" fmla="*/ 476 w 760"/>
              <a:gd name="T39" fmla="*/ 1042 h 1166"/>
              <a:gd name="T40" fmla="*/ 438 w 760"/>
              <a:gd name="T41" fmla="*/ 1084 h 1166"/>
              <a:gd name="T42" fmla="*/ 396 w 760"/>
              <a:gd name="T43" fmla="*/ 1124 h 1166"/>
              <a:gd name="T44" fmla="*/ 350 w 760"/>
              <a:gd name="T45" fmla="*/ 1154 h 1166"/>
              <a:gd name="T46" fmla="*/ 324 w 760"/>
              <a:gd name="T47" fmla="*/ 1166 h 1166"/>
              <a:gd name="T48" fmla="*/ 412 w 760"/>
              <a:gd name="T49" fmla="*/ 1122 h 1166"/>
              <a:gd name="T50" fmla="*/ 468 w 760"/>
              <a:gd name="T51" fmla="*/ 1086 h 1166"/>
              <a:gd name="T52" fmla="*/ 520 w 760"/>
              <a:gd name="T53" fmla="*/ 1048 h 1166"/>
              <a:gd name="T54" fmla="*/ 568 w 760"/>
              <a:gd name="T55" fmla="*/ 1004 h 1166"/>
              <a:gd name="T56" fmla="*/ 614 w 760"/>
              <a:gd name="T57" fmla="*/ 956 h 1166"/>
              <a:gd name="T58" fmla="*/ 652 w 760"/>
              <a:gd name="T59" fmla="*/ 904 h 1166"/>
              <a:gd name="T60" fmla="*/ 688 w 760"/>
              <a:gd name="T61" fmla="*/ 848 h 1166"/>
              <a:gd name="T62" fmla="*/ 702 w 760"/>
              <a:gd name="T63" fmla="*/ 820 h 1166"/>
              <a:gd name="T64" fmla="*/ 734 w 760"/>
              <a:gd name="T65" fmla="*/ 744 h 1166"/>
              <a:gd name="T66" fmla="*/ 752 w 760"/>
              <a:gd name="T67" fmla="*/ 662 h 1166"/>
              <a:gd name="T68" fmla="*/ 760 w 760"/>
              <a:gd name="T69" fmla="*/ 578 h 1166"/>
              <a:gd name="T70" fmla="*/ 750 w 760"/>
              <a:gd name="T71" fmla="*/ 496 h 1166"/>
              <a:gd name="T72" fmla="*/ 742 w 760"/>
              <a:gd name="T73" fmla="*/ 466 h 1166"/>
              <a:gd name="T74" fmla="*/ 714 w 760"/>
              <a:gd name="T75" fmla="*/ 410 h 1166"/>
              <a:gd name="T76" fmla="*/ 676 w 760"/>
              <a:gd name="T77" fmla="*/ 358 h 1166"/>
              <a:gd name="T78" fmla="*/ 632 w 760"/>
              <a:gd name="T79" fmla="*/ 314 h 1166"/>
              <a:gd name="T80" fmla="*/ 608 w 760"/>
              <a:gd name="T81" fmla="*/ 294 h 1166"/>
              <a:gd name="T82" fmla="*/ 518 w 760"/>
              <a:gd name="T83" fmla="*/ 228 h 1166"/>
              <a:gd name="T84" fmla="*/ 460 w 760"/>
              <a:gd name="T85" fmla="*/ 190 h 1166"/>
              <a:gd name="T86" fmla="*/ 434 w 760"/>
              <a:gd name="T87" fmla="*/ 178 h 1166"/>
              <a:gd name="T88" fmla="*/ 534 w 760"/>
              <a:gd name="T89" fmla="*/ 0 h 1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760" h="1166">
                <a:moveTo>
                  <a:pt x="534" y="0"/>
                </a:moveTo>
                <a:lnTo>
                  <a:pt x="234" y="2"/>
                </a:lnTo>
                <a:lnTo>
                  <a:pt x="0" y="407"/>
                </a:lnTo>
                <a:lnTo>
                  <a:pt x="152" y="662"/>
                </a:lnTo>
                <a:lnTo>
                  <a:pt x="152" y="662"/>
                </a:lnTo>
                <a:lnTo>
                  <a:pt x="260" y="476"/>
                </a:lnTo>
                <a:lnTo>
                  <a:pt x="260" y="476"/>
                </a:lnTo>
                <a:lnTo>
                  <a:pt x="262" y="474"/>
                </a:lnTo>
                <a:lnTo>
                  <a:pt x="268" y="472"/>
                </a:lnTo>
                <a:lnTo>
                  <a:pt x="284" y="472"/>
                </a:lnTo>
                <a:lnTo>
                  <a:pt x="306" y="476"/>
                </a:lnTo>
                <a:lnTo>
                  <a:pt x="330" y="482"/>
                </a:lnTo>
                <a:lnTo>
                  <a:pt x="376" y="496"/>
                </a:lnTo>
                <a:lnTo>
                  <a:pt x="402" y="506"/>
                </a:lnTo>
                <a:lnTo>
                  <a:pt x="402" y="506"/>
                </a:lnTo>
                <a:lnTo>
                  <a:pt x="424" y="516"/>
                </a:lnTo>
                <a:lnTo>
                  <a:pt x="444" y="528"/>
                </a:lnTo>
                <a:lnTo>
                  <a:pt x="464" y="542"/>
                </a:lnTo>
                <a:lnTo>
                  <a:pt x="484" y="556"/>
                </a:lnTo>
                <a:lnTo>
                  <a:pt x="502" y="574"/>
                </a:lnTo>
                <a:lnTo>
                  <a:pt x="518" y="590"/>
                </a:lnTo>
                <a:lnTo>
                  <a:pt x="532" y="610"/>
                </a:lnTo>
                <a:lnTo>
                  <a:pt x="546" y="630"/>
                </a:lnTo>
                <a:lnTo>
                  <a:pt x="546" y="630"/>
                </a:lnTo>
                <a:lnTo>
                  <a:pt x="556" y="652"/>
                </a:lnTo>
                <a:lnTo>
                  <a:pt x="566" y="676"/>
                </a:lnTo>
                <a:lnTo>
                  <a:pt x="572" y="700"/>
                </a:lnTo>
                <a:lnTo>
                  <a:pt x="576" y="726"/>
                </a:lnTo>
                <a:lnTo>
                  <a:pt x="576" y="752"/>
                </a:lnTo>
                <a:lnTo>
                  <a:pt x="576" y="776"/>
                </a:lnTo>
                <a:lnTo>
                  <a:pt x="574" y="804"/>
                </a:lnTo>
                <a:lnTo>
                  <a:pt x="570" y="830"/>
                </a:lnTo>
                <a:lnTo>
                  <a:pt x="564" y="856"/>
                </a:lnTo>
                <a:lnTo>
                  <a:pt x="556" y="880"/>
                </a:lnTo>
                <a:lnTo>
                  <a:pt x="548" y="906"/>
                </a:lnTo>
                <a:lnTo>
                  <a:pt x="538" y="930"/>
                </a:lnTo>
                <a:lnTo>
                  <a:pt x="516" y="978"/>
                </a:lnTo>
                <a:lnTo>
                  <a:pt x="492" y="1020"/>
                </a:lnTo>
                <a:lnTo>
                  <a:pt x="492" y="1020"/>
                </a:lnTo>
                <a:lnTo>
                  <a:pt x="476" y="1042"/>
                </a:lnTo>
                <a:lnTo>
                  <a:pt x="458" y="1064"/>
                </a:lnTo>
                <a:lnTo>
                  <a:pt x="438" y="1084"/>
                </a:lnTo>
                <a:lnTo>
                  <a:pt x="418" y="1104"/>
                </a:lnTo>
                <a:lnTo>
                  <a:pt x="396" y="1124"/>
                </a:lnTo>
                <a:lnTo>
                  <a:pt x="374" y="1140"/>
                </a:lnTo>
                <a:lnTo>
                  <a:pt x="350" y="1154"/>
                </a:lnTo>
                <a:lnTo>
                  <a:pt x="324" y="1166"/>
                </a:lnTo>
                <a:lnTo>
                  <a:pt x="324" y="1166"/>
                </a:lnTo>
                <a:lnTo>
                  <a:pt x="384" y="1138"/>
                </a:lnTo>
                <a:lnTo>
                  <a:pt x="412" y="1122"/>
                </a:lnTo>
                <a:lnTo>
                  <a:pt x="440" y="1104"/>
                </a:lnTo>
                <a:lnTo>
                  <a:pt x="468" y="1086"/>
                </a:lnTo>
                <a:lnTo>
                  <a:pt x="494" y="1068"/>
                </a:lnTo>
                <a:lnTo>
                  <a:pt x="520" y="1048"/>
                </a:lnTo>
                <a:lnTo>
                  <a:pt x="546" y="1026"/>
                </a:lnTo>
                <a:lnTo>
                  <a:pt x="568" y="1004"/>
                </a:lnTo>
                <a:lnTo>
                  <a:pt x="592" y="980"/>
                </a:lnTo>
                <a:lnTo>
                  <a:pt x="614" y="956"/>
                </a:lnTo>
                <a:lnTo>
                  <a:pt x="634" y="932"/>
                </a:lnTo>
                <a:lnTo>
                  <a:pt x="652" y="904"/>
                </a:lnTo>
                <a:lnTo>
                  <a:pt x="670" y="878"/>
                </a:lnTo>
                <a:lnTo>
                  <a:pt x="688" y="848"/>
                </a:lnTo>
                <a:lnTo>
                  <a:pt x="702" y="820"/>
                </a:lnTo>
                <a:lnTo>
                  <a:pt x="702" y="820"/>
                </a:lnTo>
                <a:lnTo>
                  <a:pt x="720" y="782"/>
                </a:lnTo>
                <a:lnTo>
                  <a:pt x="734" y="744"/>
                </a:lnTo>
                <a:lnTo>
                  <a:pt x="744" y="702"/>
                </a:lnTo>
                <a:lnTo>
                  <a:pt x="752" y="662"/>
                </a:lnTo>
                <a:lnTo>
                  <a:pt x="758" y="620"/>
                </a:lnTo>
                <a:lnTo>
                  <a:pt x="760" y="578"/>
                </a:lnTo>
                <a:lnTo>
                  <a:pt x="758" y="538"/>
                </a:lnTo>
                <a:lnTo>
                  <a:pt x="750" y="496"/>
                </a:lnTo>
                <a:lnTo>
                  <a:pt x="750" y="496"/>
                </a:lnTo>
                <a:lnTo>
                  <a:pt x="742" y="466"/>
                </a:lnTo>
                <a:lnTo>
                  <a:pt x="730" y="436"/>
                </a:lnTo>
                <a:lnTo>
                  <a:pt x="714" y="410"/>
                </a:lnTo>
                <a:lnTo>
                  <a:pt x="696" y="384"/>
                </a:lnTo>
                <a:lnTo>
                  <a:pt x="676" y="358"/>
                </a:lnTo>
                <a:lnTo>
                  <a:pt x="654" y="336"/>
                </a:lnTo>
                <a:lnTo>
                  <a:pt x="632" y="314"/>
                </a:lnTo>
                <a:lnTo>
                  <a:pt x="608" y="294"/>
                </a:lnTo>
                <a:lnTo>
                  <a:pt x="608" y="294"/>
                </a:lnTo>
                <a:lnTo>
                  <a:pt x="576" y="270"/>
                </a:lnTo>
                <a:lnTo>
                  <a:pt x="518" y="228"/>
                </a:lnTo>
                <a:lnTo>
                  <a:pt x="486" y="206"/>
                </a:lnTo>
                <a:lnTo>
                  <a:pt x="460" y="190"/>
                </a:lnTo>
                <a:lnTo>
                  <a:pt x="440" y="180"/>
                </a:lnTo>
                <a:lnTo>
                  <a:pt x="434" y="178"/>
                </a:lnTo>
                <a:lnTo>
                  <a:pt x="430" y="180"/>
                </a:lnTo>
                <a:lnTo>
                  <a:pt x="534" y="0"/>
                </a:lnTo>
                <a:close/>
              </a:path>
            </a:pathLst>
          </a:custGeom>
          <a:gradFill rotWithShape="1">
            <a:gsLst>
              <a:gs pos="0">
                <a:srgbClr val="99CC00"/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Freeform 4446"/>
          <p:cNvSpPr>
            <a:spLocks/>
          </p:cNvSpPr>
          <p:nvPr/>
        </p:nvSpPr>
        <p:spPr bwMode="auto">
          <a:xfrm rot="-7200000" flipH="1" flipV="1">
            <a:off x="3429000" y="4386263"/>
            <a:ext cx="1401763" cy="2147887"/>
          </a:xfrm>
          <a:custGeom>
            <a:avLst/>
            <a:gdLst>
              <a:gd name="T0" fmla="*/ 234 w 760"/>
              <a:gd name="T1" fmla="*/ 2 h 1166"/>
              <a:gd name="T2" fmla="*/ 152 w 760"/>
              <a:gd name="T3" fmla="*/ 662 h 1166"/>
              <a:gd name="T4" fmla="*/ 260 w 760"/>
              <a:gd name="T5" fmla="*/ 476 h 1166"/>
              <a:gd name="T6" fmla="*/ 262 w 760"/>
              <a:gd name="T7" fmla="*/ 474 h 1166"/>
              <a:gd name="T8" fmla="*/ 284 w 760"/>
              <a:gd name="T9" fmla="*/ 472 h 1166"/>
              <a:gd name="T10" fmla="*/ 330 w 760"/>
              <a:gd name="T11" fmla="*/ 482 h 1166"/>
              <a:gd name="T12" fmla="*/ 402 w 760"/>
              <a:gd name="T13" fmla="*/ 506 h 1166"/>
              <a:gd name="T14" fmla="*/ 424 w 760"/>
              <a:gd name="T15" fmla="*/ 516 h 1166"/>
              <a:gd name="T16" fmla="*/ 464 w 760"/>
              <a:gd name="T17" fmla="*/ 542 h 1166"/>
              <a:gd name="T18" fmla="*/ 502 w 760"/>
              <a:gd name="T19" fmla="*/ 574 h 1166"/>
              <a:gd name="T20" fmla="*/ 532 w 760"/>
              <a:gd name="T21" fmla="*/ 610 h 1166"/>
              <a:gd name="T22" fmla="*/ 546 w 760"/>
              <a:gd name="T23" fmla="*/ 630 h 1166"/>
              <a:gd name="T24" fmla="*/ 566 w 760"/>
              <a:gd name="T25" fmla="*/ 676 h 1166"/>
              <a:gd name="T26" fmla="*/ 576 w 760"/>
              <a:gd name="T27" fmla="*/ 726 h 1166"/>
              <a:gd name="T28" fmla="*/ 576 w 760"/>
              <a:gd name="T29" fmla="*/ 776 h 1166"/>
              <a:gd name="T30" fmla="*/ 570 w 760"/>
              <a:gd name="T31" fmla="*/ 830 h 1166"/>
              <a:gd name="T32" fmla="*/ 556 w 760"/>
              <a:gd name="T33" fmla="*/ 880 h 1166"/>
              <a:gd name="T34" fmla="*/ 538 w 760"/>
              <a:gd name="T35" fmla="*/ 930 h 1166"/>
              <a:gd name="T36" fmla="*/ 492 w 760"/>
              <a:gd name="T37" fmla="*/ 1020 h 1166"/>
              <a:gd name="T38" fmla="*/ 476 w 760"/>
              <a:gd name="T39" fmla="*/ 1042 h 1166"/>
              <a:gd name="T40" fmla="*/ 438 w 760"/>
              <a:gd name="T41" fmla="*/ 1084 h 1166"/>
              <a:gd name="T42" fmla="*/ 396 w 760"/>
              <a:gd name="T43" fmla="*/ 1124 h 1166"/>
              <a:gd name="T44" fmla="*/ 350 w 760"/>
              <a:gd name="T45" fmla="*/ 1154 h 1166"/>
              <a:gd name="T46" fmla="*/ 324 w 760"/>
              <a:gd name="T47" fmla="*/ 1166 h 1166"/>
              <a:gd name="T48" fmla="*/ 412 w 760"/>
              <a:gd name="T49" fmla="*/ 1122 h 1166"/>
              <a:gd name="T50" fmla="*/ 468 w 760"/>
              <a:gd name="T51" fmla="*/ 1086 h 1166"/>
              <a:gd name="T52" fmla="*/ 520 w 760"/>
              <a:gd name="T53" fmla="*/ 1048 h 1166"/>
              <a:gd name="T54" fmla="*/ 568 w 760"/>
              <a:gd name="T55" fmla="*/ 1004 h 1166"/>
              <a:gd name="T56" fmla="*/ 614 w 760"/>
              <a:gd name="T57" fmla="*/ 956 h 1166"/>
              <a:gd name="T58" fmla="*/ 652 w 760"/>
              <a:gd name="T59" fmla="*/ 904 h 1166"/>
              <a:gd name="T60" fmla="*/ 688 w 760"/>
              <a:gd name="T61" fmla="*/ 848 h 1166"/>
              <a:gd name="T62" fmla="*/ 702 w 760"/>
              <a:gd name="T63" fmla="*/ 820 h 1166"/>
              <a:gd name="T64" fmla="*/ 734 w 760"/>
              <a:gd name="T65" fmla="*/ 744 h 1166"/>
              <a:gd name="T66" fmla="*/ 752 w 760"/>
              <a:gd name="T67" fmla="*/ 662 h 1166"/>
              <a:gd name="T68" fmla="*/ 760 w 760"/>
              <a:gd name="T69" fmla="*/ 578 h 1166"/>
              <a:gd name="T70" fmla="*/ 750 w 760"/>
              <a:gd name="T71" fmla="*/ 496 h 1166"/>
              <a:gd name="T72" fmla="*/ 742 w 760"/>
              <a:gd name="T73" fmla="*/ 466 h 1166"/>
              <a:gd name="T74" fmla="*/ 714 w 760"/>
              <a:gd name="T75" fmla="*/ 410 h 1166"/>
              <a:gd name="T76" fmla="*/ 676 w 760"/>
              <a:gd name="T77" fmla="*/ 358 h 1166"/>
              <a:gd name="T78" fmla="*/ 632 w 760"/>
              <a:gd name="T79" fmla="*/ 314 h 1166"/>
              <a:gd name="T80" fmla="*/ 608 w 760"/>
              <a:gd name="T81" fmla="*/ 294 h 1166"/>
              <a:gd name="T82" fmla="*/ 518 w 760"/>
              <a:gd name="T83" fmla="*/ 228 h 1166"/>
              <a:gd name="T84" fmla="*/ 460 w 760"/>
              <a:gd name="T85" fmla="*/ 190 h 1166"/>
              <a:gd name="T86" fmla="*/ 434 w 760"/>
              <a:gd name="T87" fmla="*/ 178 h 1166"/>
              <a:gd name="T88" fmla="*/ 534 w 760"/>
              <a:gd name="T89" fmla="*/ 0 h 1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760" h="1166">
                <a:moveTo>
                  <a:pt x="534" y="0"/>
                </a:moveTo>
                <a:lnTo>
                  <a:pt x="234" y="2"/>
                </a:lnTo>
                <a:lnTo>
                  <a:pt x="0" y="407"/>
                </a:lnTo>
                <a:lnTo>
                  <a:pt x="152" y="662"/>
                </a:lnTo>
                <a:lnTo>
                  <a:pt x="152" y="662"/>
                </a:lnTo>
                <a:lnTo>
                  <a:pt x="260" y="476"/>
                </a:lnTo>
                <a:lnTo>
                  <a:pt x="260" y="476"/>
                </a:lnTo>
                <a:lnTo>
                  <a:pt x="262" y="474"/>
                </a:lnTo>
                <a:lnTo>
                  <a:pt x="268" y="472"/>
                </a:lnTo>
                <a:lnTo>
                  <a:pt x="284" y="472"/>
                </a:lnTo>
                <a:lnTo>
                  <a:pt x="306" y="476"/>
                </a:lnTo>
                <a:lnTo>
                  <a:pt x="330" y="482"/>
                </a:lnTo>
                <a:lnTo>
                  <a:pt x="376" y="496"/>
                </a:lnTo>
                <a:lnTo>
                  <a:pt x="402" y="506"/>
                </a:lnTo>
                <a:lnTo>
                  <a:pt x="402" y="506"/>
                </a:lnTo>
                <a:lnTo>
                  <a:pt x="424" y="516"/>
                </a:lnTo>
                <a:lnTo>
                  <a:pt x="444" y="528"/>
                </a:lnTo>
                <a:lnTo>
                  <a:pt x="464" y="542"/>
                </a:lnTo>
                <a:lnTo>
                  <a:pt x="484" y="556"/>
                </a:lnTo>
                <a:lnTo>
                  <a:pt x="502" y="574"/>
                </a:lnTo>
                <a:lnTo>
                  <a:pt x="518" y="590"/>
                </a:lnTo>
                <a:lnTo>
                  <a:pt x="532" y="610"/>
                </a:lnTo>
                <a:lnTo>
                  <a:pt x="546" y="630"/>
                </a:lnTo>
                <a:lnTo>
                  <a:pt x="546" y="630"/>
                </a:lnTo>
                <a:lnTo>
                  <a:pt x="556" y="652"/>
                </a:lnTo>
                <a:lnTo>
                  <a:pt x="566" y="676"/>
                </a:lnTo>
                <a:lnTo>
                  <a:pt x="572" y="700"/>
                </a:lnTo>
                <a:lnTo>
                  <a:pt x="576" y="726"/>
                </a:lnTo>
                <a:lnTo>
                  <a:pt x="576" y="752"/>
                </a:lnTo>
                <a:lnTo>
                  <a:pt x="576" y="776"/>
                </a:lnTo>
                <a:lnTo>
                  <a:pt x="574" y="804"/>
                </a:lnTo>
                <a:lnTo>
                  <a:pt x="570" y="830"/>
                </a:lnTo>
                <a:lnTo>
                  <a:pt x="564" y="856"/>
                </a:lnTo>
                <a:lnTo>
                  <a:pt x="556" y="880"/>
                </a:lnTo>
                <a:lnTo>
                  <a:pt x="548" y="906"/>
                </a:lnTo>
                <a:lnTo>
                  <a:pt x="538" y="930"/>
                </a:lnTo>
                <a:lnTo>
                  <a:pt x="516" y="978"/>
                </a:lnTo>
                <a:lnTo>
                  <a:pt x="492" y="1020"/>
                </a:lnTo>
                <a:lnTo>
                  <a:pt x="492" y="1020"/>
                </a:lnTo>
                <a:lnTo>
                  <a:pt x="476" y="1042"/>
                </a:lnTo>
                <a:lnTo>
                  <a:pt x="458" y="1064"/>
                </a:lnTo>
                <a:lnTo>
                  <a:pt x="438" y="1084"/>
                </a:lnTo>
                <a:lnTo>
                  <a:pt x="418" y="1104"/>
                </a:lnTo>
                <a:lnTo>
                  <a:pt x="396" y="1124"/>
                </a:lnTo>
                <a:lnTo>
                  <a:pt x="374" y="1140"/>
                </a:lnTo>
                <a:lnTo>
                  <a:pt x="350" y="1154"/>
                </a:lnTo>
                <a:lnTo>
                  <a:pt x="324" y="1166"/>
                </a:lnTo>
                <a:lnTo>
                  <a:pt x="324" y="1166"/>
                </a:lnTo>
                <a:lnTo>
                  <a:pt x="384" y="1138"/>
                </a:lnTo>
                <a:lnTo>
                  <a:pt x="412" y="1122"/>
                </a:lnTo>
                <a:lnTo>
                  <a:pt x="440" y="1104"/>
                </a:lnTo>
                <a:lnTo>
                  <a:pt x="468" y="1086"/>
                </a:lnTo>
                <a:lnTo>
                  <a:pt x="494" y="1068"/>
                </a:lnTo>
                <a:lnTo>
                  <a:pt x="520" y="1048"/>
                </a:lnTo>
                <a:lnTo>
                  <a:pt x="546" y="1026"/>
                </a:lnTo>
                <a:lnTo>
                  <a:pt x="568" y="1004"/>
                </a:lnTo>
                <a:lnTo>
                  <a:pt x="592" y="980"/>
                </a:lnTo>
                <a:lnTo>
                  <a:pt x="614" y="956"/>
                </a:lnTo>
                <a:lnTo>
                  <a:pt x="634" y="932"/>
                </a:lnTo>
                <a:lnTo>
                  <a:pt x="652" y="904"/>
                </a:lnTo>
                <a:lnTo>
                  <a:pt x="670" y="878"/>
                </a:lnTo>
                <a:lnTo>
                  <a:pt x="688" y="848"/>
                </a:lnTo>
                <a:lnTo>
                  <a:pt x="702" y="820"/>
                </a:lnTo>
                <a:lnTo>
                  <a:pt x="702" y="820"/>
                </a:lnTo>
                <a:lnTo>
                  <a:pt x="720" y="782"/>
                </a:lnTo>
                <a:lnTo>
                  <a:pt x="734" y="744"/>
                </a:lnTo>
                <a:lnTo>
                  <a:pt x="744" y="702"/>
                </a:lnTo>
                <a:lnTo>
                  <a:pt x="752" y="662"/>
                </a:lnTo>
                <a:lnTo>
                  <a:pt x="758" y="620"/>
                </a:lnTo>
                <a:lnTo>
                  <a:pt x="760" y="578"/>
                </a:lnTo>
                <a:lnTo>
                  <a:pt x="758" y="538"/>
                </a:lnTo>
                <a:lnTo>
                  <a:pt x="750" y="496"/>
                </a:lnTo>
                <a:lnTo>
                  <a:pt x="750" y="496"/>
                </a:lnTo>
                <a:lnTo>
                  <a:pt x="742" y="466"/>
                </a:lnTo>
                <a:lnTo>
                  <a:pt x="730" y="436"/>
                </a:lnTo>
                <a:lnTo>
                  <a:pt x="714" y="410"/>
                </a:lnTo>
                <a:lnTo>
                  <a:pt x="696" y="384"/>
                </a:lnTo>
                <a:lnTo>
                  <a:pt x="676" y="358"/>
                </a:lnTo>
                <a:lnTo>
                  <a:pt x="654" y="336"/>
                </a:lnTo>
                <a:lnTo>
                  <a:pt x="632" y="314"/>
                </a:lnTo>
                <a:lnTo>
                  <a:pt x="608" y="294"/>
                </a:lnTo>
                <a:lnTo>
                  <a:pt x="608" y="294"/>
                </a:lnTo>
                <a:lnTo>
                  <a:pt x="576" y="270"/>
                </a:lnTo>
                <a:lnTo>
                  <a:pt x="518" y="228"/>
                </a:lnTo>
                <a:lnTo>
                  <a:pt x="486" y="206"/>
                </a:lnTo>
                <a:lnTo>
                  <a:pt x="460" y="190"/>
                </a:lnTo>
                <a:lnTo>
                  <a:pt x="440" y="180"/>
                </a:lnTo>
                <a:lnTo>
                  <a:pt x="434" y="178"/>
                </a:lnTo>
                <a:lnTo>
                  <a:pt x="430" y="180"/>
                </a:lnTo>
                <a:lnTo>
                  <a:pt x="534" y="0"/>
                </a:lnTo>
                <a:close/>
              </a:path>
            </a:pathLst>
          </a:custGeom>
          <a:gradFill rotWithShape="1">
            <a:gsLst>
              <a:gs pos="0">
                <a:srgbClr val="00CCFF"/>
              </a:gs>
              <a:gs pos="100000">
                <a:srgbClr val="33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AutoShape 4448"/>
          <p:cNvSpPr>
            <a:spLocks noChangeArrowheads="1"/>
          </p:cNvSpPr>
          <p:nvPr/>
        </p:nvSpPr>
        <p:spPr bwMode="auto">
          <a:xfrm>
            <a:off x="3443288" y="2776538"/>
            <a:ext cx="2044700" cy="1770062"/>
          </a:xfrm>
          <a:prstGeom prst="hexagon">
            <a:avLst>
              <a:gd name="adj" fmla="val 28879"/>
              <a:gd name="vf" fmla="val 115470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algn="ctr"/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Национальная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экономика  45 449,1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тыс.руб.</a:t>
            </a:r>
            <a:endParaRPr lang="en-US" dirty="0"/>
          </a:p>
        </p:txBody>
      </p:sp>
      <p:sp>
        <p:nvSpPr>
          <p:cNvPr id="36" name="Rectangle 4472"/>
          <p:cNvSpPr>
            <a:spLocks noChangeArrowheads="1"/>
          </p:cNvSpPr>
          <p:nvPr/>
        </p:nvSpPr>
        <p:spPr bwMode="auto">
          <a:xfrm>
            <a:off x="1780997" y="3826856"/>
            <a:ext cx="267843" cy="206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xmlns="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lvl="0"/>
            <a:endParaRPr lang="ru-RU" sz="800" dirty="0"/>
          </a:p>
        </p:txBody>
      </p:sp>
      <p:sp>
        <p:nvSpPr>
          <p:cNvPr id="44" name="TextBox 43"/>
          <p:cNvSpPr txBox="1"/>
          <p:nvPr/>
        </p:nvSpPr>
        <p:spPr>
          <a:xfrm>
            <a:off x="6360340" y="3560496"/>
            <a:ext cx="231480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Содержание МБУ «ИКЦ» </a:t>
            </a:r>
          </a:p>
          <a:p>
            <a:pPr lvl="0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7 042,0 тыс.руб.,</a:t>
            </a:r>
          </a:p>
          <a:p>
            <a:pPr lvl="0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Содержание МБУ «ЦКО» </a:t>
            </a:r>
          </a:p>
          <a:p>
            <a:pPr lvl="0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13 953,1 тыс.руб.</a:t>
            </a:r>
          </a:p>
          <a:p>
            <a:endParaRPr lang="ru-RU" dirty="0"/>
          </a:p>
        </p:txBody>
      </p:sp>
      <p:sp>
        <p:nvSpPr>
          <p:cNvPr id="45" name="TextBox 44"/>
          <p:cNvSpPr txBox="1"/>
          <p:nvPr/>
        </p:nvSpPr>
        <p:spPr>
          <a:xfrm>
            <a:off x="6060959" y="5688701"/>
            <a:ext cx="21863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Мероприятия в области </a:t>
            </a:r>
          </a:p>
          <a:p>
            <a:pPr lvl="0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сельского хозяйства </a:t>
            </a:r>
          </a:p>
          <a:p>
            <a:pPr lvl="0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350,0 тыс.руб.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82638" y="5934670"/>
            <a:ext cx="27873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малого  и </a:t>
            </a:r>
          </a:p>
          <a:p>
            <a:pPr lvl="0"/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среднего предпринимательства </a:t>
            </a:r>
          </a:p>
          <a:p>
            <a:pPr lvl="0"/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2 100,0 тыс.руб.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02301" y="3698060"/>
            <a:ext cx="183120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Дорожное хозяйство</a:t>
            </a:r>
          </a:p>
          <a:p>
            <a:pPr lvl="0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21 043,0 тыс.руб.</a:t>
            </a:r>
          </a:p>
          <a:p>
            <a:endParaRPr lang="ru-RU" dirty="0"/>
          </a:p>
        </p:txBody>
      </p:sp>
      <p:sp>
        <p:nvSpPr>
          <p:cNvPr id="48" name="TextBox 47"/>
          <p:cNvSpPr txBox="1"/>
          <p:nvPr/>
        </p:nvSpPr>
        <p:spPr>
          <a:xfrm>
            <a:off x="1051965" y="1238081"/>
            <a:ext cx="25458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Мероприятия по отлову </a:t>
            </a:r>
          </a:p>
          <a:p>
            <a:pPr lvl="0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 содержанию безнадзорных </a:t>
            </a:r>
          </a:p>
          <a:p>
            <a:pPr lvl="0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животных 500,3 тыс.руб.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8000"/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3"/>
          <p:cNvSpPr>
            <a:spLocks noChangeArrowheads="1"/>
          </p:cNvSpPr>
          <p:nvPr/>
        </p:nvSpPr>
        <p:spPr bwMode="gray">
          <a:xfrm>
            <a:off x="2722029" y="1877915"/>
            <a:ext cx="504825" cy="576263"/>
          </a:xfrm>
          <a:prstGeom prst="chevron">
            <a:avLst>
              <a:gd name="adj" fmla="val 52514"/>
            </a:avLst>
          </a:prstGeom>
          <a:solidFill>
            <a:srgbClr val="FF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AutoShape 4"/>
          <p:cNvSpPr>
            <a:spLocks noChangeArrowheads="1"/>
          </p:cNvSpPr>
          <p:nvPr/>
        </p:nvSpPr>
        <p:spPr bwMode="gray">
          <a:xfrm>
            <a:off x="5133610" y="1788902"/>
            <a:ext cx="504825" cy="576263"/>
          </a:xfrm>
          <a:prstGeom prst="chevron">
            <a:avLst>
              <a:gd name="adj" fmla="val 52514"/>
            </a:avLst>
          </a:prstGeom>
          <a:solidFill>
            <a:srgbClr val="00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119372"/>
            <a:ext cx="9144000" cy="69758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бюджета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района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 дорожное хозяйство за счет дорожного фонда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BB592B-63AA-4DF0-BFD4-84C61079213E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828676" y="1038724"/>
            <a:ext cx="6038850" cy="1134563"/>
            <a:chOff x="1320" y="1369"/>
            <a:chExt cx="2964" cy="492"/>
          </a:xfrm>
        </p:grpSpPr>
        <p:sp>
          <p:nvSpPr>
            <p:cNvPr id="81" name="AutoShape 5"/>
            <p:cNvSpPr>
              <a:spLocks noChangeArrowheads="1"/>
            </p:cNvSpPr>
            <p:nvPr/>
          </p:nvSpPr>
          <p:spPr bwMode="gray">
            <a:xfrm>
              <a:off x="1536" y="141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21B3E1">
                    <a:gamma/>
                    <a:tint val="21176"/>
                    <a:invGamma/>
                  </a:srgbClr>
                </a:gs>
                <a:gs pos="100000">
                  <a:srgbClr val="21B3E1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2" name="AutoShape 4"/>
            <p:cNvSpPr>
              <a:spLocks noChangeArrowheads="1"/>
            </p:cNvSpPr>
            <p:nvPr/>
          </p:nvSpPr>
          <p:spPr bwMode="gray">
            <a:xfrm>
              <a:off x="1320" y="1369"/>
              <a:ext cx="408" cy="395"/>
            </a:xfrm>
            <a:prstGeom prst="diamond">
              <a:avLst/>
            </a:prstGeom>
            <a:gradFill rotWithShape="1">
              <a:gsLst>
                <a:gs pos="0">
                  <a:srgbClr val="21B3E1">
                    <a:gamma/>
                    <a:shade val="46275"/>
                    <a:invGamma/>
                  </a:srgbClr>
                </a:gs>
                <a:gs pos="100000">
                  <a:srgbClr val="21B3E1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Text Box 6"/>
            <p:cNvSpPr txBox="1">
              <a:spLocks noChangeArrowheads="1"/>
            </p:cNvSpPr>
            <p:nvPr/>
          </p:nvSpPr>
          <p:spPr bwMode="gray">
            <a:xfrm>
              <a:off x="1680" y="1454"/>
              <a:ext cx="2604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90000"/>
              </a:pPr>
              <a:r>
                <a:rPr lang="ru-RU" altLang="ru-RU" b="1" dirty="0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Источники формирования дорожного фонда</a:t>
              </a:r>
            </a:p>
          </p:txBody>
        </p:sp>
        <p:sp>
          <p:nvSpPr>
            <p:cNvPr id="84" name="Text Box 7"/>
            <p:cNvSpPr txBox="1">
              <a:spLocks noChangeArrowheads="1"/>
            </p:cNvSpPr>
            <p:nvPr/>
          </p:nvSpPr>
          <p:spPr bwMode="gray">
            <a:xfrm>
              <a:off x="1393" y="1406"/>
              <a:ext cx="93" cy="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400" dirty="0"/>
            </a:p>
          </p:txBody>
        </p:sp>
      </p:grp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961750" y="1839354"/>
            <a:ext cx="5866818" cy="847521"/>
            <a:chOff x="1315" y="1753"/>
            <a:chExt cx="2947" cy="374"/>
          </a:xfrm>
        </p:grpSpPr>
        <p:sp>
          <p:nvSpPr>
            <p:cNvPr id="86" name="AutoShape 10"/>
            <p:cNvSpPr>
              <a:spLocks noChangeArrowheads="1"/>
            </p:cNvSpPr>
            <p:nvPr/>
          </p:nvSpPr>
          <p:spPr bwMode="gray">
            <a:xfrm>
              <a:off x="1526" y="1794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00">
                    <a:gamma/>
                    <a:tint val="21176"/>
                    <a:invGamma/>
                  </a:srgbClr>
                </a:gs>
                <a:gs pos="100000">
                  <a:srgbClr val="99CC00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AutoShape 11"/>
            <p:cNvSpPr>
              <a:spLocks noChangeArrowheads="1"/>
            </p:cNvSpPr>
            <p:nvPr/>
          </p:nvSpPr>
          <p:spPr bwMode="gray">
            <a:xfrm>
              <a:off x="1315" y="1753"/>
              <a:ext cx="411" cy="374"/>
            </a:xfrm>
            <a:prstGeom prst="diamond">
              <a:avLst/>
            </a:prstGeom>
            <a:gradFill rotWithShape="1">
              <a:gsLst>
                <a:gs pos="0">
                  <a:srgbClr val="99CC00">
                    <a:gamma/>
                    <a:shade val="46275"/>
                    <a:invGamma/>
                  </a:srgbClr>
                </a:gs>
                <a:gs pos="100000">
                  <a:srgbClr val="99CC00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Text Box 12"/>
            <p:cNvSpPr txBox="1">
              <a:spLocks noChangeArrowheads="1"/>
            </p:cNvSpPr>
            <p:nvPr/>
          </p:nvSpPr>
          <p:spPr bwMode="gray">
            <a:xfrm>
              <a:off x="1757" y="1837"/>
              <a:ext cx="2160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lvl="0" algn="ctr" fontAlgn="base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90000"/>
              </a:pPr>
              <a:r>
                <a:rPr lang="ru-RU" altLang="ru-RU" b="1" dirty="0" smtClean="0">
                  <a:latin typeface="Times New Roman" pitchFamily="18" charset="0"/>
                  <a:cs typeface="Times New Roman" pitchFamily="18" charset="0"/>
                </a:rPr>
                <a:t>Акцизы на отдельные виды топлива</a:t>
              </a:r>
            </a:p>
          </p:txBody>
        </p:sp>
        <p:sp>
          <p:nvSpPr>
            <p:cNvPr id="89" name="Text Box 13"/>
            <p:cNvSpPr txBox="1">
              <a:spLocks noChangeArrowheads="1"/>
            </p:cNvSpPr>
            <p:nvPr/>
          </p:nvSpPr>
          <p:spPr bwMode="gray">
            <a:xfrm>
              <a:off x="1436" y="1840"/>
              <a:ext cx="171" cy="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dirty="0" smtClean="0"/>
                <a:t>1</a:t>
              </a:r>
              <a:endParaRPr lang="en-US" sz="2400" dirty="0"/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1038610" y="2600324"/>
            <a:ext cx="5781289" cy="847725"/>
            <a:chOff x="1339" y="2310"/>
            <a:chExt cx="3707" cy="534"/>
          </a:xfrm>
        </p:grpSpPr>
        <p:sp>
          <p:nvSpPr>
            <p:cNvPr id="91" name="AutoShape 15"/>
            <p:cNvSpPr>
              <a:spLocks noChangeArrowheads="1"/>
            </p:cNvSpPr>
            <p:nvPr/>
          </p:nvSpPr>
          <p:spPr bwMode="gray">
            <a:xfrm>
              <a:off x="1536" y="2379"/>
              <a:ext cx="3510" cy="44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9933">
                    <a:gamma/>
                    <a:tint val="21176"/>
                    <a:invGamma/>
                  </a:srgbClr>
                </a:gs>
                <a:gs pos="100000">
                  <a:srgbClr val="FF9933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AutoShape 16"/>
            <p:cNvSpPr>
              <a:spLocks noChangeArrowheads="1"/>
            </p:cNvSpPr>
            <p:nvPr/>
          </p:nvSpPr>
          <p:spPr bwMode="gray">
            <a:xfrm>
              <a:off x="1339" y="2310"/>
              <a:ext cx="519" cy="534"/>
            </a:xfrm>
            <a:prstGeom prst="diamond">
              <a:avLst/>
            </a:prstGeom>
            <a:gradFill rotWithShape="1">
              <a:gsLst>
                <a:gs pos="0">
                  <a:srgbClr val="FF9933">
                    <a:gamma/>
                    <a:shade val="46275"/>
                    <a:invGamma/>
                  </a:srgbClr>
                </a:gs>
                <a:gs pos="100000">
                  <a:srgbClr val="FF9933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" name="Text Box 17"/>
            <p:cNvSpPr txBox="1">
              <a:spLocks noChangeArrowheads="1"/>
            </p:cNvSpPr>
            <p:nvPr/>
          </p:nvSpPr>
          <p:spPr bwMode="gray">
            <a:xfrm>
              <a:off x="1674" y="2414"/>
              <a:ext cx="3294" cy="3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90000"/>
              </a:pPr>
              <a:r>
                <a:rPr lang="ru-RU" altLang="ru-RU" sz="1400" b="1" dirty="0" smtClean="0">
                  <a:latin typeface="Times New Roman" pitchFamily="18" charset="0"/>
                  <a:cs typeface="Times New Roman" pitchFamily="18" charset="0"/>
                </a:rPr>
                <a:t>Субсидии на содержание, ремонт, капитальный ремонт, </a:t>
              </a:r>
            </a:p>
            <a:p>
              <a:pPr lvl="0" algn="ctr" fontAlgn="base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90000"/>
              </a:pPr>
              <a:r>
                <a:rPr lang="ru-RU" altLang="ru-RU" sz="1400" b="1" dirty="0" smtClean="0">
                  <a:latin typeface="Times New Roman" pitchFamily="18" charset="0"/>
                  <a:cs typeface="Times New Roman" pitchFamily="18" charset="0"/>
                </a:rPr>
                <a:t>строительство и реконструкцию автомобильных дорог </a:t>
              </a:r>
            </a:p>
          </p:txBody>
        </p:sp>
        <p:sp>
          <p:nvSpPr>
            <p:cNvPr id="94" name="Text Box 18"/>
            <p:cNvSpPr txBox="1">
              <a:spLocks noChangeArrowheads="1"/>
            </p:cNvSpPr>
            <p:nvPr/>
          </p:nvSpPr>
          <p:spPr bwMode="gray">
            <a:xfrm>
              <a:off x="1460" y="241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dirty="0" smtClean="0"/>
                <a:t>2</a:t>
              </a:r>
              <a:endParaRPr lang="en-US" sz="2400" dirty="0"/>
            </a:p>
          </p:txBody>
        </p:sp>
      </p:grpSp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4267200" y="3629025"/>
            <a:ext cx="4749800" cy="914400"/>
            <a:chOff x="1296" y="1344"/>
            <a:chExt cx="2992" cy="432"/>
          </a:xfrm>
        </p:grpSpPr>
        <p:sp>
          <p:nvSpPr>
            <p:cNvPr id="98" name="AutoShape 5"/>
            <p:cNvSpPr>
              <a:spLocks noChangeArrowheads="1"/>
            </p:cNvSpPr>
            <p:nvPr/>
          </p:nvSpPr>
          <p:spPr bwMode="gray">
            <a:xfrm>
              <a:off x="1536" y="141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21B3E1">
                    <a:gamma/>
                    <a:tint val="21176"/>
                    <a:invGamma/>
                  </a:srgbClr>
                </a:gs>
                <a:gs pos="100000">
                  <a:srgbClr val="21B3E1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" name="AutoShape 4"/>
            <p:cNvSpPr>
              <a:spLocks noChangeArrowheads="1"/>
            </p:cNvSpPr>
            <p:nvPr/>
          </p:nvSpPr>
          <p:spPr bwMode="gray">
            <a:xfrm>
              <a:off x="1296" y="1344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21B3E1">
                    <a:gamma/>
                    <a:shade val="46275"/>
                    <a:invGamma/>
                  </a:srgbClr>
                </a:gs>
                <a:gs pos="100000">
                  <a:srgbClr val="21B3E1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" name="Text Box 6"/>
            <p:cNvSpPr txBox="1">
              <a:spLocks noChangeArrowheads="1"/>
            </p:cNvSpPr>
            <p:nvPr/>
          </p:nvSpPr>
          <p:spPr bwMode="gray">
            <a:xfrm>
              <a:off x="1680" y="1454"/>
              <a:ext cx="2608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90000"/>
              </a:pPr>
              <a:r>
                <a:rPr lang="ru-RU" altLang="ru-RU" sz="1400" b="1" dirty="0" smtClean="0">
                  <a:latin typeface="Times New Roman" pitchFamily="18" charset="0"/>
                  <a:cs typeface="Times New Roman" pitchFamily="18" charset="0"/>
                </a:rPr>
                <a:t>Направления расходования дорожного фонда</a:t>
              </a:r>
            </a:p>
          </p:txBody>
        </p:sp>
        <p:sp>
          <p:nvSpPr>
            <p:cNvPr id="101" name="Text Box 7"/>
            <p:cNvSpPr txBox="1">
              <a:spLocks noChangeArrowheads="1"/>
            </p:cNvSpPr>
            <p:nvPr/>
          </p:nvSpPr>
          <p:spPr bwMode="gray">
            <a:xfrm>
              <a:off x="1393" y="1406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400" dirty="0"/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4267200" y="4391024"/>
            <a:ext cx="4724400" cy="885826"/>
            <a:chOff x="1296" y="1824"/>
            <a:chExt cx="2976" cy="432"/>
          </a:xfrm>
        </p:grpSpPr>
        <p:sp>
          <p:nvSpPr>
            <p:cNvPr id="103" name="AutoShape 10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00">
                    <a:gamma/>
                    <a:tint val="21176"/>
                    <a:invGamma/>
                  </a:srgbClr>
                </a:gs>
                <a:gs pos="100000">
                  <a:srgbClr val="99CC00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AutoShape 11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99CC00">
                    <a:gamma/>
                    <a:shade val="46275"/>
                    <a:invGamma/>
                  </a:srgbClr>
                </a:gs>
                <a:gs pos="100000">
                  <a:srgbClr val="99CC00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" name="Text Box 12"/>
            <p:cNvSpPr txBox="1">
              <a:spLocks noChangeArrowheads="1"/>
            </p:cNvSpPr>
            <p:nvPr/>
          </p:nvSpPr>
          <p:spPr bwMode="gray">
            <a:xfrm>
              <a:off x="1680" y="1934"/>
              <a:ext cx="2574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lvl="0" fontAlgn="base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90000"/>
              </a:pPr>
              <a:r>
                <a:rPr lang="ru-RU" altLang="ru-RU" sz="1100" b="1" dirty="0" smtClean="0">
                  <a:latin typeface="Times New Roman" pitchFamily="18" charset="0"/>
                  <a:cs typeface="Times New Roman" pitchFamily="18" charset="0"/>
                </a:rPr>
                <a:t>Содержание и текущий ремонт автомобильных дорог общего пользования местного значения</a:t>
              </a:r>
            </a:p>
          </p:txBody>
        </p:sp>
        <p:sp>
          <p:nvSpPr>
            <p:cNvPr id="106" name="Text Box 13"/>
            <p:cNvSpPr txBox="1">
              <a:spLocks noChangeArrowheads="1"/>
            </p:cNvSpPr>
            <p:nvPr/>
          </p:nvSpPr>
          <p:spPr bwMode="gray">
            <a:xfrm>
              <a:off x="1393" y="1909"/>
              <a:ext cx="214" cy="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dirty="0" smtClean="0"/>
                <a:t>1</a:t>
              </a:r>
              <a:endParaRPr lang="en-US" sz="2400" dirty="0"/>
            </a:p>
          </p:txBody>
        </p:sp>
      </p:grpSp>
      <p:grpSp>
        <p:nvGrpSpPr>
          <p:cNvPr id="8" name="Group 32"/>
          <p:cNvGrpSpPr>
            <a:grpSpLocks/>
          </p:cNvGrpSpPr>
          <p:nvPr/>
        </p:nvGrpSpPr>
        <p:grpSpPr bwMode="auto">
          <a:xfrm>
            <a:off x="4267200" y="5153024"/>
            <a:ext cx="4724400" cy="904875"/>
            <a:chOff x="1296" y="2304"/>
            <a:chExt cx="2976" cy="432"/>
          </a:xfrm>
        </p:grpSpPr>
        <p:sp>
          <p:nvSpPr>
            <p:cNvPr id="108" name="AutoShape 15"/>
            <p:cNvSpPr>
              <a:spLocks noChangeArrowheads="1"/>
            </p:cNvSpPr>
            <p:nvPr/>
          </p:nvSpPr>
          <p:spPr bwMode="gray">
            <a:xfrm>
              <a:off x="1536" y="23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9933">
                    <a:gamma/>
                    <a:tint val="21176"/>
                    <a:invGamma/>
                  </a:srgbClr>
                </a:gs>
                <a:gs pos="100000">
                  <a:srgbClr val="FF9933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" name="AutoShape 16"/>
            <p:cNvSpPr>
              <a:spLocks noChangeArrowheads="1"/>
            </p:cNvSpPr>
            <p:nvPr/>
          </p:nvSpPr>
          <p:spPr bwMode="gray">
            <a:xfrm>
              <a:off x="1296" y="2304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FF9933">
                    <a:gamma/>
                    <a:shade val="46275"/>
                    <a:invGamma/>
                  </a:srgbClr>
                </a:gs>
                <a:gs pos="100000">
                  <a:srgbClr val="FF9933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Text Box 17"/>
            <p:cNvSpPr txBox="1">
              <a:spLocks noChangeArrowheads="1"/>
            </p:cNvSpPr>
            <p:nvPr/>
          </p:nvSpPr>
          <p:spPr bwMode="gray">
            <a:xfrm>
              <a:off x="1680" y="2414"/>
              <a:ext cx="2562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lvl="0" fontAlgn="base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90000"/>
              </a:pPr>
              <a:r>
                <a:rPr lang="ru-RU" altLang="ru-RU" sz="1100" b="1" dirty="0" smtClean="0">
                  <a:latin typeface="Times New Roman" pitchFamily="18" charset="0"/>
                  <a:cs typeface="Times New Roman" pitchFamily="18" charset="0"/>
                </a:rPr>
                <a:t>Капитальный ремонт и ремонт автомобильных дорог общего пользования</a:t>
              </a:r>
            </a:p>
          </p:txBody>
        </p:sp>
        <p:sp>
          <p:nvSpPr>
            <p:cNvPr id="111" name="Text Box 18"/>
            <p:cNvSpPr txBox="1">
              <a:spLocks noChangeArrowheads="1"/>
            </p:cNvSpPr>
            <p:nvPr/>
          </p:nvSpPr>
          <p:spPr bwMode="gray">
            <a:xfrm>
              <a:off x="1399" y="2389"/>
              <a:ext cx="214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dirty="0" smtClean="0"/>
                <a:t>2</a:t>
              </a:r>
              <a:endParaRPr lang="en-US" sz="2400" dirty="0"/>
            </a:p>
          </p:txBody>
        </p:sp>
      </p:grpSp>
      <p:grpSp>
        <p:nvGrpSpPr>
          <p:cNvPr id="9" name="Group 33"/>
          <p:cNvGrpSpPr>
            <a:grpSpLocks/>
          </p:cNvGrpSpPr>
          <p:nvPr/>
        </p:nvGrpSpPr>
        <p:grpSpPr bwMode="auto">
          <a:xfrm>
            <a:off x="4267200" y="5915031"/>
            <a:ext cx="4733925" cy="800094"/>
            <a:chOff x="1296" y="2832"/>
            <a:chExt cx="2982" cy="432"/>
          </a:xfrm>
        </p:grpSpPr>
        <p:sp>
          <p:nvSpPr>
            <p:cNvPr id="113" name="AutoShape 20"/>
            <p:cNvSpPr>
              <a:spLocks noChangeArrowheads="1"/>
            </p:cNvSpPr>
            <p:nvPr/>
          </p:nvSpPr>
          <p:spPr bwMode="gray">
            <a:xfrm>
              <a:off x="1536" y="2907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E46ACD">
                    <a:gamma/>
                    <a:tint val="21176"/>
                    <a:invGamma/>
                  </a:srgbClr>
                </a:gs>
                <a:gs pos="100000">
                  <a:srgbClr val="E46ACD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AutoShape 21"/>
            <p:cNvSpPr>
              <a:spLocks noChangeArrowheads="1"/>
            </p:cNvSpPr>
            <p:nvPr/>
          </p:nvSpPr>
          <p:spPr bwMode="gray">
            <a:xfrm>
              <a:off x="1296" y="2832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E46ACD">
                    <a:gamma/>
                    <a:shade val="46275"/>
                    <a:invGamma/>
                  </a:srgbClr>
                </a:gs>
                <a:gs pos="100000">
                  <a:srgbClr val="E46ACD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Text Box 22"/>
            <p:cNvSpPr txBox="1">
              <a:spLocks noChangeArrowheads="1"/>
            </p:cNvSpPr>
            <p:nvPr/>
          </p:nvSpPr>
          <p:spPr bwMode="gray">
            <a:xfrm>
              <a:off x="1698" y="2876"/>
              <a:ext cx="2580" cy="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lvl="0" fontAlgn="base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90000"/>
              </a:pPr>
              <a:r>
                <a:rPr lang="ru-RU" altLang="ru-RU" sz="1100" b="1" dirty="0" smtClean="0">
                  <a:latin typeface="Times New Roman" pitchFamily="18" charset="0"/>
                  <a:cs typeface="Times New Roman" pitchFamily="18" charset="0"/>
                </a:rPr>
                <a:t>Капитальный ремонт и ремонт дворовых территорий многоквартирных домов, проездов к дворовым территориям многоквартирных домов</a:t>
              </a:r>
            </a:p>
          </p:txBody>
        </p:sp>
        <p:sp>
          <p:nvSpPr>
            <p:cNvPr id="116" name="Text Box 23"/>
            <p:cNvSpPr txBox="1">
              <a:spLocks noChangeArrowheads="1"/>
            </p:cNvSpPr>
            <p:nvPr/>
          </p:nvSpPr>
          <p:spPr bwMode="gray">
            <a:xfrm>
              <a:off x="1393" y="2894"/>
              <a:ext cx="214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dirty="0" smtClean="0"/>
                <a:t>3</a:t>
              </a:r>
              <a:endParaRPr lang="en-US" sz="2400" dirty="0"/>
            </a:p>
          </p:txBody>
        </p:sp>
      </p:grpSp>
      <p:sp>
        <p:nvSpPr>
          <p:cNvPr id="117" name="Прямоугольник 116"/>
          <p:cNvSpPr/>
          <p:nvPr/>
        </p:nvSpPr>
        <p:spPr>
          <a:xfrm>
            <a:off x="552450" y="430521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2018 год (оценка) – 23 650,5 тыс. руб.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2019 год – 21 043,0 тыс. руб.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2020 год – 23 792,0 тыс. руб.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2021 год – 24 374,0 тыс.руб.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85736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b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b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85850" y="1571612"/>
            <a:ext cx="5000660" cy="50006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472" y="4714884"/>
            <a:ext cx="703320" cy="7033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39302">
            <a:off x="1097169" y="5740647"/>
            <a:ext cx="703320" cy="703320"/>
          </a:xfrm>
          <a:prstGeom prst="rect">
            <a:avLst/>
          </a:prstGeom>
          <a:noFill/>
        </p:spPr>
      </p:pic>
      <p:grpSp>
        <p:nvGrpSpPr>
          <p:cNvPr id="2" name="Csoportba foglalás 26"/>
          <p:cNvGrpSpPr/>
          <p:nvPr/>
        </p:nvGrpSpPr>
        <p:grpSpPr>
          <a:xfrm rot="266173">
            <a:off x="1594214" y="3737240"/>
            <a:ext cx="604979" cy="608027"/>
            <a:chOff x="6434320" y="6435149"/>
            <a:chExt cx="630238" cy="633413"/>
          </a:xfrm>
          <a:solidFill>
            <a:srgbClr val="3F3F3F"/>
          </a:solidFill>
        </p:grpSpPr>
        <p:sp>
          <p:nvSpPr>
            <p:cNvPr id="10" name="Freeform 193"/>
            <p:cNvSpPr>
              <a:spLocks noEditPoints="1"/>
            </p:cNvSpPr>
            <p:nvPr/>
          </p:nvSpPr>
          <p:spPr bwMode="auto">
            <a:xfrm>
              <a:off x="6434320" y="6435149"/>
              <a:ext cx="630238" cy="633413"/>
            </a:xfrm>
            <a:custGeom>
              <a:avLst/>
              <a:gdLst>
                <a:gd name="T0" fmla="*/ 397 w 397"/>
                <a:gd name="T1" fmla="*/ 0 h 399"/>
                <a:gd name="T2" fmla="*/ 0 w 397"/>
                <a:gd name="T3" fmla="*/ 0 h 399"/>
                <a:gd name="T4" fmla="*/ 0 w 397"/>
                <a:gd name="T5" fmla="*/ 399 h 399"/>
                <a:gd name="T6" fmla="*/ 397 w 397"/>
                <a:gd name="T7" fmla="*/ 399 h 399"/>
                <a:gd name="T8" fmla="*/ 397 w 397"/>
                <a:gd name="T9" fmla="*/ 0 h 399"/>
                <a:gd name="T10" fmla="*/ 379 w 397"/>
                <a:gd name="T11" fmla="*/ 380 h 399"/>
                <a:gd name="T12" fmla="*/ 19 w 397"/>
                <a:gd name="T13" fmla="*/ 380 h 399"/>
                <a:gd name="T14" fmla="*/ 19 w 397"/>
                <a:gd name="T15" fmla="*/ 19 h 399"/>
                <a:gd name="T16" fmla="*/ 379 w 397"/>
                <a:gd name="T17" fmla="*/ 19 h 399"/>
                <a:gd name="T18" fmla="*/ 379 w 397"/>
                <a:gd name="T19" fmla="*/ 380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7" h="399">
                  <a:moveTo>
                    <a:pt x="397" y="0"/>
                  </a:moveTo>
                  <a:lnTo>
                    <a:pt x="0" y="0"/>
                  </a:lnTo>
                  <a:lnTo>
                    <a:pt x="0" y="399"/>
                  </a:lnTo>
                  <a:lnTo>
                    <a:pt x="397" y="399"/>
                  </a:lnTo>
                  <a:lnTo>
                    <a:pt x="397" y="0"/>
                  </a:lnTo>
                  <a:close/>
                  <a:moveTo>
                    <a:pt x="379" y="380"/>
                  </a:moveTo>
                  <a:lnTo>
                    <a:pt x="19" y="380"/>
                  </a:lnTo>
                  <a:lnTo>
                    <a:pt x="19" y="19"/>
                  </a:lnTo>
                  <a:lnTo>
                    <a:pt x="379" y="19"/>
                  </a:lnTo>
                  <a:lnTo>
                    <a:pt x="379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Freeform 194"/>
            <p:cNvSpPr>
              <a:spLocks noEditPoints="1"/>
            </p:cNvSpPr>
            <p:nvPr/>
          </p:nvSpPr>
          <p:spPr bwMode="auto">
            <a:xfrm>
              <a:off x="6647735" y="6567879"/>
              <a:ext cx="263525" cy="365125"/>
            </a:xfrm>
            <a:custGeom>
              <a:avLst/>
              <a:gdLst>
                <a:gd name="T0" fmla="*/ 21 w 166"/>
                <a:gd name="T1" fmla="*/ 230 h 230"/>
                <a:gd name="T2" fmla="*/ 102 w 166"/>
                <a:gd name="T3" fmla="*/ 230 h 230"/>
                <a:gd name="T4" fmla="*/ 123 w 166"/>
                <a:gd name="T5" fmla="*/ 112 h 230"/>
                <a:gd name="T6" fmla="*/ 132 w 166"/>
                <a:gd name="T7" fmla="*/ 121 h 230"/>
                <a:gd name="T8" fmla="*/ 132 w 166"/>
                <a:gd name="T9" fmla="*/ 121 h 230"/>
                <a:gd name="T10" fmla="*/ 142 w 166"/>
                <a:gd name="T11" fmla="*/ 131 h 230"/>
                <a:gd name="T12" fmla="*/ 166 w 166"/>
                <a:gd name="T13" fmla="*/ 107 h 230"/>
                <a:gd name="T14" fmla="*/ 140 w 166"/>
                <a:gd name="T15" fmla="*/ 81 h 230"/>
                <a:gd name="T16" fmla="*/ 156 w 166"/>
                <a:gd name="T17" fmla="*/ 62 h 230"/>
                <a:gd name="T18" fmla="*/ 104 w 166"/>
                <a:gd name="T19" fmla="*/ 10 h 230"/>
                <a:gd name="T20" fmla="*/ 88 w 166"/>
                <a:gd name="T21" fmla="*/ 29 h 230"/>
                <a:gd name="T22" fmla="*/ 59 w 166"/>
                <a:gd name="T23" fmla="*/ 0 h 230"/>
                <a:gd name="T24" fmla="*/ 35 w 166"/>
                <a:gd name="T25" fmla="*/ 24 h 230"/>
                <a:gd name="T26" fmla="*/ 45 w 166"/>
                <a:gd name="T27" fmla="*/ 36 h 230"/>
                <a:gd name="T28" fmla="*/ 45 w 166"/>
                <a:gd name="T29" fmla="*/ 36 h 230"/>
                <a:gd name="T30" fmla="*/ 118 w 166"/>
                <a:gd name="T31" fmla="*/ 107 h 230"/>
                <a:gd name="T32" fmla="*/ 0 w 166"/>
                <a:gd name="T33" fmla="*/ 107 h 230"/>
                <a:gd name="T34" fmla="*/ 21 w 166"/>
                <a:gd name="T35" fmla="*/ 230 h 230"/>
                <a:gd name="T36" fmla="*/ 92 w 166"/>
                <a:gd name="T37" fmla="*/ 33 h 230"/>
                <a:gd name="T38" fmla="*/ 104 w 166"/>
                <a:gd name="T39" fmla="*/ 24 h 230"/>
                <a:gd name="T40" fmla="*/ 144 w 166"/>
                <a:gd name="T41" fmla="*/ 62 h 230"/>
                <a:gd name="T42" fmla="*/ 132 w 166"/>
                <a:gd name="T43" fmla="*/ 74 h 230"/>
                <a:gd name="T44" fmla="*/ 92 w 166"/>
                <a:gd name="T45" fmla="*/ 33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6" h="230">
                  <a:moveTo>
                    <a:pt x="21" y="230"/>
                  </a:moveTo>
                  <a:lnTo>
                    <a:pt x="102" y="230"/>
                  </a:lnTo>
                  <a:lnTo>
                    <a:pt x="123" y="112"/>
                  </a:lnTo>
                  <a:lnTo>
                    <a:pt x="132" y="121"/>
                  </a:lnTo>
                  <a:lnTo>
                    <a:pt x="132" y="121"/>
                  </a:lnTo>
                  <a:lnTo>
                    <a:pt x="142" y="131"/>
                  </a:lnTo>
                  <a:lnTo>
                    <a:pt x="166" y="107"/>
                  </a:lnTo>
                  <a:lnTo>
                    <a:pt x="140" y="81"/>
                  </a:lnTo>
                  <a:lnTo>
                    <a:pt x="156" y="62"/>
                  </a:lnTo>
                  <a:lnTo>
                    <a:pt x="104" y="10"/>
                  </a:lnTo>
                  <a:lnTo>
                    <a:pt x="88" y="29"/>
                  </a:lnTo>
                  <a:lnTo>
                    <a:pt x="59" y="0"/>
                  </a:lnTo>
                  <a:lnTo>
                    <a:pt x="35" y="24"/>
                  </a:lnTo>
                  <a:lnTo>
                    <a:pt x="45" y="36"/>
                  </a:lnTo>
                  <a:lnTo>
                    <a:pt x="45" y="36"/>
                  </a:lnTo>
                  <a:lnTo>
                    <a:pt x="118" y="107"/>
                  </a:lnTo>
                  <a:lnTo>
                    <a:pt x="0" y="107"/>
                  </a:lnTo>
                  <a:lnTo>
                    <a:pt x="21" y="230"/>
                  </a:lnTo>
                  <a:close/>
                  <a:moveTo>
                    <a:pt x="92" y="33"/>
                  </a:moveTo>
                  <a:lnTo>
                    <a:pt x="104" y="24"/>
                  </a:lnTo>
                  <a:lnTo>
                    <a:pt x="144" y="62"/>
                  </a:lnTo>
                  <a:lnTo>
                    <a:pt x="132" y="74"/>
                  </a:lnTo>
                  <a:lnTo>
                    <a:pt x="92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8" name="Рисунок 17" descr="imag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82968" y="2743036"/>
            <a:ext cx="761984" cy="69054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143240" y="2857496"/>
            <a:ext cx="2436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Жилищное хозяйство – 64,7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357422" y="3786190"/>
            <a:ext cx="17026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Коммунальное 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хозяйство – 2 000,0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28728" y="4857760"/>
            <a:ext cx="21957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Благоустройство -7 321,0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857356" y="571501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Другие вопросы в области 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жилищно-коммунального 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хозяйства – 6 200,0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4" name="Диаграмма 23"/>
          <p:cNvGraphicFramePr/>
          <p:nvPr/>
        </p:nvGraphicFramePr>
        <p:xfrm>
          <a:off x="4429124" y="3248025"/>
          <a:ext cx="4714876" cy="3609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5" name="TextBox 24"/>
          <p:cNvSpPr txBox="1"/>
          <p:nvPr/>
        </p:nvSpPr>
        <p:spPr>
          <a:xfrm rot="20737716">
            <a:off x="175363" y="2034840"/>
            <a:ext cx="2071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2019 год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133351" y="440932"/>
            <a:ext cx="9277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по отрасли </a:t>
            </a:r>
          </a:p>
          <a:p>
            <a:pPr lvl="0" algn="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«Жилищно-коммунальное хозяйство» на 2019-2021 годы</a:t>
            </a:r>
            <a:endParaRPr lang="ru-RU" sz="24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/>
          <p:nvPr/>
        </p:nvGraphicFramePr>
        <p:xfrm>
          <a:off x="0" y="0"/>
          <a:ext cx="9144000" cy="4992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185736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b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b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8630" y="0"/>
            <a:ext cx="82153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на образование в </a:t>
            </a:r>
          </a:p>
          <a:p>
            <a:pPr algn="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2019-2021 годах, тыс.руб.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2357422" y="571480"/>
          <a:ext cx="6786578" cy="385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228" b="9766"/>
          <a:stretch/>
        </p:blipFill>
        <p:spPr>
          <a:xfrm rot="19396263">
            <a:off x="56999" y="904828"/>
            <a:ext cx="2801498" cy="3864156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0" y="4363720"/>
          <a:ext cx="9144000" cy="249428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4572000"/>
                <a:gridCol w="1143008"/>
                <a:gridCol w="1143008"/>
                <a:gridCol w="1143008"/>
                <a:gridCol w="114297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</a:p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(оценка)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Дошкольное образование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73 161,7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71 214,7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71 095,0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71 118,5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Общее образование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239 429,8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220 148,3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216 596,3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219 061,1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>
                        <a:alpha val="68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Дополнительное образование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детей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>
                        <a:alpha val="4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26 657,4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>
                        <a:alpha val="4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27 524,0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>
                        <a:alpha val="4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27 546,8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>
                        <a:alpha val="4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27744,1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>
                        <a:alpha val="47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Молодежная политика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E632B3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12 347,7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E632B3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9 165,5</a:t>
                      </a:r>
                    </a:p>
                  </a:txBody>
                  <a:tcPr>
                    <a:solidFill>
                      <a:srgbClr val="E632B3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8 815,0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E632B3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9 000,4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E632B3">
                        <a:alpha val="48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образования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7EB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7 475,6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7EB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6 589,4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7EB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6 589,4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7EB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6 589,4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7EBF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3000"/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tree-education-icons-pencil-studying-knowledge-symbol-vector-illustration-44438170.jpg"/>
          <p:cNvPicPr>
            <a:picLocks noChangeAspect="1"/>
          </p:cNvPicPr>
          <p:nvPr/>
        </p:nvPicPr>
        <p:blipFill>
          <a:blip r:embed="rId3" cstate="print">
            <a:lum bright="-6000"/>
          </a:blip>
          <a:srcRect b="6295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D33FC-CFB2-4C9E-9E90-385C6970F446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  <p:sp>
        <p:nvSpPr>
          <p:cNvPr id="245766" name="AutoShape 6" descr="Картинки по запросу ШКОЛА НУРИМАНОВСКИЙ РАЙОН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768" name="AutoShape 8" descr="Картинки по запросу ШКОЛА НУРИМАНОВСКИЙ РАЙОН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770" name="AutoShape 10" descr="Картинки по запросу ШКОЛА НУРИМАНОВСКИЙ РАЙОН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772" name="AutoShape 12" descr="Картинки по запросу ШКОЛА НУРИМАНОВСКИЙ РАЙОН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774" name="AutoShape 14" descr="Картинки по запросу ШКОЛА НУРИМАНОВСКИЙ РАЙОН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867525" y="0"/>
            <a:ext cx="21431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Около 2,1 тыс. детей охвачено</a:t>
            </a:r>
          </a:p>
          <a:p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оздоровительными мероприятиями. 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4143375"/>
            <a:ext cx="280987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сегодняшний день в районе функционирует 6 общеобразовательных учреждений, удовлетворяющие запросы граждан на образование, в которых обучается  2 652 учащихся.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448425" y="4191000"/>
            <a:ext cx="269557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Система дошкольного образования района представлена тремя детскими садами с 22 группами и 29 группами дошкольного образования при 6 школах,  с численностью детей 1014.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0" y="0"/>
            <a:ext cx="23336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3 учреждениях дополнительного </a:t>
            </a:r>
          </a:p>
          <a:p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образования занимаются  2 267 детей.</a:t>
            </a:r>
          </a:p>
        </p:txBody>
      </p:sp>
      <p:sp>
        <p:nvSpPr>
          <p:cNvPr id="27" name="Овал 26"/>
          <p:cNvSpPr/>
          <p:nvPr/>
        </p:nvSpPr>
        <p:spPr>
          <a:xfrm>
            <a:off x="1133475" y="1257300"/>
            <a:ext cx="1276350" cy="97155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2038350" y="1933575"/>
            <a:ext cx="1714500" cy="1266824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5191125" y="2943225"/>
            <a:ext cx="1552575" cy="1133475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3476625" y="952500"/>
            <a:ext cx="1466850" cy="1133475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4629150" y="1885950"/>
            <a:ext cx="1247775" cy="904875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4076700" y="3714749"/>
            <a:ext cx="1095375" cy="84772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 descr="igrushka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55256" y="2143125"/>
            <a:ext cx="578743" cy="578743"/>
          </a:xfrm>
          <a:prstGeom prst="rect">
            <a:avLst/>
          </a:prstGeom>
        </p:spPr>
      </p:pic>
      <p:pic>
        <p:nvPicPr>
          <p:cNvPr id="37" name="Рисунок 36" descr="clipart-5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57775" y="1854631"/>
            <a:ext cx="504825" cy="688543"/>
          </a:xfrm>
          <a:prstGeom prst="rect">
            <a:avLst/>
          </a:prstGeom>
        </p:spPr>
      </p:pic>
      <p:sp>
        <p:nvSpPr>
          <p:cNvPr id="39" name="Овал 38"/>
          <p:cNvSpPr/>
          <p:nvPr/>
        </p:nvSpPr>
        <p:spPr>
          <a:xfrm>
            <a:off x="4953000" y="666750"/>
            <a:ext cx="1590675" cy="1209675"/>
          </a:xfrm>
          <a:prstGeom prst="ellipse">
            <a:avLst/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6038850" y="1323975"/>
            <a:ext cx="1447800" cy="1057275"/>
          </a:xfrm>
          <a:prstGeom prst="ellipse">
            <a:avLst/>
          </a:prstGeom>
          <a:blipFill>
            <a:blip r:embed="rId10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Рисунок 39" descr="0_8ad65_231d0f4c_orig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2113684" flipV="1">
            <a:off x="4183756" y="3712949"/>
            <a:ext cx="902594" cy="827010"/>
          </a:xfrm>
          <a:prstGeom prst="rect">
            <a:avLst/>
          </a:prstGeom>
        </p:spPr>
      </p:pic>
      <p:pic>
        <p:nvPicPr>
          <p:cNvPr id="41" name="Рисунок 40" descr="piramidka_small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429399" y="2200006"/>
            <a:ext cx="247502" cy="452434"/>
          </a:xfrm>
          <a:prstGeom prst="rect">
            <a:avLst/>
          </a:prstGeom>
        </p:spPr>
      </p:pic>
      <p:pic>
        <p:nvPicPr>
          <p:cNvPr id="42" name="Рисунок 41" descr="play-sports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181601" y="865949"/>
            <a:ext cx="1219200" cy="8087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/>
        </p:nvGraphicFramePr>
        <p:xfrm>
          <a:off x="0" y="763325"/>
          <a:ext cx="9144000" cy="6094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185736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b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b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на культуру и кинематографию,  </a:t>
            </a:r>
          </a:p>
          <a:p>
            <a:pPr algn="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2019-2021 годах, тыс.руб.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Рисунок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488" y="1571612"/>
            <a:ext cx="6286512" cy="52863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29256" y="2857496"/>
            <a:ext cx="2433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Культура – 47 252,6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43306" y="4500570"/>
            <a:ext cx="36433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Другие вопросы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области культуры,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кинематографии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703,2 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0" y="1571612"/>
            <a:ext cx="1497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2019 год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3514725"/>
          <a:ext cx="4261899" cy="3343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0" y="750352"/>
            <a:ext cx="9144000" cy="89255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3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Учреждения культуры района оказывают населению услуги по организации библиотечного обслуживания, сохранения и развития народной традиционной культуры, поддержки социально-культурной активности населения, организации его досуга и отдыха. Все вышеуказанные услуги предоставляет МБУ Нуримановская библиотечно-клубная система, в составе которого 47 филиалов в разных населенных пунктах района.</a:t>
            </a:r>
            <a:endParaRPr lang="en-US" sz="13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4000"/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унок2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Рисунок21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305050" cy="365125"/>
          </a:xfrm>
        </p:spPr>
        <p:txBody>
          <a:bodyPr/>
          <a:lstStyle/>
          <a:p>
            <a:pPr>
              <a:defRPr/>
            </a:pPr>
            <a:fld id="{5248CE0B-340D-4818-872C-77B4F10B244D}" type="slidenum">
              <a:rPr lang="ru-RU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17409" name="Содержимое 2"/>
          <p:cNvSpPr>
            <a:spLocks noGrp="1"/>
          </p:cNvSpPr>
          <p:nvPr>
            <p:ph idx="4294967295"/>
          </p:nvPr>
        </p:nvSpPr>
        <p:spPr>
          <a:xfrm>
            <a:off x="966158" y="2118220"/>
            <a:ext cx="6455011" cy="3598878"/>
          </a:xfrm>
        </p:spPr>
        <p:txBody>
          <a:bodyPr>
            <a:normAutofit fontScale="92500" lnSpcReduction="10000"/>
          </a:bodyPr>
          <a:lstStyle/>
          <a:p>
            <a:pPr algn="just">
              <a:buFontTx/>
              <a:buNone/>
            </a:pPr>
            <a:r>
              <a:rPr lang="en-US" altLang="zh-CN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zh-CN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0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«Бюджет для граждан» </a:t>
            </a:r>
            <a:r>
              <a:rPr lang="ru-RU" sz="20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– аналитический документ, разрабатываемый в целях предоставления гражданам актуальной информации о </a:t>
            </a:r>
            <a:r>
              <a:rPr lang="ru-RU" sz="20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проекте</a:t>
            </a:r>
            <a:r>
              <a:rPr lang="en-US" sz="20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бюджета </a:t>
            </a:r>
            <a:r>
              <a:rPr lang="ru-RU" sz="20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в формате, доступном для широкого круга пользователей. В представленной информации отражены положения проекта бюджета муниципального района на предстоящие три года: 2019 год и 2020-20</a:t>
            </a:r>
            <a:r>
              <a:rPr lang="en-US" sz="20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1 годы. </a:t>
            </a:r>
          </a:p>
          <a:p>
            <a:pPr algn="just">
              <a:buFontTx/>
              <a:buNone/>
            </a:pPr>
            <a:endParaRPr lang="en-US" altLang="zh-CN" sz="2000" dirty="0" smtClean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6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20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«Бюджет для граждан» нацелен на получение обратной связи от граждан по интересующим их вопросам.</a:t>
            </a:r>
          </a:p>
          <a:p>
            <a:pPr algn="just">
              <a:buFontTx/>
              <a:buNone/>
            </a:pPr>
            <a:endParaRPr lang="ru-RU" sz="1600" i="1" dirty="0" smtClean="0">
              <a:solidFill>
                <a:srgbClr val="000000"/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sp>
        <p:nvSpPr>
          <p:cNvPr id="17412" name="Shape"/>
          <p:cNvSpPr>
            <a:spLocks noChangeArrowheads="1"/>
          </p:cNvSpPr>
          <p:nvPr/>
        </p:nvSpPr>
        <p:spPr bwMode="auto">
          <a:xfrm>
            <a:off x="1130060" y="1284568"/>
            <a:ext cx="6760656" cy="51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8575" algn="ctr">
              <a:spcAft>
                <a:spcPts val="2100"/>
              </a:spcAft>
            </a:pPr>
            <a:r>
              <a:rPr lang="ru-RU" sz="2200" b="1" dirty="0">
                <a:solidFill>
                  <a:srgbClr val="003399"/>
                </a:solidFill>
                <a:latin typeface="Times New Roman" pitchFamily="18" charset="0"/>
              </a:rPr>
              <a:t>ЧТО ТАКОЕ «БЮДЖЕТ ДЛЯ ГРАЖДАН»?</a:t>
            </a:r>
          </a:p>
        </p:txBody>
      </p:sp>
      <p:sp>
        <p:nvSpPr>
          <p:cNvPr id="17414" name="Shape"/>
          <p:cNvSpPr>
            <a:spLocks noChangeArrowheads="1"/>
          </p:cNvSpPr>
          <p:nvPr/>
        </p:nvSpPr>
        <p:spPr bwMode="auto">
          <a:xfrm>
            <a:off x="835025" y="5897563"/>
            <a:ext cx="76200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2163"/>
              </a:lnSpc>
              <a:spcBef>
                <a:spcPts val="2100"/>
              </a:spcBef>
            </a:pP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Рисунок23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85736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b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b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</a:t>
            </a:r>
          </a:p>
          <a:p>
            <a:pPr algn="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социальную политику, в 2019-2021 годах, </a:t>
            </a:r>
          </a:p>
          <a:p>
            <a:pPr algn="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тыс.руб.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5105400"/>
          <a:ext cx="91440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472"/>
                <a:gridCol w="4143404"/>
                <a:gridCol w="1071570"/>
                <a:gridCol w="1071570"/>
                <a:gridCol w="1071570"/>
                <a:gridCol w="121441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(оценка)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Пенсионное обеспечение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Times New Roman" pitchFamily="18" charset="0"/>
                          <a:cs typeface="Times New Roman" pitchFamily="18" charset="0"/>
                        </a:rPr>
                        <a:t>2 198</a:t>
                      </a:r>
                      <a:r>
                        <a:rPr lang="ru-RU" b="0" dirty="0" smtClean="0">
                          <a:latin typeface="Times New Roman" pitchFamily="18" charset="0"/>
                          <a:cs typeface="Times New Roman" pitchFamily="18" charset="0"/>
                        </a:rPr>
                        <a:t>,0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Times New Roman" pitchFamily="18" charset="0"/>
                          <a:cs typeface="Times New Roman" pitchFamily="18" charset="0"/>
                        </a:rPr>
                        <a:t>1 931,4</a:t>
                      </a:r>
                      <a:endParaRPr lang="ru-RU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Times New Roman" pitchFamily="18" charset="0"/>
                          <a:cs typeface="Times New Roman" pitchFamily="18" charset="0"/>
                        </a:rPr>
                        <a:t>1 931,4</a:t>
                      </a:r>
                      <a:endParaRPr lang="ru-RU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Times New Roman" pitchFamily="18" charset="0"/>
                          <a:cs typeface="Times New Roman" pitchFamily="18" charset="0"/>
                        </a:rPr>
                        <a:t>1 931,4</a:t>
                      </a:r>
                      <a:endParaRPr lang="ru-RU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7EB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Социальное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обеспечение населения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7EB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Times New Roman" pitchFamily="18" charset="0"/>
                          <a:cs typeface="Times New Roman" pitchFamily="18" charset="0"/>
                        </a:rPr>
                        <a:t>17 185,9</a:t>
                      </a:r>
                      <a:endParaRPr lang="ru-RU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7EB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Times New Roman" pitchFamily="18" charset="0"/>
                          <a:cs typeface="Times New Roman" pitchFamily="18" charset="0"/>
                        </a:rPr>
                        <a:t>9 676,1</a:t>
                      </a:r>
                      <a:endParaRPr lang="ru-RU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7EB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Times New Roman" pitchFamily="18" charset="0"/>
                          <a:cs typeface="Times New Roman" pitchFamily="18" charset="0"/>
                        </a:rPr>
                        <a:t>14 168,2</a:t>
                      </a:r>
                      <a:endParaRPr lang="ru-RU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7EB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Times New Roman" pitchFamily="18" charset="0"/>
                          <a:cs typeface="Times New Roman" pitchFamily="18" charset="0"/>
                        </a:rPr>
                        <a:t>11 275,1</a:t>
                      </a:r>
                      <a:endParaRPr lang="ru-RU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7EBF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Охрана семьи и детства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Times New Roman" pitchFamily="18" charset="0"/>
                          <a:cs typeface="Times New Roman" pitchFamily="18" charset="0"/>
                        </a:rPr>
                        <a:t>34 859,0</a:t>
                      </a:r>
                      <a:endParaRPr lang="ru-RU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Times New Roman" pitchFamily="18" charset="0"/>
                          <a:cs typeface="Times New Roman" pitchFamily="18" charset="0"/>
                        </a:rPr>
                        <a:t>41 818,9</a:t>
                      </a:r>
                      <a:endParaRPr lang="ru-RU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Times New Roman" pitchFamily="18" charset="0"/>
                          <a:cs typeface="Times New Roman" pitchFamily="18" charset="0"/>
                        </a:rPr>
                        <a:t>42 291,4</a:t>
                      </a:r>
                      <a:endParaRPr lang="ru-RU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Times New Roman" pitchFamily="18" charset="0"/>
                          <a:cs typeface="Times New Roman" pitchFamily="18" charset="0"/>
                        </a:rPr>
                        <a:t>43 370,0</a:t>
                      </a:r>
                      <a:endParaRPr lang="ru-RU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0" y="1397000"/>
          <a:ext cx="9144000" cy="370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Диаграмма 24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929190" y="499043"/>
            <a:ext cx="42148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Расходы бюджета на средства массовой информации,  </a:t>
            </a:r>
          </a:p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 2019-2021 годах, тыс.руб.</a:t>
            </a:r>
            <a:endParaRPr lang="ru-RU" sz="2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962522" y="833479"/>
          <a:ext cx="453390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93614" y="3103677"/>
            <a:ext cx="865038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Расходы бюджета на физическую культуру </a:t>
            </a:r>
          </a:p>
          <a:p>
            <a:pPr algn="ctr"/>
            <a:r>
              <a:rPr lang="ru-RU" sz="1600" b="1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и спорт, в 2019-2021 годах, тыс.руб.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Мероприятия по физической культуре и спорту запланированы в рамках муниципальной программы «Развитие молодежной политики, физической культуры  и спорта в муниципальном районе Нуримановский район Республики Башкортостан» подпрограммы «Развитие физической культуры и спорта» на</a:t>
            </a:r>
            <a:r>
              <a:rPr lang="ru-RU" sz="1600" dirty="0" smtClean="0"/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2019 – 2021 годы в объеме  700,0</a:t>
            </a: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тыс.рублей ежегодно</a:t>
            </a:r>
            <a:endParaRPr lang="ru-RU" sz="1600" dirty="0" smtClean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ctr"/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11111111.JPG"/>
          <p:cNvPicPr>
            <a:picLocks noChangeAspect="1"/>
          </p:cNvPicPr>
          <p:nvPr/>
        </p:nvPicPr>
        <p:blipFill>
          <a:blip r:embed="rId4" cstate="print"/>
          <a:srcRect t="46250" r="76250" b="5000"/>
          <a:stretch>
            <a:fillRect/>
          </a:stretch>
        </p:blipFill>
        <p:spPr>
          <a:xfrm>
            <a:off x="4065170" y="5210694"/>
            <a:ext cx="742456" cy="1143008"/>
          </a:xfrm>
          <a:prstGeom prst="rect">
            <a:avLst/>
          </a:prstGeom>
        </p:spPr>
      </p:pic>
      <p:pic>
        <p:nvPicPr>
          <p:cNvPr id="12" name="Рисунок 11" descr="222222222222.JPG"/>
          <p:cNvPicPr>
            <a:picLocks noChangeAspect="1"/>
          </p:cNvPicPr>
          <p:nvPr/>
        </p:nvPicPr>
        <p:blipFill>
          <a:blip r:embed="rId5" cstate="print"/>
          <a:srcRect l="6875" t="7500" r="49062" b="7500"/>
          <a:stretch>
            <a:fillRect/>
          </a:stretch>
        </p:blipFill>
        <p:spPr>
          <a:xfrm>
            <a:off x="5612997" y="4948711"/>
            <a:ext cx="1185030" cy="1714512"/>
          </a:xfrm>
          <a:prstGeom prst="rect">
            <a:avLst/>
          </a:prstGeom>
        </p:spPr>
      </p:pic>
      <p:pic>
        <p:nvPicPr>
          <p:cNvPr id="13" name="Рисунок 12" descr="3333333333.JPG"/>
          <p:cNvPicPr>
            <a:picLocks noChangeAspect="1"/>
          </p:cNvPicPr>
          <p:nvPr/>
        </p:nvPicPr>
        <p:blipFill>
          <a:blip r:embed="rId6" cstate="print"/>
          <a:srcRect l="45312" t="50000" r="24688"/>
          <a:stretch>
            <a:fillRect/>
          </a:stretch>
        </p:blipFill>
        <p:spPr>
          <a:xfrm>
            <a:off x="7316595" y="5128340"/>
            <a:ext cx="1085846" cy="135729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54268" y="658100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2019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59157" y="658100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2020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36161" y="658100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2021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09930" y="4919672"/>
            <a:ext cx="53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700,0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03933" y="4709573"/>
            <a:ext cx="53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700,0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11914" y="4860248"/>
            <a:ext cx="53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700,0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1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Рисунок21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173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174" name="Rectangle 35"/>
          <p:cNvSpPr>
            <a:spLocks noChangeArrowheads="1"/>
          </p:cNvSpPr>
          <p:nvPr/>
        </p:nvSpPr>
        <p:spPr bwMode="auto">
          <a:xfrm>
            <a:off x="0" y="2338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D33FC-CFB2-4C9E-9E90-385C6970F446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8806585" y="11429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endParaRPr lang="ru-RU" b="1" dirty="0">
              <a:latin typeface="+mn-lt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57225" y="406445"/>
            <a:ext cx="8486775" cy="757254"/>
          </a:xfrm>
          <a:prstGeom prst="rect">
            <a:avLst/>
          </a:prstGeom>
        </p:spPr>
        <p:txBody>
          <a:bodyPr/>
          <a:lstStyle/>
          <a:p>
            <a:pPr lvl="0" algn="r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Расходы бюджета в расчете на душу </a:t>
            </a:r>
          </a:p>
          <a:p>
            <a:pPr lvl="0" algn="r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населения в 2019 году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1095375" y="1524759"/>
          <a:ext cx="8048625" cy="4602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1542"/>
                <a:gridCol w="1484502"/>
                <a:gridCol w="5382581"/>
              </a:tblGrid>
              <a:tr h="9231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29 215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 в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2 435</a:t>
                      </a:r>
                      <a:r>
                        <a:rPr lang="ru-RU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 в месяц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Расходов бюджета муниципального 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района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приходится на одного жителя</a:t>
                      </a: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73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83 012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 в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6 918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 в месяц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Расходов бюджета на </a:t>
                      </a:r>
                      <a:r>
                        <a:rPr lang="ru-RU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общее образование 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приходится на одного ученика</a:t>
                      </a: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35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70 231</a:t>
                      </a:r>
                      <a:r>
                        <a:rPr lang="ru-RU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рубль в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5 853</a:t>
                      </a:r>
                      <a:r>
                        <a:rPr lang="ru-RU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рубля в месяц</a:t>
                      </a: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Расходов бюджета на дошкольное образование приходится на 1 дошкольника</a:t>
                      </a: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16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12 141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рубль в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1 012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рублей в месяц</a:t>
                      </a: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Расходов бюджета на дополнительное образование приходится на 1 обучающего</a:t>
                      </a: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29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2 349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 в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196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рублей в месяц</a:t>
                      </a: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Расходов бюджета на культуру приходится на одного жителя</a:t>
                      </a: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Рисунок23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425422" y="3980776"/>
            <a:ext cx="4491080" cy="2646095"/>
          </a:xfrm>
          <a:prstGeom prst="rect">
            <a:avLst/>
          </a:prstGeom>
          <a:blipFill dpi="0" rotWithShape="1">
            <a:blip r:embed="rId4" cstate="print">
              <a:lum bright="14000" contrast="-14000"/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73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174" name="Rectangle 35"/>
          <p:cNvSpPr>
            <a:spLocks noChangeArrowheads="1"/>
          </p:cNvSpPr>
          <p:nvPr/>
        </p:nvSpPr>
        <p:spPr bwMode="auto">
          <a:xfrm>
            <a:off x="0" y="2338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D33FC-CFB2-4C9E-9E90-385C6970F446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8806585" y="11429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endParaRPr lang="ru-RU" b="1" dirty="0">
              <a:latin typeface="+mn-lt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75781" y="138822"/>
            <a:ext cx="8643998" cy="82013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78140" y="1080988"/>
            <a:ext cx="32418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+mj-lt"/>
              </a:rPr>
              <a:t>Среднемесячная заработная </a:t>
            </a:r>
            <a:br>
              <a:rPr lang="ru-RU" sz="1600" dirty="0" smtClean="0">
                <a:latin typeface="+mj-lt"/>
              </a:rPr>
            </a:br>
            <a:r>
              <a:rPr lang="ru-RU" sz="1600" dirty="0" smtClean="0">
                <a:latin typeface="+mj-lt"/>
              </a:rPr>
              <a:t>плата по Республике     Башкортостан в 2019 году       составит </a:t>
            </a:r>
            <a:r>
              <a:rPr lang="ru-RU" sz="1600" b="1" dirty="0" smtClean="0">
                <a:latin typeface="+mj-lt"/>
              </a:rPr>
              <a:t>34 587,9 руб.</a:t>
            </a:r>
          </a:p>
        </p:txBody>
      </p:sp>
      <p:sp>
        <p:nvSpPr>
          <p:cNvPr id="18" name="Rectangle 4"/>
          <p:cNvSpPr txBox="1">
            <a:spLocks/>
          </p:cNvSpPr>
          <p:nvPr/>
        </p:nvSpPr>
        <p:spPr bwMode="auto">
          <a:xfrm>
            <a:off x="952500" y="3062669"/>
            <a:ext cx="4191372" cy="57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Публичные нормативные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обязательства на 2019-2021 годы</a:t>
            </a:r>
          </a:p>
        </p:txBody>
      </p:sp>
      <p:sp>
        <p:nvSpPr>
          <p:cNvPr id="257026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38150" y="5411450"/>
            <a:ext cx="4533899" cy="1446550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Выплата единовременного пособия при всех формах устройства детей, лишенных родительского попечения, в семью 2019 год – 915,9 тыс.руб., </a:t>
            </a:r>
          </a:p>
          <a:p>
            <a:pPr lvl="0" algn="ctr"/>
            <a:r>
              <a:rPr lang="ru-RU" sz="14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2020 год – 569,3 тыс.руб., </a:t>
            </a:r>
          </a:p>
          <a:p>
            <a:pPr lvl="0" algn="ctr"/>
            <a:r>
              <a:rPr lang="ru-RU" sz="14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2021 год – 592,0 тыс.руб.</a:t>
            </a:r>
          </a:p>
          <a:p>
            <a:pPr lvl="0" algn="ctr"/>
            <a:endParaRPr lang="ru-RU" b="1" dirty="0">
              <a:solidFill>
                <a:srgbClr val="003399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038725" y="1095375"/>
            <a:ext cx="3895725" cy="2308251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 smtClean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 smtClean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 smtClean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943475" y="3509486"/>
            <a:ext cx="42005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Пенсии за выслугу лет лицам, замещавшим муниципальные должности</a:t>
            </a:r>
          </a:p>
          <a:p>
            <a:pPr algn="ctr"/>
            <a:r>
              <a:rPr lang="ru-RU" sz="14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2019 – 2021 годы  по    </a:t>
            </a:r>
          </a:p>
          <a:p>
            <a:pPr algn="ctr"/>
            <a:r>
              <a:rPr lang="ru-RU" sz="14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    1 931,4 тыс.руб. ежегодно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426097724_1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</p:pic>
      <p:sp>
        <p:nvSpPr>
          <p:cNvPr id="6" name="TextBox 5"/>
          <p:cNvSpPr txBox="1"/>
          <p:nvPr/>
        </p:nvSpPr>
        <p:spPr>
          <a:xfrm>
            <a:off x="1285852" y="1142984"/>
            <a:ext cx="23042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Педагогические  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работники 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дошкольных образовательных организаций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4414" y="2643182"/>
            <a:ext cx="27217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Педагогические  работники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образовательных организаций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общего образования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4414" y="3929066"/>
            <a:ext cx="276986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Педагогические  работники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организаций дополнительного 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образования детей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85918" y="5214950"/>
            <a:ext cx="1351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Работники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учреждений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культуры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0694709">
            <a:off x="4152541" y="928670"/>
            <a:ext cx="14689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78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человек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0831758">
            <a:off x="4000496" y="2000240"/>
            <a:ext cx="16292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261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человек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0756265">
            <a:off x="3906977" y="3310302"/>
            <a:ext cx="14471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25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человек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9990454">
            <a:off x="3979046" y="4455602"/>
            <a:ext cx="15231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72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человека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0"/>
            <a:ext cx="4143442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20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Средняя заработная </a:t>
            </a:r>
          </a:p>
          <a:p>
            <a:r>
              <a:rPr lang="ru-RU" sz="20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плата работников, выделенных в </a:t>
            </a:r>
          </a:p>
          <a:p>
            <a:r>
              <a:rPr lang="ru-RU" sz="20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«майских» Указах Президента РФ</a:t>
            </a:r>
            <a:endParaRPr lang="ru-RU" sz="2000" b="1" cap="all" spc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81525" y="6000768"/>
            <a:ext cx="4562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Среднесписочная численность 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 9 месяцев  2018 года - 436 человек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/>
        </p:nvGraphicFramePr>
        <p:xfrm>
          <a:off x="0" y="628650"/>
          <a:ext cx="9144000" cy="5172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227208" y="0"/>
            <a:ext cx="80596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Динамика изменения средней </a:t>
            </a:r>
          </a:p>
          <a:p>
            <a:pPr algn="r"/>
            <a:r>
              <a:rPr lang="ru-RU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заработной платы отдельных категорий работников</a:t>
            </a:r>
            <a:endParaRPr lang="ru-RU" sz="24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17603" y="5604508"/>
            <a:ext cx="5227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Педагогические  работники дошкольных образовательных организаций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17735" y="5865984"/>
            <a:ext cx="58262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Педагогические  работники образовательных организаций общего образования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17735" y="6135552"/>
            <a:ext cx="58262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Педагогические  работники организаций дополнительного образования детей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49571" y="6388936"/>
            <a:ext cx="25679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Работники учреждений культуры 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28555" y="5635486"/>
            <a:ext cx="142876" cy="14287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128555" y="5921238"/>
            <a:ext cx="142876" cy="14287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136647" y="6198897"/>
            <a:ext cx="142876" cy="142876"/>
          </a:xfrm>
          <a:prstGeom prst="rect">
            <a:avLst/>
          </a:prstGeom>
          <a:solidFill>
            <a:srgbClr val="B5D36B"/>
          </a:solidFill>
          <a:ln>
            <a:solidFill>
              <a:srgbClr val="B5D3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136647" y="6492742"/>
            <a:ext cx="142876" cy="142876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Таблица 24"/>
          <p:cNvGraphicFramePr>
            <a:graphicFrameLocks noGrp="1"/>
          </p:cNvGraphicFramePr>
          <p:nvPr/>
        </p:nvGraphicFramePr>
        <p:xfrm>
          <a:off x="5000626" y="4917440"/>
          <a:ext cx="4133849" cy="194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074"/>
                <a:gridCol w="623875"/>
                <a:gridCol w="600075"/>
                <a:gridCol w="587856"/>
                <a:gridCol w="67896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 показателя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2018 (оценка)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Дотации на выравнивание </a:t>
                      </a:r>
                    </a:p>
                    <a:p>
                      <a:pPr algn="l"/>
                      <a:r>
                        <a:rPr lang="ru-RU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бюджетной обеспеченности </a:t>
                      </a:r>
                    </a:p>
                    <a:p>
                      <a:pPr algn="l"/>
                      <a:r>
                        <a:rPr lang="ru-RU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субъектов РФ и муниципальных </a:t>
                      </a:r>
                    </a:p>
                    <a:p>
                      <a:pPr algn="l"/>
                      <a:r>
                        <a:rPr lang="ru-RU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образований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3 941,2</a:t>
                      </a:r>
                      <a:endParaRPr lang="ru-RU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3 341,5</a:t>
                      </a:r>
                      <a:endParaRPr lang="ru-RU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9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368,4</a:t>
                      </a:r>
                      <a:endParaRPr lang="ru-RU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3 398,3</a:t>
                      </a:r>
                      <a:endParaRPr lang="ru-RU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359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Иные дотации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17 248,0</a:t>
                      </a:r>
                      <a:endParaRPr lang="ru-RU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24 532,8</a:t>
                      </a:r>
                      <a:endParaRPr lang="ru-RU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23 044,9</a:t>
                      </a:r>
                      <a:endParaRPr lang="ru-RU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21 969,0</a:t>
                      </a:r>
                      <a:endParaRPr lang="ru-RU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Прочие межбюджетные трансферты общего характера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3 854,9</a:t>
                      </a:r>
                      <a:endParaRPr lang="ru-RU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椭圆 161"/>
          <p:cNvSpPr/>
          <p:nvPr/>
        </p:nvSpPr>
        <p:spPr>
          <a:xfrm rot="21574610">
            <a:off x="1081865" y="2224880"/>
            <a:ext cx="2806637" cy="2806633"/>
          </a:xfrm>
          <a:prstGeom prst="ellipse">
            <a:avLst/>
          </a:prstGeom>
          <a:gradFill flip="none" rotWithShape="1">
            <a:gsLst>
              <a:gs pos="0">
                <a:srgbClr val="BE309C">
                  <a:lumMod val="5000"/>
                  <a:lumOff val="95000"/>
                </a:srgbClr>
              </a:gs>
              <a:gs pos="100000">
                <a:sysClr val="window" lastClr="FFFFFF">
                  <a:lumMod val="65000"/>
                </a:sysClr>
              </a:gs>
            </a:gsLst>
            <a:lin ang="2700000" scaled="1"/>
            <a:tileRect/>
          </a:gradFill>
          <a:ln w="25400" cap="flat" cmpd="sng" algn="ctr">
            <a:gradFill flip="none" rotWithShape="1">
              <a:gsLst>
                <a:gs pos="0">
                  <a:srgbClr val="BE309C">
                    <a:lumMod val="5000"/>
                    <a:lumOff val="95000"/>
                  </a:srgbClr>
                </a:gs>
                <a:gs pos="100000">
                  <a:srgbClr val="A5A5A5">
                    <a:lumMod val="60000"/>
                    <a:lumOff val="40000"/>
                  </a:srgbClr>
                </a:gs>
              </a:gsLst>
              <a:lin ang="13500000" scaled="1"/>
              <a:tileRect/>
            </a:gradFill>
            <a:prstDash val="solid"/>
            <a:miter lim="800000"/>
          </a:ln>
          <a:effectLst>
            <a:outerShdw blurRad="114300" dist="1778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85736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b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b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0951" y="719510"/>
            <a:ext cx="87868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на межбюджетные трансферты общего характера бюджетам бюджетной системы Российской Федерации,  на  2019-2021 годы, тыс.руб.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椭圆 162"/>
          <p:cNvSpPr/>
          <p:nvPr/>
        </p:nvSpPr>
        <p:spPr>
          <a:xfrm rot="14374610">
            <a:off x="17294" y="4017828"/>
            <a:ext cx="2806633" cy="2806637"/>
          </a:xfrm>
          <a:prstGeom prst="ellipse">
            <a:avLst/>
          </a:prstGeom>
          <a:gradFill flip="none" rotWithShape="1">
            <a:gsLst>
              <a:gs pos="0">
                <a:srgbClr val="BE309C">
                  <a:lumMod val="5000"/>
                  <a:lumOff val="95000"/>
                </a:srgbClr>
              </a:gs>
              <a:gs pos="100000">
                <a:sysClr val="window" lastClr="FFFFFF">
                  <a:lumMod val="65000"/>
                </a:sysClr>
              </a:gs>
            </a:gsLst>
            <a:lin ang="9600000" scaled="0"/>
            <a:tileRect/>
          </a:gradFill>
          <a:ln w="25400" cap="flat" cmpd="sng" algn="ctr">
            <a:gradFill flip="none" rotWithShape="1">
              <a:gsLst>
                <a:gs pos="0">
                  <a:srgbClr val="BE309C">
                    <a:lumMod val="5000"/>
                    <a:lumOff val="95000"/>
                  </a:srgbClr>
                </a:gs>
                <a:gs pos="100000">
                  <a:srgbClr val="A5A5A5">
                    <a:lumMod val="60000"/>
                    <a:lumOff val="40000"/>
                  </a:srgbClr>
                </a:gs>
              </a:gsLst>
              <a:lin ang="18000000" scaled="0"/>
              <a:tileRect/>
            </a:gradFill>
            <a:prstDash val="solid"/>
            <a:miter lim="800000"/>
          </a:ln>
          <a:effectLst>
            <a:outerShdw blurRad="114300" dist="1778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椭圆 163"/>
          <p:cNvSpPr/>
          <p:nvPr/>
        </p:nvSpPr>
        <p:spPr>
          <a:xfrm rot="7174610">
            <a:off x="2224285" y="4010240"/>
            <a:ext cx="2806633" cy="2806637"/>
          </a:xfrm>
          <a:prstGeom prst="ellipse">
            <a:avLst/>
          </a:prstGeom>
          <a:gradFill flip="none" rotWithShape="1">
            <a:gsLst>
              <a:gs pos="0">
                <a:srgbClr val="BE309C">
                  <a:lumMod val="5000"/>
                  <a:lumOff val="95000"/>
                </a:srgbClr>
              </a:gs>
              <a:gs pos="100000">
                <a:sysClr val="window" lastClr="FFFFFF">
                  <a:lumMod val="65000"/>
                </a:sysClr>
              </a:gs>
            </a:gsLst>
            <a:lin ang="16200000" scaled="0"/>
            <a:tileRect/>
          </a:gradFill>
          <a:ln w="25400" cap="flat" cmpd="sng" algn="ctr">
            <a:gradFill flip="none" rotWithShape="1">
              <a:gsLst>
                <a:gs pos="0">
                  <a:srgbClr val="BE309C">
                    <a:lumMod val="5000"/>
                    <a:lumOff val="95000"/>
                  </a:srgbClr>
                </a:gs>
                <a:gs pos="100000">
                  <a:srgbClr val="A5A5A5">
                    <a:lumMod val="60000"/>
                    <a:lumOff val="40000"/>
                  </a:srgbClr>
                </a:gs>
              </a:gsLst>
              <a:lin ang="7200000" scaled="0"/>
              <a:tileRect/>
            </a:gradFill>
            <a:prstDash val="solid"/>
            <a:miter lim="800000"/>
          </a:ln>
          <a:effectLst>
            <a:outerShdw blurRad="114300" dist="1778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任意多边形 164"/>
          <p:cNvSpPr/>
          <p:nvPr/>
        </p:nvSpPr>
        <p:spPr>
          <a:xfrm rot="7174610">
            <a:off x="1730203" y="4938237"/>
            <a:ext cx="1554648" cy="941405"/>
          </a:xfrm>
          <a:custGeom>
            <a:avLst/>
            <a:gdLst>
              <a:gd name="connsiteX0" fmla="*/ 0 w 1254201"/>
              <a:gd name="connsiteY0" fmla="*/ 741887 h 759470"/>
              <a:gd name="connsiteX1" fmla="*/ 28289 w 1254201"/>
              <a:gd name="connsiteY1" fmla="*/ 669414 h 759470"/>
              <a:gd name="connsiteX2" fmla="*/ 81103 w 1254201"/>
              <a:gd name="connsiteY2" fmla="*/ 566247 h 759470"/>
              <a:gd name="connsiteX3" fmla="*/ 1201486 w 1254201"/>
              <a:gd name="connsiteY3" fmla="*/ 8577 h 759470"/>
              <a:gd name="connsiteX4" fmla="*/ 1254201 w 1254201"/>
              <a:gd name="connsiteY4" fmla="*/ 17775 h 759470"/>
              <a:gd name="connsiteX5" fmla="*/ 1235809 w 1254201"/>
              <a:gd name="connsiteY5" fmla="*/ 68025 h 759470"/>
              <a:gd name="connsiteX6" fmla="*/ 192661 w 1254201"/>
              <a:gd name="connsiteY6" fmla="*/ 759470 h 759470"/>
              <a:gd name="connsiteX7" fmla="*/ 76909 w 1254201"/>
              <a:gd name="connsiteY7" fmla="*/ 753625 h 759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54201" h="759470">
                <a:moveTo>
                  <a:pt x="0" y="741887"/>
                </a:moveTo>
                <a:lnTo>
                  <a:pt x="28289" y="669414"/>
                </a:lnTo>
                <a:cubicBezTo>
                  <a:pt x="43971" y="634522"/>
                  <a:pt x="61564" y="600090"/>
                  <a:pt x="81103" y="566247"/>
                </a:cubicBezTo>
                <a:cubicBezTo>
                  <a:pt x="315572" y="160135"/>
                  <a:pt x="763659" y="-45751"/>
                  <a:pt x="1201486" y="8577"/>
                </a:cubicBezTo>
                <a:lnTo>
                  <a:pt x="1254201" y="17775"/>
                </a:lnTo>
                <a:lnTo>
                  <a:pt x="1235809" y="68025"/>
                </a:lnTo>
                <a:cubicBezTo>
                  <a:pt x="1063944" y="474359"/>
                  <a:pt x="661599" y="759470"/>
                  <a:pt x="192661" y="759470"/>
                </a:cubicBezTo>
                <a:cubicBezTo>
                  <a:pt x="153583" y="759470"/>
                  <a:pt x="114967" y="757490"/>
                  <a:pt x="76909" y="753625"/>
                </a:cubicBezTo>
                <a:close/>
              </a:path>
            </a:pathLst>
          </a:custGeom>
          <a:solidFill>
            <a:srgbClr val="3BF32D"/>
          </a:solidFill>
          <a:ln w="12700" cap="flat" cmpd="sng" algn="ctr">
            <a:noFill/>
            <a:prstDash val="solid"/>
            <a:miter lim="800000"/>
          </a:ln>
          <a:effectLst>
            <a:innerShdw blurRad="152400" dist="177800" dir="72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任意多边形 165"/>
          <p:cNvSpPr/>
          <p:nvPr/>
        </p:nvSpPr>
        <p:spPr>
          <a:xfrm rot="14374610">
            <a:off x="1165165" y="4009824"/>
            <a:ext cx="1554650" cy="941405"/>
          </a:xfrm>
          <a:custGeom>
            <a:avLst/>
            <a:gdLst>
              <a:gd name="connsiteX0" fmla="*/ 1254202 w 1254202"/>
              <a:gd name="connsiteY0" fmla="*/ 17774 h 759470"/>
              <a:gd name="connsiteX1" fmla="*/ 1235810 w 1254202"/>
              <a:gd name="connsiteY1" fmla="*/ 68025 h 759470"/>
              <a:gd name="connsiteX2" fmla="*/ 192662 w 1254202"/>
              <a:gd name="connsiteY2" fmla="*/ 759470 h 759470"/>
              <a:gd name="connsiteX3" fmla="*/ 76910 w 1254202"/>
              <a:gd name="connsiteY3" fmla="*/ 753625 h 759470"/>
              <a:gd name="connsiteX4" fmla="*/ 0 w 1254202"/>
              <a:gd name="connsiteY4" fmla="*/ 741887 h 759470"/>
              <a:gd name="connsiteX5" fmla="*/ 28289 w 1254202"/>
              <a:gd name="connsiteY5" fmla="*/ 669414 h 759470"/>
              <a:gd name="connsiteX6" fmla="*/ 81103 w 1254202"/>
              <a:gd name="connsiteY6" fmla="*/ 566247 h 759470"/>
              <a:gd name="connsiteX7" fmla="*/ 1201486 w 1254202"/>
              <a:gd name="connsiteY7" fmla="*/ 8577 h 759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54202" h="759470">
                <a:moveTo>
                  <a:pt x="1254202" y="17774"/>
                </a:moveTo>
                <a:lnTo>
                  <a:pt x="1235810" y="68025"/>
                </a:lnTo>
                <a:cubicBezTo>
                  <a:pt x="1063945" y="474358"/>
                  <a:pt x="661600" y="759470"/>
                  <a:pt x="192662" y="759470"/>
                </a:cubicBezTo>
                <a:cubicBezTo>
                  <a:pt x="153584" y="759470"/>
                  <a:pt x="114968" y="757490"/>
                  <a:pt x="76910" y="753625"/>
                </a:cubicBezTo>
                <a:lnTo>
                  <a:pt x="0" y="741887"/>
                </a:lnTo>
                <a:lnTo>
                  <a:pt x="28289" y="669414"/>
                </a:lnTo>
                <a:cubicBezTo>
                  <a:pt x="43971" y="634522"/>
                  <a:pt x="61564" y="600090"/>
                  <a:pt x="81103" y="566247"/>
                </a:cubicBezTo>
                <a:cubicBezTo>
                  <a:pt x="315572" y="160136"/>
                  <a:pt x="763659" y="-45751"/>
                  <a:pt x="1201486" y="8577"/>
                </a:cubicBezTo>
                <a:close/>
              </a:path>
            </a:pathLst>
          </a:custGeom>
          <a:solidFill>
            <a:srgbClr val="EE0076"/>
          </a:solidFill>
          <a:ln w="12700" cap="flat" cmpd="sng" algn="ctr">
            <a:noFill/>
            <a:prstDash val="solid"/>
            <a:miter lim="800000"/>
          </a:ln>
          <a:effectLst>
            <a:innerShdw blurRad="152400" dist="177800" dir="192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任意多边形 166"/>
          <p:cNvSpPr/>
          <p:nvPr/>
        </p:nvSpPr>
        <p:spPr>
          <a:xfrm rot="21574610">
            <a:off x="2289705" y="4006032"/>
            <a:ext cx="1500770" cy="1013210"/>
          </a:xfrm>
          <a:custGeom>
            <a:avLst/>
            <a:gdLst>
              <a:gd name="connsiteX0" fmla="*/ 565035 w 1250798"/>
              <a:gd name="connsiteY0" fmla="*/ 114747 h 759470"/>
              <a:gd name="connsiteX1" fmla="*/ 1201486 w 1250798"/>
              <a:gd name="connsiteY1" fmla="*/ 8577 h 759470"/>
              <a:gd name="connsiteX2" fmla="*/ 1250798 w 1250798"/>
              <a:gd name="connsiteY2" fmla="*/ 19739 h 759470"/>
              <a:gd name="connsiteX3" fmla="*/ 1235810 w 1250798"/>
              <a:gd name="connsiteY3" fmla="*/ 68025 h 759470"/>
              <a:gd name="connsiteX4" fmla="*/ 192662 w 1250798"/>
              <a:gd name="connsiteY4" fmla="*/ 759470 h 759470"/>
              <a:gd name="connsiteX5" fmla="*/ 76910 w 1250798"/>
              <a:gd name="connsiteY5" fmla="*/ 753625 h 759470"/>
              <a:gd name="connsiteX6" fmla="*/ 0 w 1250798"/>
              <a:gd name="connsiteY6" fmla="*/ 741887 h 759470"/>
              <a:gd name="connsiteX7" fmla="*/ 28289 w 1250798"/>
              <a:gd name="connsiteY7" fmla="*/ 669414 h 759470"/>
              <a:gd name="connsiteX8" fmla="*/ 81103 w 1250798"/>
              <a:gd name="connsiteY8" fmla="*/ 566247 h 759470"/>
              <a:gd name="connsiteX9" fmla="*/ 565035 w 1250798"/>
              <a:gd name="connsiteY9" fmla="*/ 114747 h 759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0798" h="759470">
                <a:moveTo>
                  <a:pt x="565035" y="114747"/>
                </a:moveTo>
                <a:cubicBezTo>
                  <a:pt x="761094" y="19302"/>
                  <a:pt x="982573" y="-18587"/>
                  <a:pt x="1201486" y="8577"/>
                </a:cubicBezTo>
                <a:lnTo>
                  <a:pt x="1250798" y="19739"/>
                </a:lnTo>
                <a:lnTo>
                  <a:pt x="1235810" y="68025"/>
                </a:lnTo>
                <a:cubicBezTo>
                  <a:pt x="1063946" y="474359"/>
                  <a:pt x="661599" y="759470"/>
                  <a:pt x="192662" y="759470"/>
                </a:cubicBezTo>
                <a:cubicBezTo>
                  <a:pt x="153584" y="759470"/>
                  <a:pt x="114968" y="757490"/>
                  <a:pt x="76910" y="753625"/>
                </a:cubicBezTo>
                <a:lnTo>
                  <a:pt x="0" y="741887"/>
                </a:lnTo>
                <a:lnTo>
                  <a:pt x="28289" y="669414"/>
                </a:lnTo>
                <a:cubicBezTo>
                  <a:pt x="43971" y="634522"/>
                  <a:pt x="61564" y="600089"/>
                  <a:pt x="81103" y="566247"/>
                </a:cubicBezTo>
                <a:cubicBezTo>
                  <a:pt x="198338" y="363191"/>
                  <a:pt x="368977" y="210191"/>
                  <a:pt x="565035" y="114747"/>
                </a:cubicBezTo>
                <a:close/>
              </a:path>
            </a:pathLst>
          </a:custGeom>
          <a:solidFill>
            <a:srgbClr val="FB9E00"/>
          </a:solidFill>
          <a:ln w="12700" cap="flat" cmpd="sng" algn="ctr">
            <a:noFill/>
            <a:prstDash val="solid"/>
            <a:miter lim="800000"/>
          </a:ln>
          <a:effectLst>
            <a:innerShdw blurRad="152400" dist="177800" dir="108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任意多边形 167"/>
          <p:cNvSpPr/>
          <p:nvPr/>
        </p:nvSpPr>
        <p:spPr>
          <a:xfrm rot="14374610">
            <a:off x="2212925" y="4670477"/>
            <a:ext cx="477571" cy="435309"/>
          </a:xfrm>
          <a:custGeom>
            <a:avLst/>
            <a:gdLst>
              <a:gd name="connsiteX0" fmla="*/ 385277 w 385277"/>
              <a:gd name="connsiteY0" fmla="*/ 333481 h 351182"/>
              <a:gd name="connsiteX1" fmla="*/ 365072 w 385277"/>
              <a:gd name="connsiteY1" fmla="*/ 338138 h 351182"/>
              <a:gd name="connsiteX2" fmla="*/ 192662 w 385277"/>
              <a:gd name="connsiteY2" fmla="*/ 351182 h 351182"/>
              <a:gd name="connsiteX3" fmla="*/ 76910 w 385277"/>
              <a:gd name="connsiteY3" fmla="*/ 345337 h 351182"/>
              <a:gd name="connsiteX4" fmla="*/ 0 w 385277"/>
              <a:gd name="connsiteY4" fmla="*/ 333599 h 351182"/>
              <a:gd name="connsiteX5" fmla="*/ 28289 w 385277"/>
              <a:gd name="connsiteY5" fmla="*/ 261126 h 351182"/>
              <a:gd name="connsiteX6" fmla="*/ 81104 w 385277"/>
              <a:gd name="connsiteY6" fmla="*/ 157959 h 351182"/>
              <a:gd name="connsiteX7" fmla="*/ 178605 w 385277"/>
              <a:gd name="connsiteY7" fmla="*/ 15170 h 351182"/>
              <a:gd name="connsiteX8" fmla="*/ 192741 w 385277"/>
              <a:gd name="connsiteY8" fmla="*/ 0 h 351182"/>
              <a:gd name="connsiteX9" fmla="*/ 241281 w 385277"/>
              <a:gd name="connsiteY9" fmla="*/ 60637 h 351182"/>
              <a:gd name="connsiteX10" fmla="*/ 304219 w 385277"/>
              <a:gd name="connsiteY10" fmla="*/ 157958 h 351182"/>
              <a:gd name="connsiteX11" fmla="*/ 357033 w 385277"/>
              <a:gd name="connsiteY11" fmla="*/ 261125 h 351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5277" h="351182">
                <a:moveTo>
                  <a:pt x="385277" y="333481"/>
                </a:moveTo>
                <a:lnTo>
                  <a:pt x="365072" y="338138"/>
                </a:lnTo>
                <a:cubicBezTo>
                  <a:pt x="308856" y="346727"/>
                  <a:pt x="251279" y="351182"/>
                  <a:pt x="192662" y="351182"/>
                </a:cubicBezTo>
                <a:cubicBezTo>
                  <a:pt x="153584" y="351182"/>
                  <a:pt x="114968" y="349202"/>
                  <a:pt x="76910" y="345337"/>
                </a:cubicBezTo>
                <a:lnTo>
                  <a:pt x="0" y="333599"/>
                </a:lnTo>
                <a:lnTo>
                  <a:pt x="28289" y="261126"/>
                </a:lnTo>
                <a:cubicBezTo>
                  <a:pt x="43971" y="226234"/>
                  <a:pt x="61565" y="191802"/>
                  <a:pt x="81104" y="157959"/>
                </a:cubicBezTo>
                <a:cubicBezTo>
                  <a:pt x="110412" y="107195"/>
                  <a:pt x="143059" y="59560"/>
                  <a:pt x="178605" y="15170"/>
                </a:cubicBezTo>
                <a:lnTo>
                  <a:pt x="192741" y="0"/>
                </a:lnTo>
                <a:lnTo>
                  <a:pt x="241281" y="60637"/>
                </a:lnTo>
                <a:cubicBezTo>
                  <a:pt x="263658" y="91664"/>
                  <a:pt x="284680" y="124116"/>
                  <a:pt x="304219" y="157958"/>
                </a:cubicBezTo>
                <a:cubicBezTo>
                  <a:pt x="323758" y="191801"/>
                  <a:pt x="341351" y="226233"/>
                  <a:pt x="357033" y="261125"/>
                </a:cubicBezTo>
                <a:close/>
              </a:path>
            </a:pathLst>
          </a:custGeom>
          <a:solidFill>
            <a:srgbClr val="29ABE2"/>
          </a:solidFill>
          <a:ln w="12700" cap="flat" cmpd="sng" algn="ctr">
            <a:noFill/>
            <a:prstDash val="solid"/>
            <a:miter lim="800000"/>
          </a:ln>
          <a:effectLst>
            <a:innerShdw blurRad="190500" dist="1143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Freeform 5"/>
          <p:cNvSpPr>
            <a:spLocks noEditPoints="1"/>
          </p:cNvSpPr>
          <p:nvPr/>
        </p:nvSpPr>
        <p:spPr bwMode="auto">
          <a:xfrm>
            <a:off x="1714480" y="4286256"/>
            <a:ext cx="446088" cy="400050"/>
          </a:xfrm>
          <a:custGeom>
            <a:avLst/>
            <a:gdLst>
              <a:gd name="T0" fmla="*/ 24 w 116"/>
              <a:gd name="T1" fmla="*/ 42 h 104"/>
              <a:gd name="T2" fmla="*/ 36 w 116"/>
              <a:gd name="T3" fmla="*/ 58 h 104"/>
              <a:gd name="T4" fmla="*/ 52 w 116"/>
              <a:gd name="T5" fmla="*/ 47 h 104"/>
              <a:gd name="T6" fmla="*/ 40 w 116"/>
              <a:gd name="T7" fmla="*/ 31 h 104"/>
              <a:gd name="T8" fmla="*/ 53 w 116"/>
              <a:gd name="T9" fmla="*/ 24 h 104"/>
              <a:gd name="T10" fmla="*/ 7 w 116"/>
              <a:gd name="T11" fmla="*/ 0 h 104"/>
              <a:gd name="T12" fmla="*/ 11 w 116"/>
              <a:gd name="T13" fmla="*/ 51 h 104"/>
              <a:gd name="T14" fmla="*/ 24 w 116"/>
              <a:gd name="T15" fmla="*/ 42 h 104"/>
              <a:gd name="T16" fmla="*/ 93 w 116"/>
              <a:gd name="T17" fmla="*/ 43 h 104"/>
              <a:gd name="T18" fmla="*/ 106 w 116"/>
              <a:gd name="T19" fmla="*/ 52 h 104"/>
              <a:gd name="T20" fmla="*/ 111 w 116"/>
              <a:gd name="T21" fmla="*/ 1 h 104"/>
              <a:gd name="T22" fmla="*/ 65 w 116"/>
              <a:gd name="T23" fmla="*/ 24 h 104"/>
              <a:gd name="T24" fmla="*/ 77 w 116"/>
              <a:gd name="T25" fmla="*/ 32 h 104"/>
              <a:gd name="T26" fmla="*/ 0 w 116"/>
              <a:gd name="T27" fmla="*/ 83 h 104"/>
              <a:gd name="T28" fmla="*/ 3 w 116"/>
              <a:gd name="T29" fmla="*/ 102 h 104"/>
              <a:gd name="T30" fmla="*/ 93 w 116"/>
              <a:gd name="T31" fmla="*/ 43 h 104"/>
              <a:gd name="T32" fmla="*/ 81 w 116"/>
              <a:gd name="T33" fmla="*/ 70 h 104"/>
              <a:gd name="T34" fmla="*/ 65 w 116"/>
              <a:gd name="T35" fmla="*/ 83 h 104"/>
              <a:gd name="T36" fmla="*/ 111 w 116"/>
              <a:gd name="T37" fmla="*/ 104 h 104"/>
              <a:gd name="T38" fmla="*/ 116 w 116"/>
              <a:gd name="T39" fmla="*/ 85 h 104"/>
              <a:gd name="T40" fmla="*/ 81 w 116"/>
              <a:gd name="T41" fmla="*/ 70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16" h="104">
                <a:moveTo>
                  <a:pt x="24" y="42"/>
                </a:moveTo>
                <a:cubicBezTo>
                  <a:pt x="28" y="48"/>
                  <a:pt x="32" y="53"/>
                  <a:pt x="36" y="58"/>
                </a:cubicBezTo>
                <a:cubicBezTo>
                  <a:pt x="41" y="55"/>
                  <a:pt x="47" y="51"/>
                  <a:pt x="52" y="47"/>
                </a:cubicBezTo>
                <a:cubicBezTo>
                  <a:pt x="48" y="42"/>
                  <a:pt x="44" y="37"/>
                  <a:pt x="40" y="31"/>
                </a:cubicBezTo>
                <a:cubicBezTo>
                  <a:pt x="53" y="24"/>
                  <a:pt x="53" y="24"/>
                  <a:pt x="53" y="24"/>
                </a:cubicBezTo>
                <a:cubicBezTo>
                  <a:pt x="7" y="0"/>
                  <a:pt x="7" y="0"/>
                  <a:pt x="7" y="0"/>
                </a:cubicBezTo>
                <a:cubicBezTo>
                  <a:pt x="11" y="51"/>
                  <a:pt x="11" y="51"/>
                  <a:pt x="11" y="51"/>
                </a:cubicBezTo>
                <a:lnTo>
                  <a:pt x="24" y="42"/>
                </a:lnTo>
                <a:close/>
                <a:moveTo>
                  <a:pt x="93" y="43"/>
                </a:moveTo>
                <a:cubicBezTo>
                  <a:pt x="106" y="52"/>
                  <a:pt x="106" y="52"/>
                  <a:pt x="106" y="52"/>
                </a:cubicBezTo>
                <a:cubicBezTo>
                  <a:pt x="111" y="1"/>
                  <a:pt x="111" y="1"/>
                  <a:pt x="111" y="1"/>
                </a:cubicBezTo>
                <a:cubicBezTo>
                  <a:pt x="65" y="24"/>
                  <a:pt x="65" y="24"/>
                  <a:pt x="65" y="24"/>
                </a:cubicBezTo>
                <a:cubicBezTo>
                  <a:pt x="77" y="32"/>
                  <a:pt x="77" y="32"/>
                  <a:pt x="77" y="32"/>
                </a:cubicBezTo>
                <a:cubicBezTo>
                  <a:pt x="49" y="72"/>
                  <a:pt x="0" y="82"/>
                  <a:pt x="0" y="83"/>
                </a:cubicBezTo>
                <a:cubicBezTo>
                  <a:pt x="3" y="102"/>
                  <a:pt x="3" y="102"/>
                  <a:pt x="3" y="102"/>
                </a:cubicBezTo>
                <a:cubicBezTo>
                  <a:pt x="6" y="102"/>
                  <a:pt x="60" y="90"/>
                  <a:pt x="93" y="43"/>
                </a:cubicBezTo>
                <a:close/>
                <a:moveTo>
                  <a:pt x="81" y="70"/>
                </a:moveTo>
                <a:cubicBezTo>
                  <a:pt x="76" y="75"/>
                  <a:pt x="71" y="79"/>
                  <a:pt x="65" y="83"/>
                </a:cubicBezTo>
                <a:cubicBezTo>
                  <a:pt x="88" y="98"/>
                  <a:pt x="110" y="104"/>
                  <a:pt x="111" y="104"/>
                </a:cubicBezTo>
                <a:cubicBezTo>
                  <a:pt x="116" y="85"/>
                  <a:pt x="116" y="85"/>
                  <a:pt x="116" y="85"/>
                </a:cubicBezTo>
                <a:cubicBezTo>
                  <a:pt x="115" y="85"/>
                  <a:pt x="100" y="81"/>
                  <a:pt x="81" y="7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Freeform 27"/>
          <p:cNvSpPr>
            <a:spLocks noChangeAspect="1" noEditPoints="1"/>
          </p:cNvSpPr>
          <p:nvPr/>
        </p:nvSpPr>
        <p:spPr bwMode="auto">
          <a:xfrm>
            <a:off x="2857488" y="4214818"/>
            <a:ext cx="497953" cy="504000"/>
          </a:xfrm>
          <a:custGeom>
            <a:avLst/>
            <a:gdLst>
              <a:gd name="T0" fmla="*/ 59 w 104"/>
              <a:gd name="T1" fmla="*/ 46 h 105"/>
              <a:gd name="T2" fmla="*/ 59 w 104"/>
              <a:gd name="T3" fmla="*/ 23 h 105"/>
              <a:gd name="T4" fmla="*/ 46 w 104"/>
              <a:gd name="T5" fmla="*/ 23 h 105"/>
              <a:gd name="T6" fmla="*/ 46 w 104"/>
              <a:gd name="T7" fmla="*/ 46 h 105"/>
              <a:gd name="T8" fmla="*/ 24 w 104"/>
              <a:gd name="T9" fmla="*/ 46 h 105"/>
              <a:gd name="T10" fmla="*/ 24 w 104"/>
              <a:gd name="T11" fmla="*/ 59 h 105"/>
              <a:gd name="T12" fmla="*/ 46 w 104"/>
              <a:gd name="T13" fmla="*/ 59 h 105"/>
              <a:gd name="T14" fmla="*/ 46 w 104"/>
              <a:gd name="T15" fmla="*/ 82 h 105"/>
              <a:gd name="T16" fmla="*/ 59 w 104"/>
              <a:gd name="T17" fmla="*/ 82 h 105"/>
              <a:gd name="T18" fmla="*/ 59 w 104"/>
              <a:gd name="T19" fmla="*/ 59 h 105"/>
              <a:gd name="T20" fmla="*/ 81 w 104"/>
              <a:gd name="T21" fmla="*/ 59 h 105"/>
              <a:gd name="T22" fmla="*/ 81 w 104"/>
              <a:gd name="T23" fmla="*/ 46 h 105"/>
              <a:gd name="T24" fmla="*/ 59 w 104"/>
              <a:gd name="T25" fmla="*/ 46 h 105"/>
              <a:gd name="T26" fmla="*/ 52 w 104"/>
              <a:gd name="T27" fmla="*/ 0 h 105"/>
              <a:gd name="T28" fmla="*/ 0 w 104"/>
              <a:gd name="T29" fmla="*/ 53 h 105"/>
              <a:gd name="T30" fmla="*/ 52 w 104"/>
              <a:gd name="T31" fmla="*/ 105 h 105"/>
              <a:gd name="T32" fmla="*/ 104 w 104"/>
              <a:gd name="T33" fmla="*/ 53 h 105"/>
              <a:gd name="T34" fmla="*/ 52 w 104"/>
              <a:gd name="T35" fmla="*/ 0 h 105"/>
              <a:gd name="T36" fmla="*/ 52 w 104"/>
              <a:gd name="T37" fmla="*/ 93 h 105"/>
              <a:gd name="T38" fmla="*/ 12 w 104"/>
              <a:gd name="T39" fmla="*/ 53 h 105"/>
              <a:gd name="T40" fmla="*/ 52 w 104"/>
              <a:gd name="T41" fmla="*/ 12 h 105"/>
              <a:gd name="T42" fmla="*/ 93 w 104"/>
              <a:gd name="T43" fmla="*/ 53 h 105"/>
              <a:gd name="T44" fmla="*/ 52 w 104"/>
              <a:gd name="T45" fmla="*/ 93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04" h="105">
                <a:moveTo>
                  <a:pt x="59" y="46"/>
                </a:moveTo>
                <a:cubicBezTo>
                  <a:pt x="59" y="23"/>
                  <a:pt x="59" y="23"/>
                  <a:pt x="59" y="23"/>
                </a:cubicBezTo>
                <a:cubicBezTo>
                  <a:pt x="46" y="23"/>
                  <a:pt x="46" y="23"/>
                  <a:pt x="46" y="23"/>
                </a:cubicBezTo>
                <a:cubicBezTo>
                  <a:pt x="46" y="46"/>
                  <a:pt x="46" y="46"/>
                  <a:pt x="46" y="46"/>
                </a:cubicBezTo>
                <a:cubicBezTo>
                  <a:pt x="24" y="46"/>
                  <a:pt x="24" y="46"/>
                  <a:pt x="24" y="46"/>
                </a:cubicBezTo>
                <a:cubicBezTo>
                  <a:pt x="24" y="59"/>
                  <a:pt x="24" y="59"/>
                  <a:pt x="24" y="59"/>
                </a:cubicBezTo>
                <a:cubicBezTo>
                  <a:pt x="46" y="59"/>
                  <a:pt x="46" y="59"/>
                  <a:pt x="46" y="59"/>
                </a:cubicBezTo>
                <a:cubicBezTo>
                  <a:pt x="46" y="82"/>
                  <a:pt x="46" y="82"/>
                  <a:pt x="46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9" y="59"/>
                  <a:pt x="59" y="59"/>
                  <a:pt x="59" y="59"/>
                </a:cubicBezTo>
                <a:cubicBezTo>
                  <a:pt x="81" y="59"/>
                  <a:pt x="81" y="59"/>
                  <a:pt x="81" y="59"/>
                </a:cubicBezTo>
                <a:cubicBezTo>
                  <a:pt x="81" y="46"/>
                  <a:pt x="81" y="46"/>
                  <a:pt x="81" y="46"/>
                </a:cubicBezTo>
                <a:lnTo>
                  <a:pt x="59" y="46"/>
                </a:lnTo>
                <a:close/>
                <a:moveTo>
                  <a:pt x="52" y="0"/>
                </a:moveTo>
                <a:cubicBezTo>
                  <a:pt x="23" y="0"/>
                  <a:pt x="0" y="24"/>
                  <a:pt x="0" y="53"/>
                </a:cubicBezTo>
                <a:cubicBezTo>
                  <a:pt x="0" y="81"/>
                  <a:pt x="23" y="105"/>
                  <a:pt x="52" y="105"/>
                </a:cubicBezTo>
                <a:cubicBezTo>
                  <a:pt x="81" y="105"/>
                  <a:pt x="104" y="81"/>
                  <a:pt x="104" y="53"/>
                </a:cubicBezTo>
                <a:cubicBezTo>
                  <a:pt x="104" y="24"/>
                  <a:pt x="81" y="0"/>
                  <a:pt x="52" y="0"/>
                </a:cubicBezTo>
                <a:close/>
                <a:moveTo>
                  <a:pt x="52" y="93"/>
                </a:moveTo>
                <a:cubicBezTo>
                  <a:pt x="30" y="93"/>
                  <a:pt x="12" y="75"/>
                  <a:pt x="12" y="53"/>
                </a:cubicBezTo>
                <a:cubicBezTo>
                  <a:pt x="12" y="30"/>
                  <a:pt x="30" y="12"/>
                  <a:pt x="52" y="12"/>
                </a:cubicBezTo>
                <a:cubicBezTo>
                  <a:pt x="74" y="12"/>
                  <a:pt x="93" y="30"/>
                  <a:pt x="93" y="53"/>
                </a:cubicBezTo>
                <a:cubicBezTo>
                  <a:pt x="93" y="75"/>
                  <a:pt x="74" y="93"/>
                  <a:pt x="52" y="93"/>
                </a:cubicBezTo>
                <a:close/>
              </a:path>
            </a:pathLst>
          </a:custGeom>
          <a:solidFill>
            <a:sysClr val="window" lastClr="FFFFFF">
              <a:alpha val="88000"/>
            </a:sys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472" y="2928934"/>
            <a:ext cx="371477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Дотации на выравнивание </a:t>
            </a:r>
          </a:p>
          <a:p>
            <a:pPr algn="ctr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бюджетной обеспеченности </a:t>
            </a:r>
          </a:p>
          <a:p>
            <a:pPr algn="ctr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субъектов РФ и муниципальных </a:t>
            </a:r>
          </a:p>
          <a:p>
            <a:pPr algn="ctr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образований</a:t>
            </a:r>
            <a:endParaRPr lang="ru-RU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14350" y="5153037"/>
            <a:ext cx="13642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Иные дотации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857488" y="4857760"/>
            <a:ext cx="20716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Прочие межбюджетные трансферты общего характера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Freeform 5"/>
          <p:cNvSpPr>
            <a:spLocks noChangeAspect="1" noEditPoints="1"/>
          </p:cNvSpPr>
          <p:nvPr/>
        </p:nvSpPr>
        <p:spPr bwMode="auto">
          <a:xfrm>
            <a:off x="2285984" y="5214950"/>
            <a:ext cx="567792" cy="469124"/>
          </a:xfrm>
          <a:custGeom>
            <a:avLst/>
            <a:gdLst>
              <a:gd name="T0" fmla="*/ 38 w 126"/>
              <a:gd name="T1" fmla="*/ 13 h 104"/>
              <a:gd name="T2" fmla="*/ 24 w 126"/>
              <a:gd name="T3" fmla="*/ 27 h 104"/>
              <a:gd name="T4" fmla="*/ 8 w 126"/>
              <a:gd name="T5" fmla="*/ 31 h 104"/>
              <a:gd name="T6" fmla="*/ 8 w 126"/>
              <a:gd name="T7" fmla="*/ 51 h 104"/>
              <a:gd name="T8" fmla="*/ 0 w 126"/>
              <a:gd name="T9" fmla="*/ 65 h 104"/>
              <a:gd name="T10" fmla="*/ 14 w 126"/>
              <a:gd name="T11" fmla="*/ 79 h 104"/>
              <a:gd name="T12" fmla="*/ 18 w 126"/>
              <a:gd name="T13" fmla="*/ 96 h 104"/>
              <a:gd name="T14" fmla="*/ 38 w 126"/>
              <a:gd name="T15" fmla="*/ 95 h 104"/>
              <a:gd name="T16" fmla="*/ 53 w 126"/>
              <a:gd name="T17" fmla="*/ 104 h 104"/>
              <a:gd name="T18" fmla="*/ 67 w 126"/>
              <a:gd name="T19" fmla="*/ 90 h 104"/>
              <a:gd name="T20" fmla="*/ 83 w 126"/>
              <a:gd name="T21" fmla="*/ 85 h 104"/>
              <a:gd name="T22" fmla="*/ 83 w 126"/>
              <a:gd name="T23" fmla="*/ 65 h 104"/>
              <a:gd name="T24" fmla="*/ 91 w 126"/>
              <a:gd name="T25" fmla="*/ 51 h 104"/>
              <a:gd name="T26" fmla="*/ 77 w 126"/>
              <a:gd name="T27" fmla="*/ 37 h 104"/>
              <a:gd name="T28" fmla="*/ 73 w 126"/>
              <a:gd name="T29" fmla="*/ 21 h 104"/>
              <a:gd name="T30" fmla="*/ 53 w 126"/>
              <a:gd name="T31" fmla="*/ 21 h 104"/>
              <a:gd name="T32" fmla="*/ 46 w 126"/>
              <a:gd name="T33" fmla="*/ 87 h 104"/>
              <a:gd name="T34" fmla="*/ 46 w 126"/>
              <a:gd name="T35" fmla="*/ 29 h 104"/>
              <a:gd name="T36" fmla="*/ 46 w 126"/>
              <a:gd name="T37" fmla="*/ 87 h 104"/>
              <a:gd name="T38" fmla="*/ 93 w 126"/>
              <a:gd name="T39" fmla="*/ 21 h 104"/>
              <a:gd name="T40" fmla="*/ 116 w 126"/>
              <a:gd name="T41" fmla="*/ 21 h 104"/>
              <a:gd name="T42" fmla="*/ 108 w 126"/>
              <a:gd name="T43" fmla="*/ 0 h 104"/>
              <a:gd name="T44" fmla="*/ 101 w 126"/>
              <a:gd name="T45" fmla="*/ 4 h 104"/>
              <a:gd name="T46" fmla="*/ 91 w 126"/>
              <a:gd name="T47" fmla="*/ 4 h 104"/>
              <a:gd name="T48" fmla="*/ 89 w 126"/>
              <a:gd name="T49" fmla="*/ 11 h 104"/>
              <a:gd name="T50" fmla="*/ 82 w 126"/>
              <a:gd name="T51" fmla="*/ 18 h 104"/>
              <a:gd name="T52" fmla="*/ 87 w 126"/>
              <a:gd name="T53" fmla="*/ 25 h 104"/>
              <a:gd name="T54" fmla="*/ 86 w 126"/>
              <a:gd name="T55" fmla="*/ 35 h 104"/>
              <a:gd name="T56" fmla="*/ 94 w 126"/>
              <a:gd name="T57" fmla="*/ 37 h 104"/>
              <a:gd name="T58" fmla="*/ 101 w 126"/>
              <a:gd name="T59" fmla="*/ 43 h 104"/>
              <a:gd name="T60" fmla="*/ 108 w 126"/>
              <a:gd name="T61" fmla="*/ 39 h 104"/>
              <a:gd name="T62" fmla="*/ 118 w 126"/>
              <a:gd name="T63" fmla="*/ 39 h 104"/>
              <a:gd name="T64" fmla="*/ 120 w 126"/>
              <a:gd name="T65" fmla="*/ 32 h 104"/>
              <a:gd name="T66" fmla="*/ 126 w 126"/>
              <a:gd name="T67" fmla="*/ 25 h 104"/>
              <a:gd name="T68" fmla="*/ 122 w 126"/>
              <a:gd name="T69" fmla="*/ 18 h 104"/>
              <a:gd name="T70" fmla="*/ 122 w 126"/>
              <a:gd name="T71" fmla="*/ 8 h 104"/>
              <a:gd name="T72" fmla="*/ 115 w 126"/>
              <a:gd name="T73" fmla="*/ 6 h 104"/>
              <a:gd name="T74" fmla="*/ 108 w 126"/>
              <a:gd name="T75" fmla="*/ 0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26" h="104">
                <a:moveTo>
                  <a:pt x="53" y="13"/>
                </a:moveTo>
                <a:cubicBezTo>
                  <a:pt x="38" y="13"/>
                  <a:pt x="38" y="13"/>
                  <a:pt x="38" y="13"/>
                </a:cubicBezTo>
                <a:cubicBezTo>
                  <a:pt x="38" y="21"/>
                  <a:pt x="38" y="21"/>
                  <a:pt x="38" y="21"/>
                </a:cubicBezTo>
                <a:cubicBezTo>
                  <a:pt x="33" y="22"/>
                  <a:pt x="28" y="24"/>
                  <a:pt x="24" y="27"/>
                </a:cubicBezTo>
                <a:cubicBezTo>
                  <a:pt x="18" y="21"/>
                  <a:pt x="18" y="21"/>
                  <a:pt x="18" y="21"/>
                </a:cubicBezTo>
                <a:cubicBezTo>
                  <a:pt x="8" y="31"/>
                  <a:pt x="8" y="31"/>
                  <a:pt x="8" y="31"/>
                </a:cubicBezTo>
                <a:cubicBezTo>
                  <a:pt x="14" y="37"/>
                  <a:pt x="14" y="37"/>
                  <a:pt x="14" y="37"/>
                </a:cubicBezTo>
                <a:cubicBezTo>
                  <a:pt x="11" y="41"/>
                  <a:pt x="9" y="46"/>
                  <a:pt x="8" y="51"/>
                </a:cubicBezTo>
                <a:cubicBezTo>
                  <a:pt x="0" y="51"/>
                  <a:pt x="0" y="51"/>
                  <a:pt x="0" y="51"/>
                </a:cubicBezTo>
                <a:cubicBezTo>
                  <a:pt x="0" y="65"/>
                  <a:pt x="0" y="65"/>
                  <a:pt x="0" y="65"/>
                </a:cubicBezTo>
                <a:cubicBezTo>
                  <a:pt x="8" y="65"/>
                  <a:pt x="8" y="65"/>
                  <a:pt x="8" y="65"/>
                </a:cubicBezTo>
                <a:cubicBezTo>
                  <a:pt x="9" y="70"/>
                  <a:pt x="11" y="75"/>
                  <a:pt x="14" y="79"/>
                </a:cubicBezTo>
                <a:cubicBezTo>
                  <a:pt x="8" y="85"/>
                  <a:pt x="8" y="85"/>
                  <a:pt x="8" y="85"/>
                </a:cubicBezTo>
                <a:cubicBezTo>
                  <a:pt x="18" y="96"/>
                  <a:pt x="18" y="96"/>
                  <a:pt x="18" y="96"/>
                </a:cubicBezTo>
                <a:cubicBezTo>
                  <a:pt x="24" y="90"/>
                  <a:pt x="24" y="90"/>
                  <a:pt x="24" y="90"/>
                </a:cubicBezTo>
                <a:cubicBezTo>
                  <a:pt x="28" y="92"/>
                  <a:pt x="33" y="94"/>
                  <a:pt x="38" y="95"/>
                </a:cubicBezTo>
                <a:cubicBezTo>
                  <a:pt x="38" y="104"/>
                  <a:pt x="38" y="104"/>
                  <a:pt x="38" y="104"/>
                </a:cubicBezTo>
                <a:cubicBezTo>
                  <a:pt x="53" y="104"/>
                  <a:pt x="53" y="104"/>
                  <a:pt x="53" y="104"/>
                </a:cubicBezTo>
                <a:cubicBezTo>
                  <a:pt x="53" y="95"/>
                  <a:pt x="53" y="95"/>
                  <a:pt x="53" y="95"/>
                </a:cubicBezTo>
                <a:cubicBezTo>
                  <a:pt x="58" y="94"/>
                  <a:pt x="63" y="92"/>
                  <a:pt x="67" y="90"/>
                </a:cubicBezTo>
                <a:cubicBezTo>
                  <a:pt x="73" y="96"/>
                  <a:pt x="73" y="96"/>
                  <a:pt x="73" y="96"/>
                </a:cubicBezTo>
                <a:cubicBezTo>
                  <a:pt x="83" y="85"/>
                  <a:pt x="83" y="85"/>
                  <a:pt x="83" y="85"/>
                </a:cubicBezTo>
                <a:cubicBezTo>
                  <a:pt x="77" y="79"/>
                  <a:pt x="77" y="79"/>
                  <a:pt x="77" y="79"/>
                </a:cubicBezTo>
                <a:cubicBezTo>
                  <a:pt x="80" y="75"/>
                  <a:pt x="82" y="70"/>
                  <a:pt x="83" y="65"/>
                </a:cubicBezTo>
                <a:cubicBezTo>
                  <a:pt x="91" y="65"/>
                  <a:pt x="91" y="65"/>
                  <a:pt x="91" y="65"/>
                </a:cubicBezTo>
                <a:cubicBezTo>
                  <a:pt x="91" y="51"/>
                  <a:pt x="91" y="51"/>
                  <a:pt x="91" y="51"/>
                </a:cubicBezTo>
                <a:cubicBezTo>
                  <a:pt x="83" y="51"/>
                  <a:pt x="83" y="51"/>
                  <a:pt x="83" y="51"/>
                </a:cubicBezTo>
                <a:cubicBezTo>
                  <a:pt x="82" y="46"/>
                  <a:pt x="80" y="41"/>
                  <a:pt x="77" y="37"/>
                </a:cubicBezTo>
                <a:cubicBezTo>
                  <a:pt x="83" y="31"/>
                  <a:pt x="83" y="31"/>
                  <a:pt x="83" y="31"/>
                </a:cubicBezTo>
                <a:cubicBezTo>
                  <a:pt x="73" y="21"/>
                  <a:pt x="73" y="21"/>
                  <a:pt x="73" y="21"/>
                </a:cubicBezTo>
                <a:cubicBezTo>
                  <a:pt x="67" y="27"/>
                  <a:pt x="67" y="27"/>
                  <a:pt x="67" y="27"/>
                </a:cubicBezTo>
                <a:cubicBezTo>
                  <a:pt x="63" y="24"/>
                  <a:pt x="58" y="22"/>
                  <a:pt x="53" y="21"/>
                </a:cubicBezTo>
                <a:cubicBezTo>
                  <a:pt x="53" y="13"/>
                  <a:pt x="53" y="13"/>
                  <a:pt x="53" y="13"/>
                </a:cubicBezTo>
                <a:moveTo>
                  <a:pt x="46" y="87"/>
                </a:moveTo>
                <a:cubicBezTo>
                  <a:pt x="30" y="87"/>
                  <a:pt x="17" y="74"/>
                  <a:pt x="17" y="58"/>
                </a:cubicBezTo>
                <a:cubicBezTo>
                  <a:pt x="17" y="42"/>
                  <a:pt x="30" y="29"/>
                  <a:pt x="46" y="29"/>
                </a:cubicBezTo>
                <a:cubicBezTo>
                  <a:pt x="62" y="29"/>
                  <a:pt x="74" y="42"/>
                  <a:pt x="74" y="58"/>
                </a:cubicBezTo>
                <a:cubicBezTo>
                  <a:pt x="74" y="74"/>
                  <a:pt x="62" y="87"/>
                  <a:pt x="46" y="87"/>
                </a:cubicBezTo>
                <a:moveTo>
                  <a:pt x="104" y="33"/>
                </a:moveTo>
                <a:cubicBezTo>
                  <a:pt x="98" y="33"/>
                  <a:pt x="93" y="28"/>
                  <a:pt x="93" y="21"/>
                </a:cubicBezTo>
                <a:cubicBezTo>
                  <a:pt x="93" y="15"/>
                  <a:pt x="98" y="10"/>
                  <a:pt x="104" y="10"/>
                </a:cubicBezTo>
                <a:cubicBezTo>
                  <a:pt x="111" y="10"/>
                  <a:pt x="116" y="15"/>
                  <a:pt x="116" y="21"/>
                </a:cubicBezTo>
                <a:cubicBezTo>
                  <a:pt x="116" y="28"/>
                  <a:pt x="111" y="33"/>
                  <a:pt x="104" y="33"/>
                </a:cubicBezTo>
                <a:moveTo>
                  <a:pt x="108" y="0"/>
                </a:moveTo>
                <a:cubicBezTo>
                  <a:pt x="101" y="0"/>
                  <a:pt x="101" y="0"/>
                  <a:pt x="101" y="0"/>
                </a:cubicBezTo>
                <a:cubicBezTo>
                  <a:pt x="101" y="4"/>
                  <a:pt x="101" y="4"/>
                  <a:pt x="101" y="4"/>
                </a:cubicBezTo>
                <a:cubicBezTo>
                  <a:pt x="99" y="4"/>
                  <a:pt x="96" y="5"/>
                  <a:pt x="94" y="6"/>
                </a:cubicBezTo>
                <a:cubicBezTo>
                  <a:pt x="91" y="4"/>
                  <a:pt x="91" y="4"/>
                  <a:pt x="91" y="4"/>
                </a:cubicBezTo>
                <a:cubicBezTo>
                  <a:pt x="86" y="8"/>
                  <a:pt x="86" y="8"/>
                  <a:pt x="86" y="8"/>
                </a:cubicBezTo>
                <a:cubicBezTo>
                  <a:pt x="89" y="11"/>
                  <a:pt x="89" y="11"/>
                  <a:pt x="89" y="11"/>
                </a:cubicBezTo>
                <a:cubicBezTo>
                  <a:pt x="88" y="13"/>
                  <a:pt x="87" y="16"/>
                  <a:pt x="87" y="18"/>
                </a:cubicBezTo>
                <a:cubicBezTo>
                  <a:pt x="82" y="18"/>
                  <a:pt x="82" y="18"/>
                  <a:pt x="82" y="18"/>
                </a:cubicBezTo>
                <a:cubicBezTo>
                  <a:pt x="82" y="25"/>
                  <a:pt x="82" y="25"/>
                  <a:pt x="82" y="25"/>
                </a:cubicBezTo>
                <a:cubicBezTo>
                  <a:pt x="87" y="25"/>
                  <a:pt x="87" y="25"/>
                  <a:pt x="87" y="25"/>
                </a:cubicBezTo>
                <a:cubicBezTo>
                  <a:pt x="87" y="27"/>
                  <a:pt x="88" y="30"/>
                  <a:pt x="89" y="32"/>
                </a:cubicBezTo>
                <a:cubicBezTo>
                  <a:pt x="86" y="35"/>
                  <a:pt x="86" y="35"/>
                  <a:pt x="86" y="35"/>
                </a:cubicBezTo>
                <a:cubicBezTo>
                  <a:pt x="91" y="39"/>
                  <a:pt x="91" y="39"/>
                  <a:pt x="91" y="39"/>
                </a:cubicBezTo>
                <a:cubicBezTo>
                  <a:pt x="94" y="37"/>
                  <a:pt x="94" y="37"/>
                  <a:pt x="94" y="37"/>
                </a:cubicBezTo>
                <a:cubicBezTo>
                  <a:pt x="96" y="38"/>
                  <a:pt x="99" y="39"/>
                  <a:pt x="101" y="39"/>
                </a:cubicBezTo>
                <a:cubicBezTo>
                  <a:pt x="101" y="43"/>
                  <a:pt x="101" y="43"/>
                  <a:pt x="101" y="43"/>
                </a:cubicBezTo>
                <a:cubicBezTo>
                  <a:pt x="108" y="43"/>
                  <a:pt x="108" y="43"/>
                  <a:pt x="108" y="43"/>
                </a:cubicBezTo>
                <a:cubicBezTo>
                  <a:pt x="108" y="39"/>
                  <a:pt x="108" y="39"/>
                  <a:pt x="108" y="39"/>
                </a:cubicBezTo>
                <a:cubicBezTo>
                  <a:pt x="110" y="39"/>
                  <a:pt x="113" y="38"/>
                  <a:pt x="115" y="37"/>
                </a:cubicBezTo>
                <a:cubicBezTo>
                  <a:pt x="118" y="39"/>
                  <a:pt x="118" y="39"/>
                  <a:pt x="118" y="39"/>
                </a:cubicBezTo>
                <a:cubicBezTo>
                  <a:pt x="122" y="35"/>
                  <a:pt x="122" y="35"/>
                  <a:pt x="122" y="35"/>
                </a:cubicBezTo>
                <a:cubicBezTo>
                  <a:pt x="120" y="32"/>
                  <a:pt x="120" y="32"/>
                  <a:pt x="120" y="32"/>
                </a:cubicBezTo>
                <a:cubicBezTo>
                  <a:pt x="121" y="30"/>
                  <a:pt x="122" y="27"/>
                  <a:pt x="122" y="25"/>
                </a:cubicBezTo>
                <a:cubicBezTo>
                  <a:pt x="126" y="25"/>
                  <a:pt x="126" y="25"/>
                  <a:pt x="126" y="25"/>
                </a:cubicBezTo>
                <a:cubicBezTo>
                  <a:pt x="126" y="18"/>
                  <a:pt x="126" y="18"/>
                  <a:pt x="126" y="18"/>
                </a:cubicBezTo>
                <a:cubicBezTo>
                  <a:pt x="122" y="18"/>
                  <a:pt x="122" y="18"/>
                  <a:pt x="122" y="18"/>
                </a:cubicBezTo>
                <a:cubicBezTo>
                  <a:pt x="122" y="16"/>
                  <a:pt x="121" y="13"/>
                  <a:pt x="120" y="11"/>
                </a:cubicBezTo>
                <a:cubicBezTo>
                  <a:pt x="122" y="8"/>
                  <a:pt x="122" y="8"/>
                  <a:pt x="122" y="8"/>
                </a:cubicBezTo>
                <a:cubicBezTo>
                  <a:pt x="118" y="4"/>
                  <a:pt x="118" y="4"/>
                  <a:pt x="118" y="4"/>
                </a:cubicBezTo>
                <a:cubicBezTo>
                  <a:pt x="115" y="6"/>
                  <a:pt x="115" y="6"/>
                  <a:pt x="115" y="6"/>
                </a:cubicBezTo>
                <a:cubicBezTo>
                  <a:pt x="113" y="5"/>
                  <a:pt x="110" y="4"/>
                  <a:pt x="108" y="4"/>
                </a:cubicBezTo>
                <a:cubicBezTo>
                  <a:pt x="108" y="0"/>
                  <a:pt x="108" y="0"/>
                  <a:pt x="108" y="0"/>
                </a:cubicBezTo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26" name="Диаграмма 25"/>
          <p:cNvGraphicFramePr/>
          <p:nvPr/>
        </p:nvGraphicFramePr>
        <p:xfrm>
          <a:off x="4421173" y="1286108"/>
          <a:ext cx="4857752" cy="3643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6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BB592B-63AA-4DF0-BFD4-84C61079213E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1409704"/>
          <a:ext cx="9144000" cy="52577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8275"/>
                <a:gridCol w="742950"/>
                <a:gridCol w="781050"/>
                <a:gridCol w="809625"/>
                <a:gridCol w="1085850"/>
                <a:gridCol w="752475"/>
                <a:gridCol w="809625"/>
                <a:gridCol w="704850"/>
                <a:gridCol w="666750"/>
                <a:gridCol w="692474"/>
                <a:gridCol w="660076"/>
              </a:tblGrid>
              <a:tr h="291535">
                <a:tc rowSpan="3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Бюджеты поселений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  <a:tc gridSpan="10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4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МБТ на обеспечение дорожной деятельности 2019 год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МБТ на благоустройство населенных пунктов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МБТ на обеспечение</a:t>
                      </a:r>
                      <a:r>
                        <a:rPr lang="ru-RU" sz="11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первичного воинского учета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06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291535">
                <a:tc>
                  <a:txBody>
                    <a:bodyPr/>
                    <a:lstStyle/>
                    <a:p>
                      <a:r>
                        <a:rPr lang="ru-RU" sz="11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Байгильдинский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2 513,8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476,3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2 435,3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826,4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231,2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235,8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247,7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291535">
                <a:tc>
                  <a:txBody>
                    <a:bodyPr/>
                    <a:lstStyle/>
                    <a:p>
                      <a:r>
                        <a:rPr lang="ru-RU" sz="11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Баш-Шидинский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1 786,9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1 775,9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1 766,9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166,5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69,6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69,6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69,6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291535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Красногорский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2 763,3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1 588,3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842,3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961,4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231,1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smtClean="0">
                          <a:latin typeface="Times New Roman" pitchFamily="18" charset="0"/>
                          <a:cs typeface="Times New Roman" pitchFamily="18" charset="0"/>
                        </a:rPr>
                        <a:t>235,8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smtClean="0">
                          <a:latin typeface="Times New Roman" pitchFamily="18" charset="0"/>
                          <a:cs typeface="Times New Roman" pitchFamily="18" charset="0"/>
                        </a:rPr>
                        <a:t>247,7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291535">
                <a:tc>
                  <a:txBody>
                    <a:bodyPr/>
                    <a:lstStyle/>
                    <a:p>
                      <a:r>
                        <a:rPr lang="ru-RU" sz="11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Красноключевский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3 132,8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3 033,0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3 012,8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856,2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231,1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235,8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247,7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291535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Никольский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1 742,4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1 733,2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1 725,2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286,9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69,6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69,6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69,6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291535">
                <a:tc>
                  <a:txBody>
                    <a:bodyPr/>
                    <a:lstStyle/>
                    <a:p>
                      <a:r>
                        <a:rPr lang="ru-RU" sz="11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Новокулевский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2 939,3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2 902,3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2 863,3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862,7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231,1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235,8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247,7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291535">
                <a:tc>
                  <a:txBody>
                    <a:bodyPr/>
                    <a:lstStyle/>
                    <a:p>
                      <a:r>
                        <a:rPr lang="ru-RU" sz="11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Новосубаевский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2 124,7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2 116,6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2 111,6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164,9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69,6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69,6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69,6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291535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Павловский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2 562,3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2 457,3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2 260,7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521,3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231,1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235,7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247,6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291535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Первомайский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2 056,1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2 106,9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2 156,7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69,6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69,6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69,6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291535">
                <a:tc>
                  <a:txBody>
                    <a:bodyPr/>
                    <a:lstStyle/>
                    <a:p>
                      <a:r>
                        <a:rPr lang="ru-RU" sz="11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Сарвинский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1 730,0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1 727,0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1 723,0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69,6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69,6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69,6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291535">
                <a:tc>
                  <a:txBody>
                    <a:bodyPr/>
                    <a:lstStyle/>
                    <a:p>
                      <a:r>
                        <a:rPr lang="ru-RU" sz="11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Старобедеевский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2 114,3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2 106,3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2 098,3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212,0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69,6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69,6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69,6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291535">
                <a:tc>
                  <a:txBody>
                    <a:bodyPr/>
                    <a:lstStyle/>
                    <a:p>
                      <a:r>
                        <a:rPr lang="ru-RU" sz="11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Староисаевский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2 408,4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2 390,2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2 371,2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357,2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69,6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69,6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69,6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462812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27 874,3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26 413,3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25 367,3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5 215,5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6 200,0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smtClean="0">
                          <a:latin typeface="Times New Roman" pitchFamily="18" charset="0"/>
                          <a:cs typeface="Times New Roman" pitchFamily="18" charset="0"/>
                        </a:rPr>
                        <a:t>6 200,0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6 200,0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1 642,8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en-US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66,0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1 725,6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0" y="428805"/>
            <a:ext cx="9144000" cy="723524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Распределение межбюджетных трансфертов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бюджетам сельских поселений на 2019-2021 годы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унок22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8" name="Номер слайда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D33FC-CFB2-4C9E-9E90-385C6970F446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0" y="219075"/>
            <a:ext cx="9144000" cy="939534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Дотационность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юджетов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поселений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 2019 год, в %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695324" y="1142984"/>
          <a:ext cx="8448675" cy="5715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 descr="Рисунок22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Скругленный прямоугольник 18"/>
          <p:cNvSpPr>
            <a:spLocks noChangeArrowheads="1"/>
          </p:cNvSpPr>
          <p:nvPr/>
        </p:nvSpPr>
        <p:spPr bwMode="auto">
          <a:xfrm>
            <a:off x="141412" y="1810345"/>
            <a:ext cx="8640960" cy="1904214"/>
          </a:xfrm>
          <a:prstGeom prst="roundRect">
            <a:avLst>
              <a:gd name="adj" fmla="val 16667"/>
            </a:avLst>
          </a:prstGeom>
          <a:noFill/>
          <a:ln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1000">
              <a:latin typeface="Constant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38131" y="3289956"/>
            <a:ext cx="13483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1400" b="1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51520" y="1821582"/>
            <a:ext cx="85689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</a:rPr>
              <a:t>Объем </a:t>
            </a:r>
          </a:p>
          <a:p>
            <a:pPr algn="ctr"/>
            <a:r>
              <a:rPr lang="ru-RU" b="1" dirty="0">
                <a:latin typeface="Times New Roman" pitchFamily="18" charset="0"/>
              </a:rPr>
              <a:t>расходов на обслуживание муниципального долга:</a:t>
            </a:r>
          </a:p>
        </p:txBody>
      </p:sp>
      <p:sp>
        <p:nvSpPr>
          <p:cNvPr id="5" name="Овал 4"/>
          <p:cNvSpPr/>
          <p:nvPr/>
        </p:nvSpPr>
        <p:spPr>
          <a:xfrm>
            <a:off x="1000175" y="2492896"/>
            <a:ext cx="1049571" cy="824076"/>
          </a:xfrm>
          <a:prstGeom prst="ellipse">
            <a:avLst/>
          </a:prstGeom>
          <a:solidFill>
            <a:srgbClr val="99CCFF"/>
          </a:solidFill>
          <a:ln>
            <a:noFill/>
          </a:ln>
          <a:scene3d>
            <a:camera prst="orthographicFront"/>
            <a:lightRig rig="threePt" dir="t"/>
          </a:scene3d>
          <a:sp3d>
            <a:bevelT w="254000" h="254000"/>
            <a:bevelB w="25400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79912" y="3284984"/>
            <a:ext cx="124046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400" b="1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04248" y="3284984"/>
            <a:ext cx="124046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1400" b="1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18" name="Овал 17"/>
          <p:cNvSpPr/>
          <p:nvPr/>
        </p:nvSpPr>
        <p:spPr>
          <a:xfrm>
            <a:off x="3851920" y="2492896"/>
            <a:ext cx="1049571" cy="824076"/>
          </a:xfrm>
          <a:prstGeom prst="ellipse">
            <a:avLst/>
          </a:prstGeom>
          <a:solidFill>
            <a:srgbClr val="99CCFF"/>
          </a:solidFill>
          <a:ln>
            <a:noFill/>
          </a:ln>
          <a:scene3d>
            <a:camera prst="orthographicFront"/>
            <a:lightRig rig="threePt" dir="t"/>
          </a:scene3d>
          <a:sp3d>
            <a:bevelT w="254000" h="254000"/>
            <a:bevelB w="25400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Овал 18"/>
          <p:cNvSpPr/>
          <p:nvPr/>
        </p:nvSpPr>
        <p:spPr>
          <a:xfrm>
            <a:off x="6876256" y="2420888"/>
            <a:ext cx="1049570" cy="822544"/>
          </a:xfrm>
          <a:prstGeom prst="ellipse">
            <a:avLst/>
          </a:prstGeom>
          <a:solidFill>
            <a:srgbClr val="99CCFF"/>
          </a:solidFill>
          <a:ln>
            <a:noFill/>
          </a:ln>
          <a:scene3d>
            <a:camera prst="orthographicFront"/>
            <a:lightRig rig="threePt" dir="t"/>
          </a:scene3d>
          <a:sp3d>
            <a:bevelT w="254000" h="254000"/>
            <a:bevelB w="25400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Rectangle 114"/>
          <p:cNvSpPr>
            <a:spLocks noChangeArrowheads="1"/>
          </p:cNvSpPr>
          <p:nvPr/>
        </p:nvSpPr>
        <p:spPr bwMode="auto">
          <a:xfrm>
            <a:off x="971600" y="2780928"/>
            <a:ext cx="1074555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</a:rPr>
              <a:t>      </a:t>
            </a:r>
            <a:r>
              <a:rPr lang="ru-RU" sz="1400" b="1" dirty="0" smtClean="0">
                <a:solidFill>
                  <a:sysClr val="windowText" lastClr="000000"/>
                </a:solidFill>
              </a:rPr>
              <a:t>59,8</a:t>
            </a:r>
            <a:endParaRPr lang="ru-RU" sz="1400" b="1" dirty="0">
              <a:solidFill>
                <a:sysClr val="windowText" lastClr="000000"/>
              </a:solidFill>
            </a:endParaRPr>
          </a:p>
        </p:txBody>
      </p:sp>
      <p:sp>
        <p:nvSpPr>
          <p:cNvPr id="24" name="Rectangle 115"/>
          <p:cNvSpPr>
            <a:spLocks noChangeArrowheads="1"/>
          </p:cNvSpPr>
          <p:nvPr/>
        </p:nvSpPr>
        <p:spPr bwMode="auto">
          <a:xfrm>
            <a:off x="4100660" y="2780928"/>
            <a:ext cx="61274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ysClr val="windowText" lastClr="000000"/>
                </a:solidFill>
              </a:rPr>
              <a:t>0,0</a:t>
            </a:r>
            <a:endParaRPr lang="ru-RU" sz="1400" b="1" dirty="0">
              <a:solidFill>
                <a:sysClr val="windowText" lastClr="000000"/>
              </a:solidFill>
            </a:endParaRPr>
          </a:p>
        </p:txBody>
      </p:sp>
      <p:sp>
        <p:nvSpPr>
          <p:cNvPr id="25" name="Rectangle 116"/>
          <p:cNvSpPr>
            <a:spLocks noChangeArrowheads="1"/>
          </p:cNvSpPr>
          <p:nvPr/>
        </p:nvSpPr>
        <p:spPr bwMode="auto">
          <a:xfrm>
            <a:off x="6948264" y="2708920"/>
            <a:ext cx="344966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</a:rPr>
              <a:t>    </a:t>
            </a:r>
            <a:endParaRPr lang="ru-RU" sz="1400" b="1" dirty="0">
              <a:solidFill>
                <a:srgbClr val="FFFF00"/>
              </a:solidFill>
            </a:endParaRPr>
          </a:p>
        </p:txBody>
      </p:sp>
      <p:sp>
        <p:nvSpPr>
          <p:cNvPr id="29" name="Rectangle 120"/>
          <p:cNvSpPr>
            <a:spLocks noChangeArrowheads="1"/>
          </p:cNvSpPr>
          <p:nvPr/>
        </p:nvSpPr>
        <p:spPr bwMode="auto">
          <a:xfrm>
            <a:off x="0" y="879224"/>
            <a:ext cx="9144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Управление муниципальным долгом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2019-2021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годы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28596" y="4000504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Долговая нагрузка от собственных доходов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Скругленный прямоугольник 18"/>
          <p:cNvSpPr>
            <a:spLocks noChangeArrowheads="1"/>
          </p:cNvSpPr>
          <p:nvPr/>
        </p:nvSpPr>
        <p:spPr bwMode="auto">
          <a:xfrm>
            <a:off x="214282" y="4500570"/>
            <a:ext cx="8640960" cy="1857388"/>
          </a:xfrm>
          <a:prstGeom prst="roundRect">
            <a:avLst>
              <a:gd name="adj" fmla="val 16667"/>
            </a:avLst>
          </a:prstGeom>
          <a:noFill/>
          <a:ln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1000" b="1" dirty="0"/>
          </a:p>
        </p:txBody>
      </p:sp>
      <p:sp>
        <p:nvSpPr>
          <p:cNvPr id="42" name="Овал 41"/>
          <p:cNvSpPr/>
          <p:nvPr/>
        </p:nvSpPr>
        <p:spPr>
          <a:xfrm>
            <a:off x="1000100" y="5000636"/>
            <a:ext cx="1049571" cy="824076"/>
          </a:xfrm>
          <a:prstGeom prst="ellipse">
            <a:avLst/>
          </a:prstGeom>
          <a:solidFill>
            <a:srgbClr val="99CCFF"/>
          </a:solidFill>
          <a:ln>
            <a:noFill/>
          </a:ln>
          <a:scene3d>
            <a:camera prst="orthographicFront"/>
            <a:lightRig rig="threePt" dir="t"/>
          </a:scene3d>
          <a:sp3d>
            <a:bevelT w="254000" h="254000"/>
            <a:bevelB w="25400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3" name="Овал 42"/>
          <p:cNvSpPr/>
          <p:nvPr/>
        </p:nvSpPr>
        <p:spPr>
          <a:xfrm>
            <a:off x="3929058" y="4929198"/>
            <a:ext cx="1049571" cy="824076"/>
          </a:xfrm>
          <a:prstGeom prst="ellipse">
            <a:avLst/>
          </a:prstGeom>
          <a:solidFill>
            <a:srgbClr val="99CCFF"/>
          </a:solidFill>
          <a:ln>
            <a:noFill/>
          </a:ln>
          <a:scene3d>
            <a:camera prst="orthographicFront"/>
            <a:lightRig rig="threePt" dir="t"/>
          </a:scene3d>
          <a:sp3d>
            <a:bevelT w="254000" h="254000"/>
            <a:bevelB w="25400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4" name="Овал 43"/>
          <p:cNvSpPr/>
          <p:nvPr/>
        </p:nvSpPr>
        <p:spPr>
          <a:xfrm>
            <a:off x="6929454" y="4857760"/>
            <a:ext cx="1049571" cy="824076"/>
          </a:xfrm>
          <a:prstGeom prst="ellipse">
            <a:avLst/>
          </a:prstGeom>
          <a:solidFill>
            <a:srgbClr val="99CCFF"/>
          </a:solidFill>
          <a:ln>
            <a:noFill/>
          </a:ln>
          <a:scene3d>
            <a:camera prst="orthographicFront"/>
            <a:lightRig rig="threePt" dir="t"/>
          </a:scene3d>
          <a:sp3d>
            <a:bevelT w="254000" h="254000"/>
            <a:bevelB w="254000" h="254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6" name="Rectangle 114"/>
          <p:cNvSpPr>
            <a:spLocks noChangeArrowheads="1"/>
          </p:cNvSpPr>
          <p:nvPr/>
        </p:nvSpPr>
        <p:spPr bwMode="auto">
          <a:xfrm>
            <a:off x="1119665" y="5272702"/>
            <a:ext cx="785818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</a:rPr>
              <a:t>    </a:t>
            </a:r>
            <a:r>
              <a:rPr lang="ru-RU" sz="1400" b="1" dirty="0" smtClean="0">
                <a:solidFill>
                  <a:srgbClr val="002060"/>
                </a:solidFill>
              </a:rPr>
              <a:t>0,04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47" name="Rectangle 114"/>
          <p:cNvSpPr>
            <a:spLocks noChangeArrowheads="1"/>
          </p:cNvSpPr>
          <p:nvPr/>
        </p:nvSpPr>
        <p:spPr bwMode="auto">
          <a:xfrm>
            <a:off x="4129685" y="5220514"/>
            <a:ext cx="72008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FFFF00"/>
                </a:solidFill>
              </a:rPr>
              <a:t>    </a:t>
            </a:r>
            <a:r>
              <a:rPr lang="ru-RU" sz="1400" b="1" dirty="0" smtClean="0">
                <a:solidFill>
                  <a:srgbClr val="002060"/>
                </a:solidFill>
              </a:rPr>
              <a:t>0,0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48" name="Rectangle 114"/>
          <p:cNvSpPr>
            <a:spLocks noChangeArrowheads="1"/>
          </p:cNvSpPr>
          <p:nvPr/>
        </p:nvSpPr>
        <p:spPr bwMode="auto">
          <a:xfrm>
            <a:off x="7113070" y="5143512"/>
            <a:ext cx="751348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</a:rPr>
              <a:t>   </a:t>
            </a:r>
            <a:r>
              <a:rPr lang="ru-RU" sz="1400" b="1" dirty="0" smtClean="0">
                <a:solidFill>
                  <a:srgbClr val="002060"/>
                </a:solidFill>
              </a:rPr>
              <a:t>0,0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222984" y="5810308"/>
            <a:ext cx="124046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1400" b="1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3857620" y="5715016"/>
            <a:ext cx="124046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400" b="1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6786578" y="5715016"/>
            <a:ext cx="124046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14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6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1400" b="1" cap="all" dirty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rgbClr val="000066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524328" y="1988840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тыс.руб.</a:t>
            </a:r>
          </a:p>
        </p:txBody>
      </p:sp>
      <p:sp>
        <p:nvSpPr>
          <p:cNvPr id="28" name="Номер слайда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D33FC-CFB2-4C9E-9E90-385C6970F446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7715272" y="457200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      %</a:t>
            </a:r>
          </a:p>
        </p:txBody>
      </p:sp>
      <p:sp>
        <p:nvSpPr>
          <p:cNvPr id="30" name="Rectangle 115"/>
          <p:cNvSpPr>
            <a:spLocks noChangeArrowheads="1"/>
          </p:cNvSpPr>
          <p:nvPr/>
        </p:nvSpPr>
        <p:spPr bwMode="auto">
          <a:xfrm>
            <a:off x="7074566" y="2704699"/>
            <a:ext cx="644895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FFFF00"/>
                </a:solidFill>
              </a:rPr>
              <a:t>   </a:t>
            </a:r>
            <a:r>
              <a:rPr lang="ru-RU" sz="1400" b="1" dirty="0" smtClean="0">
                <a:solidFill>
                  <a:sysClr val="windowText" lastClr="000000"/>
                </a:solidFill>
              </a:rPr>
              <a:t>0,0</a:t>
            </a:r>
            <a:endParaRPr lang="ru-RU" sz="1400" b="1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9978" y="485783"/>
            <a:ext cx="63840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n w="12700">
                  <a:solidFill>
                    <a:srgbClr val="000066"/>
                  </a:solidFill>
                  <a:prstDash val="solid"/>
                </a:ln>
                <a:solidFill>
                  <a:srgbClr val="0033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 ГРАЖДАНИН МОЖЕТ ПОВЛИЯТЬ </a:t>
            </a:r>
            <a:endParaRPr lang="ru-RU" sz="2400" dirty="0" smtClean="0">
              <a:ln w="12700">
                <a:solidFill>
                  <a:srgbClr val="000066"/>
                </a:solidFill>
                <a:prstDash val="solid"/>
              </a:ln>
              <a:solidFill>
                <a:srgbClr val="003399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dirty="0" smtClean="0">
                <a:ln w="12700">
                  <a:solidFill>
                    <a:srgbClr val="000066"/>
                  </a:solidFill>
                  <a:prstDash val="solid"/>
                </a:ln>
                <a:solidFill>
                  <a:srgbClr val="0033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dirty="0">
                <a:ln w="12700">
                  <a:solidFill>
                    <a:srgbClr val="000066"/>
                  </a:solidFill>
                  <a:prstDash val="solid"/>
                </a:ln>
                <a:solidFill>
                  <a:srgbClr val="0033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СОСТАВ БЮДЖЕТА?</a:t>
            </a:r>
          </a:p>
          <a:p>
            <a:pPr algn="ctr">
              <a:defRPr/>
            </a:pP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F3F9D8-561C-4E4C-8523-0D070BB524DA}" type="slidenum">
              <a:rPr lang="ru-RU"/>
              <a:pPr>
                <a:defRPr/>
              </a:pPr>
              <a:t>5</a:t>
            </a:fld>
            <a:endParaRPr lang="ru-RU" dirty="0"/>
          </a:p>
        </p:txBody>
      </p:sp>
      <p:pic>
        <p:nvPicPr>
          <p:cNvPr id="9" name="Рисунок 8" descr="3d-chelovechek-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3488" y="1486062"/>
            <a:ext cx="3780148" cy="2384544"/>
          </a:xfrm>
          <a:prstGeom prst="rect">
            <a:avLst/>
          </a:prstGeom>
          <a:solidFill>
            <a:schemeClr val="accent2">
              <a:lumMod val="60000"/>
              <a:lumOff val="40000"/>
              <a:alpha val="67000"/>
            </a:schemeClr>
          </a:solidFill>
        </p:spPr>
      </p:pic>
      <p:pic>
        <p:nvPicPr>
          <p:cNvPr id="10" name="Рисунок 9" descr="skill-development-programme-8d9defa8c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3487" y="3983989"/>
            <a:ext cx="3769280" cy="2295128"/>
          </a:xfrm>
          <a:prstGeom prst="rect">
            <a:avLst/>
          </a:prstGeom>
        </p:spPr>
      </p:pic>
      <p:sp>
        <p:nvSpPr>
          <p:cNvPr id="11" name="Скругленный прямоугольник 18"/>
          <p:cNvSpPr>
            <a:spLocks noChangeArrowheads="1"/>
          </p:cNvSpPr>
          <p:nvPr/>
        </p:nvSpPr>
        <p:spPr bwMode="auto">
          <a:xfrm>
            <a:off x="625577" y="1683853"/>
            <a:ext cx="4500528" cy="1432874"/>
          </a:xfrm>
          <a:prstGeom prst="roundRect">
            <a:avLst>
              <a:gd name="adj" fmla="val 16667"/>
            </a:avLst>
          </a:prstGeom>
          <a:noFill/>
          <a:ln w="25400" algn="ctr">
            <a:noFill/>
            <a:round/>
            <a:headEnd/>
            <a:tailEnd/>
          </a:ln>
        </p:spPr>
        <p:txBody>
          <a:bodyPr anchor="ctr"/>
          <a:lstStyle/>
          <a:p>
            <a:pPr algn="just" defTabSz="66675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Через публичные слушания по проекту бюджета муниципального района, которые проходят ежегодно в декабре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12" name="Скругленный прямоугольник 18"/>
          <p:cNvSpPr>
            <a:spLocks noChangeArrowheads="1"/>
          </p:cNvSpPr>
          <p:nvPr/>
        </p:nvSpPr>
        <p:spPr bwMode="auto">
          <a:xfrm>
            <a:off x="618226" y="4101439"/>
            <a:ext cx="4557090" cy="1630837"/>
          </a:xfrm>
          <a:prstGeom prst="roundRect">
            <a:avLst>
              <a:gd name="adj" fmla="val 16667"/>
            </a:avLst>
          </a:prstGeom>
          <a:noFill/>
          <a:ln w="25400" algn="ctr">
            <a:noFill/>
            <a:round/>
            <a:headEnd/>
            <a:tailEnd/>
          </a:ln>
        </p:spPr>
        <p:txBody>
          <a:bodyPr anchor="ctr"/>
          <a:lstStyle/>
          <a:p>
            <a:pPr algn="just" defTabSz="66675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b="1" dirty="0" smtClean="0">
                <a:solidFill>
                  <a:srgbClr val="0070C0"/>
                </a:solidFill>
                <a:latin typeface="Constantia" pitchFamily="18" charset="0"/>
              </a:rPr>
              <a:t>Через публичные слушания по отчету об исполнении бюджета муниципального района, которые проходят </a:t>
            </a:r>
            <a:r>
              <a:rPr lang="ru-RU" b="1" dirty="0" smtClean="0">
                <a:solidFill>
                  <a:srgbClr val="0070C0"/>
                </a:solidFill>
                <a:latin typeface="Constantia" pitchFamily="18" charset="0"/>
              </a:rPr>
              <a:t>ежегодно</a:t>
            </a:r>
            <a:r>
              <a:rPr lang="en-US" b="1" dirty="0" smtClean="0">
                <a:solidFill>
                  <a:srgbClr val="0070C0"/>
                </a:solidFill>
                <a:latin typeface="Constantia" pitchFamily="18" charset="0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Constantia" pitchFamily="18" charset="0"/>
              </a:rPr>
              <a:t>в мае</a:t>
            </a:r>
            <a:endParaRPr lang="ru-RU" b="1" dirty="0">
              <a:solidFill>
                <a:srgbClr val="0070C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3"/>
          <p:cNvSpPr txBox="1">
            <a:spLocks noChangeArrowheads="1"/>
          </p:cNvSpPr>
          <p:nvPr/>
        </p:nvSpPr>
        <p:spPr bwMode="auto">
          <a:xfrm>
            <a:off x="7092280" y="1340768"/>
            <a:ext cx="13573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</a:rPr>
              <a:t>Тыс</a:t>
            </a:r>
            <a:r>
              <a:rPr lang="ru-RU" sz="1600" b="1" dirty="0">
                <a:latin typeface="Times New Roman" pitchFamily="18" charset="0"/>
              </a:rPr>
              <a:t>. руб.</a:t>
            </a:r>
          </a:p>
        </p:txBody>
      </p:sp>
      <p:graphicFrame>
        <p:nvGraphicFramePr>
          <p:cNvPr id="23" name="Схема 22"/>
          <p:cNvGraphicFramePr/>
          <p:nvPr/>
        </p:nvGraphicFramePr>
        <p:xfrm>
          <a:off x="4119613" y="1636295"/>
          <a:ext cx="3349591" cy="2224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4" name="Схема 23"/>
          <p:cNvGraphicFramePr/>
          <p:nvPr/>
        </p:nvGraphicFramePr>
        <p:xfrm>
          <a:off x="323528" y="1628800"/>
          <a:ext cx="3600400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5" name="Схема 24"/>
          <p:cNvGraphicFramePr/>
          <p:nvPr/>
        </p:nvGraphicFramePr>
        <p:xfrm>
          <a:off x="323528" y="4365104"/>
          <a:ext cx="3600400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26" name="Схема 25"/>
          <p:cNvGraphicFramePr/>
          <p:nvPr/>
        </p:nvGraphicFramePr>
        <p:xfrm>
          <a:off x="4355976" y="4293096"/>
          <a:ext cx="3600400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D33FC-CFB2-4C9E-9E90-385C6970F446}" type="slidenum">
              <a:rPr lang="ru-RU" smtClean="0"/>
              <a:pPr>
                <a:defRPr/>
              </a:pPr>
              <a:t>50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228975" y="609600"/>
            <a:ext cx="5784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Объем муниципального долга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Рисунок23.tif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0" y="0"/>
            <a:ext cx="9410700" cy="63436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3000"/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4724400" y="2514600"/>
            <a:ext cx="3429000" cy="14859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000232" y="1357298"/>
            <a:ext cx="5410200" cy="100012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04454" name="TextBox 6"/>
          <p:cNvSpPr txBox="1">
            <a:spLocks noChangeArrowheads="1"/>
          </p:cNvSpPr>
          <p:nvPr/>
        </p:nvSpPr>
        <p:spPr bwMode="auto">
          <a:xfrm>
            <a:off x="2143125" y="1463041"/>
            <a:ext cx="52863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Муниципальный долг  – обязательства по возврату взятых в долг денежных средств</a:t>
            </a:r>
          </a:p>
        </p:txBody>
      </p:sp>
      <p:sp>
        <p:nvSpPr>
          <p:cNvPr id="104455" name="TextBox 7"/>
          <p:cNvSpPr txBox="1">
            <a:spLocks noChangeArrowheads="1"/>
          </p:cNvSpPr>
          <p:nvPr/>
        </p:nvSpPr>
        <p:spPr bwMode="auto">
          <a:xfrm>
            <a:off x="1276350" y="2352675"/>
            <a:ext cx="38481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Цели заимствования:</a:t>
            </a:r>
          </a:p>
          <a:p>
            <a:pPr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Финансирование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дефицита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бюджета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Погашение долговых обязательств</a:t>
            </a:r>
          </a:p>
        </p:txBody>
      </p:sp>
      <p:sp>
        <p:nvSpPr>
          <p:cNvPr id="104456" name="TextBox 8"/>
          <p:cNvSpPr txBox="1">
            <a:spLocks noChangeArrowheads="1"/>
          </p:cNvSpPr>
          <p:nvPr/>
        </p:nvSpPr>
        <p:spPr bwMode="auto">
          <a:xfrm>
            <a:off x="4919663" y="2324100"/>
            <a:ext cx="30003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Способы заимствования:</a:t>
            </a:r>
          </a:p>
          <a:p>
            <a:pPr>
              <a:buFontTx/>
              <a:buChar char="-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Привлечение кредитов банков;</a:t>
            </a:r>
          </a:p>
          <a:p>
            <a:pPr>
              <a:buFontTx/>
              <a:buChar char="-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Кредиты бюджета субъекта</a:t>
            </a:r>
          </a:p>
        </p:txBody>
      </p:sp>
      <p:sp>
        <p:nvSpPr>
          <p:cNvPr id="104457" name="TextBox 9"/>
          <p:cNvSpPr txBox="1">
            <a:spLocks noChangeArrowheads="1"/>
          </p:cNvSpPr>
          <p:nvPr/>
        </p:nvSpPr>
        <p:spPr bwMode="auto">
          <a:xfrm>
            <a:off x="1257300" y="3643313"/>
            <a:ext cx="73914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   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Предельные объёмы муниципального долга  и расходов на его обслуживание регулируются Бюджетным кодексом РФ.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 Муниципальный долг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не должен превышать 50 %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собственных доходов бюджета.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 Расходы на обслуживание  муниципального долга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не должны превышать 15 %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расходов бюджета без учета расходов осуществляемых за счет субвенций.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73795" y="533400"/>
            <a:ext cx="4850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Муниципальный долг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Рисунок23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3000"/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22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0427" name="Rectangle 108"/>
          <p:cNvSpPr>
            <a:spLocks/>
          </p:cNvSpPr>
          <p:nvPr/>
        </p:nvSpPr>
        <p:spPr bwMode="auto">
          <a:xfrm>
            <a:off x="828674" y="933450"/>
            <a:ext cx="8132763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0" hangingPunct="0">
              <a:spcBef>
                <a:spcPct val="20000"/>
              </a:spcBef>
              <a:buFont typeface="Arial" charset="0"/>
              <a:buNone/>
            </a:pPr>
            <a:r>
              <a:rPr lang="ru-RU" dirty="0" smtClean="0">
                <a:latin typeface="Constantia" pitchFamily="18" charset="0"/>
              </a:rPr>
              <a:t>     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муниципального района Нуримановский район Республики Башкортостан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является программно-ориентированным, то есть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расходование средств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осуществляется на основании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9 утвержденных муниципальных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 eaLnBrk="0" hangingPunct="0">
              <a:spcBef>
                <a:spcPct val="20000"/>
              </a:spcBef>
              <a:buFont typeface="Arial" charset="0"/>
              <a:buNone/>
            </a:pP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Constantia" pitchFamily="18" charset="0"/>
              <a:cs typeface="Times New Roman" pitchFamily="18" charset="0"/>
            </a:endParaRPr>
          </a:p>
          <a:p>
            <a:pPr marL="342900" indent="-342900" algn="just" eaLnBrk="0" hangingPunct="0">
              <a:spcBef>
                <a:spcPct val="20000"/>
              </a:spcBef>
              <a:buFont typeface="Arial" charset="0"/>
              <a:buNone/>
            </a:pP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eaLnBrk="0" hangingPunct="0">
              <a:spcBef>
                <a:spcPct val="20000"/>
              </a:spcBef>
              <a:buFont typeface="Arial" charset="0"/>
              <a:buNone/>
            </a:pPr>
            <a:r>
              <a:rPr lang="ru-RU" dirty="0" smtClean="0">
                <a:latin typeface="Calibri" pitchFamily="34" charset="0"/>
              </a:rPr>
              <a:t>      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D33FC-CFB2-4C9E-9E90-385C6970F446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1733550" y="2479675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792279" y="2282024"/>
            <a:ext cx="1135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8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8538"/>
          </a:xfr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2400" b="0" cap="none" spc="0" dirty="0" smtClean="0">
                <a:ln w="1905">
                  <a:solidFill>
                    <a:srgbClr val="0070C0"/>
                  </a:solidFill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 муниципального района </a:t>
            </a:r>
            <a:br>
              <a:rPr lang="ru-RU" sz="2400" b="0" cap="none" spc="0" dirty="0" smtClean="0">
                <a:ln w="1905">
                  <a:solidFill>
                    <a:srgbClr val="0070C0"/>
                  </a:solidFill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0" cap="none" spc="0" dirty="0" smtClean="0">
                <a:ln w="1905">
                  <a:solidFill>
                    <a:srgbClr val="0070C0"/>
                  </a:solidFill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Нуримановский район Республики Башкортостан в разрезе </a:t>
            </a:r>
            <a:br>
              <a:rPr lang="ru-RU" sz="2400" b="0" cap="none" spc="0" dirty="0" smtClean="0">
                <a:ln w="1905">
                  <a:solidFill>
                    <a:srgbClr val="0070C0"/>
                  </a:solidFill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0" cap="none" spc="0" dirty="0" smtClean="0">
                <a:ln w="1905">
                  <a:solidFill>
                    <a:srgbClr val="0070C0"/>
                  </a:solidFill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муниципальных программ</a:t>
            </a:r>
            <a:endParaRPr lang="ru-RU" sz="2400" b="0" cap="none" spc="0" dirty="0">
              <a:ln w="1905">
                <a:solidFill>
                  <a:srgbClr val="0070C0"/>
                </a:solidFill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13122" y="1300899"/>
          <a:ext cx="8908330" cy="527233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71100"/>
                <a:gridCol w="1183053"/>
                <a:gridCol w="1100048"/>
                <a:gridCol w="1026790"/>
                <a:gridCol w="999876"/>
                <a:gridCol w="1027463"/>
              </a:tblGrid>
              <a:tr h="434222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муниципальной программы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Утверждено в бюджете на 2018 год</a:t>
                      </a:r>
                      <a:endParaRPr lang="ru-RU" sz="14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год (оценка)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проект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4080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МП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«Развитие сельского хозяйства в МР Нуримановский район РБ»  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5 921,0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6 639,4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8 324,6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8 324,6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8 324,6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2659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МП «Экономическое и инвестиционное развитие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МР Нуримановский район РБ»</a:t>
                      </a:r>
                      <a:endParaRPr lang="ru-RU" sz="13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1 644,5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7 263,0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9408"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МП «Обеспечение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качественным и доступным жильем в МР Нуримановский район РБ»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586,1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1 230,5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804,7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514,8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514,8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2704"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МП 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«Транспортное развитие в МР Нуримановский район РБ» 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13 721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,0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18 222,1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15 827,5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23 792,0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24 374,0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2704"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МП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Развитие жилищно-коммунального хозяйства в МР Нуримановский район РБ»  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20 878,6</a:t>
                      </a:r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21 572,8</a:t>
                      </a:r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2 064,7</a:t>
                      </a:r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20 064,7</a:t>
                      </a:r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25 064,7</a:t>
                      </a:r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7036"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МП «Устойчивое развитие сельских территорий в МР Нуримановский район РБ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5 107,8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9 385,7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8 899,8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13 681,8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10 788,7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7874"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МП 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«Развитие малого и среднего предпринимательства в МР Нуримановский район РБ»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2 100,0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9 019,8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2 100,0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43987"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МП «Совершенствование деятельности ОМСУ МР Нуримановский район РБ по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реализации вопросов местного значения»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31 308,2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38 763,5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35 558,7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35 657,6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35 657,6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705725" y="952107"/>
            <a:ext cx="12600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(тыс.руб.)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8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14301" y="3"/>
          <a:ext cx="8915399" cy="661470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461833"/>
                <a:gridCol w="1167316"/>
                <a:gridCol w="1118440"/>
                <a:gridCol w="1043291"/>
                <a:gridCol w="1109682"/>
                <a:gridCol w="1014837"/>
              </a:tblGrid>
              <a:tr h="348408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муниципальной программы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Утверждено в бюджете на 2018 год</a:t>
                      </a:r>
                      <a:endParaRPr lang="ru-RU" sz="14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год (оценка)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проект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4877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0972"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МП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«Развитие системы учета и отчетности, системы муниципальных закупок в МР Нуримановский район РБ»  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23 126,2</a:t>
                      </a:r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27 778,5</a:t>
                      </a:r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30 165,8</a:t>
                      </a:r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30 165,8</a:t>
                      </a:r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30 165,8</a:t>
                      </a:r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123"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МП «Социальная поддержка граждан в МР Нуримановский район РБ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40 042,8</a:t>
                      </a:r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41 450,8</a:t>
                      </a:r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40 735,0</a:t>
                      </a:r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41 166,5</a:t>
                      </a:r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42 193,6</a:t>
                      </a:r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123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МП 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«Развитие молодежной политики, </a:t>
                      </a:r>
                      <a:r>
                        <a:rPr lang="ru-RU" sz="13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ФКиС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 МР Нуримановский район РБ»</a:t>
                      </a:r>
                      <a:endParaRPr lang="ru-RU" sz="13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3 173,4</a:t>
                      </a:r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4 024,2</a:t>
                      </a:r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4 878,5</a:t>
                      </a:r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4 878,5</a:t>
                      </a:r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4 878,5</a:t>
                      </a:r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123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МП «Развитие образования в МР Нуримановский район РБ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267 184,6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343 966,0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323 417,5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319 452,4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322 307,0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123"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МП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«Развитие культуры и искусства в МР Нуримановский район РБ»  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27 451,9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51 560,2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54 236,9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54 301,6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54 956,3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123"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МП «Управление муниципальными финансами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МР Нуримановский район РБ»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40 577,8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67 072,7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48 881,0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48 997,9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54 792,5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0972"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МП 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«Формирование здорового образа жизни и укрепления здоровья населения в МР Нуримановский район РБ»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180,0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180,0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40,0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40,0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40,0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123"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МП «Безопасная жизнь населения в МР Нуримановский район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РБ»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2 000,0</a:t>
                      </a:r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1 992,0</a:t>
                      </a:r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2 582,0</a:t>
                      </a:r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2 582,0</a:t>
                      </a:r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2 582,0</a:t>
                      </a:r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3274"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МП «Формирование современной городской среды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 МР 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Нуримановский район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РБ»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Times New Roman" pitchFamily="18" charset="0"/>
                          <a:cs typeface="Times New Roman" pitchFamily="18" charset="0"/>
                        </a:rPr>
                        <a:t>7 321,0</a:t>
                      </a:r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Times New Roman" pitchFamily="18" charset="0"/>
                          <a:cs typeface="Times New Roman" pitchFamily="18" charset="0"/>
                        </a:rPr>
                        <a:t>7 344,7</a:t>
                      </a:r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Times New Roman" pitchFamily="18" charset="0"/>
                          <a:cs typeface="Times New Roman" pitchFamily="18" charset="0"/>
                        </a:rPr>
                        <a:t>7 615,3</a:t>
                      </a:r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3274"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Непрограммные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расходы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111,7</a:t>
                      </a:r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1 968,7</a:t>
                      </a:r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smtClean="0">
                          <a:latin typeface="Times New Roman" pitchFamily="18" charset="0"/>
                          <a:cs typeface="Times New Roman" pitchFamily="18" charset="0"/>
                        </a:rPr>
                        <a:t>1 968,7</a:t>
                      </a:r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1 968,7</a:t>
                      </a:r>
                      <a:endParaRPr lang="ru-RU" sz="13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2890">
                <a:tc>
                  <a:txBody>
                    <a:bodyPr/>
                    <a:lstStyle/>
                    <a:p>
                      <a:pPr algn="just"/>
                      <a:r>
                        <a:rPr lang="ru-RU" sz="13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ВСЕГО:</a:t>
                      </a:r>
                      <a:endParaRPr lang="ru-RU" sz="13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485 003,9</a:t>
                      </a:r>
                      <a:endParaRPr lang="ru-RU" sz="13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650 232,9</a:t>
                      </a:r>
                      <a:endParaRPr lang="ru-RU" sz="13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587 806,4</a:t>
                      </a:r>
                      <a:endParaRPr lang="ru-RU" sz="13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612 933,6</a:t>
                      </a:r>
                      <a:endParaRPr lang="ru-RU" sz="13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626 224,1</a:t>
                      </a:r>
                      <a:endParaRPr lang="ru-RU" sz="13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D33FC-CFB2-4C9E-9E90-385C6970F446}" type="slidenum">
              <a:rPr lang="ru-RU" smtClean="0"/>
              <a:pPr>
                <a:defRPr/>
              </a:pPr>
              <a:t>55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190500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Структура расходов бюджета района </a:t>
            </a:r>
          </a:p>
          <a:p>
            <a:pPr algn="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разрезе муниципальных программ на 2019 год</a:t>
            </a:r>
            <a:b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					          </a:t>
            </a: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(в процентах)</a:t>
            </a:r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Object 6"/>
          <p:cNvGraphicFramePr>
            <a:graphicFrameLocks noChangeAspect="1"/>
          </p:cNvGraphicFramePr>
          <p:nvPr/>
        </p:nvGraphicFramePr>
        <p:xfrm>
          <a:off x="214282" y="857839"/>
          <a:ext cx="8847252" cy="6000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D33FC-CFB2-4C9E-9E90-385C6970F446}" type="slidenum">
              <a:rPr lang="ru-RU" smtClean="0"/>
              <a:pPr>
                <a:defRPr/>
              </a:pPr>
              <a:t>56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323850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Структура расходов бюджета района </a:t>
            </a:r>
          </a:p>
          <a:p>
            <a:pPr algn="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разрезе муниципальных программ на 2020-2021 годы</a:t>
            </a:r>
            <a:b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					          </a:t>
            </a: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(в процентах)</a:t>
            </a:r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Object 6"/>
          <p:cNvGraphicFramePr>
            <a:graphicFrameLocks noChangeAspect="1"/>
          </p:cNvGraphicFramePr>
          <p:nvPr/>
        </p:nvGraphicFramePr>
        <p:xfrm>
          <a:off x="452387" y="991402"/>
          <a:ext cx="3782729" cy="5579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Object 6"/>
          <p:cNvGraphicFramePr>
            <a:graphicFrameLocks noChangeAspect="1"/>
          </p:cNvGraphicFramePr>
          <p:nvPr/>
        </p:nvGraphicFramePr>
        <p:xfrm>
          <a:off x="4699220" y="1033670"/>
          <a:ext cx="4126797" cy="5662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752681" y="5614247"/>
            <a:ext cx="95192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cap="all" dirty="0" smtClean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400" cap="all" dirty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255600" y="5631992"/>
            <a:ext cx="95192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cap="all" dirty="0" smtClean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rgbClr val="00006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1400" cap="all" dirty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rgbClr val="000066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graphicFrame>
        <p:nvGraphicFramePr>
          <p:cNvPr id="11" name="Object 6"/>
          <p:cNvGraphicFramePr>
            <a:graphicFrameLocks noChangeAspect="1"/>
          </p:cNvGraphicFramePr>
          <p:nvPr/>
        </p:nvGraphicFramePr>
        <p:xfrm>
          <a:off x="167531" y="1047130"/>
          <a:ext cx="4101765" cy="5558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2000"/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5"/>
          <p:cNvSpPr txBox="1">
            <a:spLocks/>
          </p:cNvSpPr>
          <p:nvPr/>
        </p:nvSpPr>
        <p:spPr>
          <a:xfrm>
            <a:off x="-142908" y="-1"/>
            <a:ext cx="9144000" cy="67627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сельского хозяйства в муниципальном районе Нуримановский район Республики Башкортостан»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00042"/>
            <a:ext cx="885831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Муниципальная программа «Развитие сельского хозяйства в муниципальном районе Нуримановский район Республики Башкортостан»  утверждена постановлением Администрации муниципального 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района Нуримановский район Республики Башкортостан от 28 апреля 2017 года №725</a:t>
            </a:r>
          </a:p>
          <a:p>
            <a:endParaRPr lang="ru-RU" sz="1400" b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Цели муниципальной программы: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Подъем уровня сельскохозяйственного производства в общественном секторе;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2. Повышение финансовой устойчивости предприятий агропромышленного комплекса.</a:t>
            </a: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Задачи муниципальной программы: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 Стимулировать рост производства основных видов сельскохозяйственной продукции;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2. Повысить уровень рентабельности в сельском хозяйстве;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3. Повысить плодородие почв и урожайность сельскохозяйственных культур;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4. Обеспечить реализацию противоэпизоотических мероприятий в отношении карантинных и особо опасных  болезней животных;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5. Стимулировать инновационную деятельность и инновационное развитие агропромышленного комплекса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" y="4456634"/>
          <a:ext cx="9143999" cy="24013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4274"/>
                <a:gridCol w="828675"/>
                <a:gridCol w="685800"/>
                <a:gridCol w="704849"/>
                <a:gridCol w="933450"/>
                <a:gridCol w="771525"/>
                <a:gridCol w="781050"/>
                <a:gridCol w="714376"/>
              </a:tblGrid>
              <a:tr h="450646">
                <a:tc rowSpan="2">
                  <a:txBody>
                    <a:bodyPr/>
                    <a:lstStyle/>
                    <a:p>
                      <a:pPr algn="ctr"/>
                      <a:endParaRPr lang="ru-RU" sz="13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целевых индикаторов</a:t>
                      </a: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муниципальной программы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3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3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 </a:t>
                      </a:r>
                      <a:endParaRPr lang="ru-RU" sz="13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3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13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 </a:t>
                      </a:r>
                      <a:endParaRPr lang="ru-RU" sz="13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проект</a:t>
                      </a:r>
                      <a:endParaRPr lang="ru-RU" sz="13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</a:tr>
              <a:tr h="3976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3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3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отчет за 9 месяцев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3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</a:tr>
              <a:tr h="472848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Среднемесячная заработная плата в</a:t>
                      </a:r>
                      <a:r>
                        <a:rPr lang="ru-RU" sz="13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сельском хозяйстве по полному кругу организаций, руб.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16 000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14 523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16 000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16 804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16500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16800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17300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29112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Рентабельность</a:t>
                      </a:r>
                      <a:r>
                        <a:rPr lang="ru-RU" sz="13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сельскохозяйственных организаций, %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16,1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16,3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25,1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13,5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27,2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28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28,5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472848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Производительность труда на </a:t>
                      </a:r>
                    </a:p>
                    <a:p>
                      <a:pPr marL="0" algn="just" defTabSz="914400" rtl="0" eaLnBrk="1" latinLnBrk="0" hangingPunct="1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работника, тыс.руб.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1650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2900,5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2000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300" kern="120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2312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2030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2052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2103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2000"/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5"/>
          <p:cNvSpPr txBox="1">
            <a:spLocks/>
          </p:cNvSpPr>
          <p:nvPr/>
        </p:nvSpPr>
        <p:spPr>
          <a:xfrm>
            <a:off x="0" y="0"/>
            <a:ext cx="9144000" cy="714356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«Экономическое и инвестиционное развитие муниципального района Нуримановский район Республики Башкортостан»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214422"/>
            <a:ext cx="91440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Муниципальная программа «Экономическое и инвестиционное развитие муниципального района Нуримановский район Республики Башкортостан»  утверждена постановлением Администрации муниципального 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района Нуримановский район Республики Башкортостан от 3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декабря 201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года №2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078</a:t>
            </a:r>
            <a:endParaRPr lang="ru-RU" sz="10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000" b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Цели муниципальной программы:</a:t>
            </a:r>
          </a:p>
          <a:p>
            <a:pPr marL="342900" indent="-34290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 Обеспечение устойчивого социально-экономического  развития района и благосостояния его жителей.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Задачи муниципальной программы: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 Стратегическое планирование и координация выполнения муниципальных программ социально-экономического развития района;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2. Анализ и прогнозирование социально- экономического развития района;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3. Развитие инвестиционной деятельности и повышение инвестиционной привлекательности района;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4. Мониторинг развития конкурентной среды;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5. Реализация политики энергосбережения и повышения энергетической эффективности на территории района.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4221843"/>
          <a:ext cx="9144034" cy="263615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752850"/>
                <a:gridCol w="704850"/>
                <a:gridCol w="714375"/>
                <a:gridCol w="723900"/>
                <a:gridCol w="990600"/>
                <a:gridCol w="781050"/>
                <a:gridCol w="790575"/>
                <a:gridCol w="685834"/>
              </a:tblGrid>
              <a:tr h="414357"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целевых индикаторов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муниципальной программы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3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3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 </a:t>
                      </a:r>
                      <a:endParaRPr lang="ru-RU" sz="13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3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13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 </a:t>
                      </a:r>
                      <a:endParaRPr lang="ru-RU" sz="13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проект</a:t>
                      </a:r>
                      <a:endParaRPr lang="ru-RU" sz="13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</a:tr>
              <a:tr h="7956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3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3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отчет за 9 месяцев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3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</a:tr>
              <a:tr h="56428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Объем инвестиций в основной капитал за счет всех источников финансирования, млн.руб.</a:t>
                      </a: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180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297,9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159,11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124,87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216,34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236,69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258,26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335643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Число вновь зарегистрированных СМСП, ед.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112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120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86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130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138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145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526177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Снижение объемов потребления энергоресурсов, %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*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*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*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*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2000"/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5"/>
          <p:cNvSpPr txBox="1">
            <a:spLocks/>
          </p:cNvSpPr>
          <p:nvPr/>
        </p:nvSpPr>
        <p:spPr>
          <a:xfrm>
            <a:off x="0" y="0"/>
            <a:ext cx="9144000" cy="88582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 Обеспечение качественным и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доступным  жильем в муниципальном районе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Нуримановский район Республики Башкортостан»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3794" y="866775"/>
            <a:ext cx="86788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Муниципальная программа «Обеспечение качественным и доступным  жильем  в муниципальном районе Нуримановский район Республики Башкортостан»  утверждена постановлением Администрации муниципального </a:t>
            </a:r>
            <a:r>
              <a:rPr lang="ru-RU" sz="13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района Нуримановский район Республики Башкортостан от </a:t>
            </a:r>
            <a:r>
              <a:rPr lang="en-US" sz="13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13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апреля 2017 года №606</a:t>
            </a:r>
          </a:p>
          <a:p>
            <a:endParaRPr lang="ru-RU" sz="1300" b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3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Цели муниципальной программы:</a:t>
            </a:r>
          </a:p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1. Обеспечение жильем отдельных категорий граждан, выполнение мероприятий по оказанию государственной поддержки в приобретении жилья, стимулирование развития жилищного строительства, сохранение объемов вводимого жилья на уровне прогнозного.</a:t>
            </a:r>
          </a:p>
          <a:p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Задачи муниципальной программы:</a:t>
            </a:r>
          </a:p>
          <a:p>
            <a:pPr marL="342900" indent="-342900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1. Обеспечение жильем граждан, состоящих на учете в качестве нуждающихся в улучшении жилищных условий;</a:t>
            </a:r>
          </a:p>
          <a:p>
            <a:pPr indent="-342900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2. Увеличение доли семей, имеющих возможность приобрести или построить жилье с помощью собственных, заемных средств, а также социальных выплат и субсидий на строительство или приобретение жилых помещений;</a:t>
            </a:r>
          </a:p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3. Привлечение внебюджетных источников финансирования;</a:t>
            </a:r>
          </a:p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4. Создание условий, обеспечивающих строительство жилья на территории муниципального района Нуримановский район Республики Башкортостан и реализации его на доступных условиях лицам, признанным нуждающимися в жилье.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" y="4107709"/>
          <a:ext cx="9143999" cy="2750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4445"/>
                <a:gridCol w="635678"/>
                <a:gridCol w="781050"/>
                <a:gridCol w="666750"/>
                <a:gridCol w="898291"/>
                <a:gridCol w="662615"/>
                <a:gridCol w="662585"/>
                <a:gridCol w="662585"/>
              </a:tblGrid>
              <a:tr h="451387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целевых индикаторов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муниципальной программы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 </a:t>
                      </a:r>
                      <a:endParaRPr lang="ru-RU" sz="11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 </a:t>
                      </a:r>
                      <a:endParaRPr lang="ru-RU" sz="11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проект</a:t>
                      </a:r>
                      <a:endParaRPr lang="ru-RU" sz="11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</a:tr>
              <a:tr h="4701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1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1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отчет за 9 месяцев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1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</a:tr>
              <a:tr h="42004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Уменьшение количества граждан, нуждающихся в улучшении жилищных условий, в том числе молодых семей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423175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Увеличение общего объема ввода малоэтажного жилья , кв. метров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16500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16589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423175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Увеличение общей площади жилых помещений, приходящейся в среднем на 1 жителя , кв. метра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человека.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27,13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28,01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29,1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28,9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29,6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30,1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253905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молодых семей-участников подпрограммы, единиц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bagofcoi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86182" y="4214818"/>
            <a:ext cx="1714512" cy="1714512"/>
          </a:xfrm>
          <a:prstGeom prst="rect">
            <a:avLst/>
          </a:prstGeom>
        </p:spPr>
      </p:pic>
      <p:sp>
        <p:nvSpPr>
          <p:cNvPr id="16" name="Выгнутая вправо стрелка 15"/>
          <p:cNvSpPr/>
          <p:nvPr/>
        </p:nvSpPr>
        <p:spPr>
          <a:xfrm rot="10800000">
            <a:off x="1571604" y="1857364"/>
            <a:ext cx="2143140" cy="3357586"/>
          </a:xfrm>
          <a:prstGeom prst="curved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Выгнутая вправо стрелка 14"/>
          <p:cNvSpPr/>
          <p:nvPr/>
        </p:nvSpPr>
        <p:spPr>
          <a:xfrm>
            <a:off x="5572132" y="2143116"/>
            <a:ext cx="2143140" cy="3357586"/>
          </a:xfrm>
          <a:prstGeom prst="curved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22046" y="383407"/>
            <a:ext cx="55219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ГРАЖДАНИН УЧАСТВУЕТ В 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БЮДЖЕТНОМ ПРОЦЕССЕ?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74257" y="5457836"/>
            <a:ext cx="37697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Участвует в формировании </a:t>
            </a:r>
            <a:endParaRPr lang="en-US" sz="16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доходной части бюджета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42984"/>
            <a:ext cx="2920981" cy="2246769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5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Получает социальные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гарантии (образование,  жилищно-коммунальное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хозяйство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физическая культура </a:t>
            </a:r>
            <a:r>
              <a:rPr lang="ru-RU" sz="15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спорт, социальные льготы и другие направления социальных гарантий населению) – расходная часть бюджета </a:t>
            </a: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9B28AE-F851-4E76-A71A-BD0C6A64B50E}" type="slidenum">
              <a:rPr lang="ru-RU"/>
              <a:pPr>
                <a:defRPr/>
              </a:pPr>
              <a:t>6</a:t>
            </a:fld>
            <a:endParaRPr lang="ru-RU"/>
          </a:p>
        </p:txBody>
      </p:sp>
      <p:pic>
        <p:nvPicPr>
          <p:cNvPr id="20" name="Рисунок 19" descr="Fashionable_Business_Guy_Vector_Character_Preview.jpg"/>
          <p:cNvPicPr>
            <a:picLocks noChangeAspect="1"/>
          </p:cNvPicPr>
          <p:nvPr/>
        </p:nvPicPr>
        <p:blipFill>
          <a:blip r:embed="rId3" cstate="print"/>
          <a:srcRect l="20000" r="25000"/>
          <a:stretch>
            <a:fillRect/>
          </a:stretch>
        </p:blipFill>
        <p:spPr>
          <a:xfrm>
            <a:off x="3786182" y="1428736"/>
            <a:ext cx="1428760" cy="178595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5072074"/>
            <a:ext cx="2297616" cy="83099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ГРАЖДАНИН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получатель </a:t>
            </a:r>
            <a:endParaRPr lang="en-US" sz="16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социальных гарантий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73849" y="5000636"/>
            <a:ext cx="910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БЮДЖЕТ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572248" y="1357298"/>
            <a:ext cx="25717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ГРАЖДАНИН 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налогоплательщик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2000"/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5"/>
          <p:cNvSpPr txBox="1">
            <a:spLocks/>
          </p:cNvSpPr>
          <p:nvPr/>
        </p:nvSpPr>
        <p:spPr>
          <a:xfrm>
            <a:off x="0" y="0"/>
            <a:ext cx="9144000" cy="904876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торговли и потребительской кооперации в муниципальном районе Нуримановский район Республики Башкортостан»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52450"/>
            <a:ext cx="9144000" cy="3864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Муниципальная программа «Развитие торговли и потребительской кооперации муниципального района Нуримановский район Республики Башкортостан»  утверждена постановлением Администрации муниципального </a:t>
            </a:r>
            <a:r>
              <a:rPr lang="ru-RU" sz="11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района Нуримановский район Республики Башкортостан от 16 июля 2018 года №805</a:t>
            </a:r>
          </a:p>
          <a:p>
            <a:r>
              <a:rPr lang="ru-RU" sz="11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Цели муниципальной программы:</a:t>
            </a: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1. Повышение экономической и физической доступности товаров и услуг на потребительском рынке, качества и культуры обслуживания населения при их предоставлении;</a:t>
            </a: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2. Создание экономических условий  для обеспечения устойчивого развития потребительской кооперации в муниципальном районе Нуримановский район Республики Башкортостан, позволяющего  внести  вклад  в социально- экономическое  развитие  района, обеспечение продовольственной безопасности  на территории района;</a:t>
            </a: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3. Удовлетворение  потребностей  жителей района  в бытовых услугах;</a:t>
            </a: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4. Совершенствование муниципальной системы защиты прав потребителей, установленных законодательством, обеспечение возможностей равного доступа для эффективной реализации потребителями района своих законных прав и интересов;</a:t>
            </a:r>
          </a:p>
          <a:p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Задачи муниципальной программы:</a:t>
            </a: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1. Создание на территории муниципального  района современной торговой инфраструктуры, основанной на принципах обеспечения установленных нормативов обеспеченности муниципального района площадями торговых объектов;</a:t>
            </a: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2. Увеличение доступных  торговых объектов для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маломобильных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групп населения;</a:t>
            </a: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3. Обеспечение бесперебойного доведения товаров до потребителей в достаточном объёме и ассортименте;</a:t>
            </a: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4. Увеличение объема производимой продукции потребительской кооперации;</a:t>
            </a: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5. Активизация работы с личными подсобными, крестьянскими (фермерскими) хозяйствами, другими 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сельхозтоваропроизводителями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6. Увеличение количества и качества услуг  предприятий бытового обслуживания населением муниципального района Нуримановский район;</a:t>
            </a: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7. Повышение правовой грамотности потребителей, обеспечение возможностей равного доступа для эффективной реализации потребителями района своих законных прав и интересов.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4294115"/>
          <a:ext cx="9144004" cy="257184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96495"/>
                <a:gridCol w="580330"/>
                <a:gridCol w="619125"/>
                <a:gridCol w="704850"/>
                <a:gridCol w="777148"/>
                <a:gridCol w="680017"/>
                <a:gridCol w="680017"/>
                <a:gridCol w="606022"/>
              </a:tblGrid>
              <a:tr h="315625">
                <a:tc rowSpan="2">
                  <a:txBody>
                    <a:bodyPr/>
                    <a:lstStyle/>
                    <a:p>
                      <a:pPr algn="ctr"/>
                      <a:endParaRPr lang="ru-RU" sz="105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целевых индикаторов</a:t>
                      </a:r>
                      <a:r>
                        <a:rPr lang="ru-RU" sz="105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муниципальной программы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05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05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 </a:t>
                      </a:r>
                      <a:endParaRPr lang="ru-RU" sz="105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05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105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 </a:t>
                      </a:r>
                      <a:endParaRPr lang="ru-RU" sz="105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проект</a:t>
                      </a:r>
                      <a:endParaRPr lang="ru-RU" sz="105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03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05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05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отчет за 9 месяцев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05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</a:tr>
              <a:tr h="25112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торговых объектов различных форматов, ед.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215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219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220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230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235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240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25112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Соотношение доступных торговых объектов для </a:t>
                      </a:r>
                      <a:r>
                        <a:rPr kumimoji="0" lang="ru-RU" sz="100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маломобильных</a:t>
                      </a:r>
                      <a:r>
                        <a:rPr kumimoji="0" lang="ru-RU" sz="10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групп населения от общего числа торговых объектов, %</a:t>
                      </a:r>
                      <a:endParaRPr kumimoji="0" lang="ru-RU" sz="10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82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19600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предприятий бытового обслуживания, ед.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59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61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32389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размещений социальной </a:t>
                      </a:r>
                      <a:r>
                        <a:rPr kumimoji="0" lang="ru-RU" sz="1000" kern="1200" dirty="0">
                          <a:latin typeface="Times New Roman" pitchFamily="18" charset="0"/>
                          <a:cs typeface="Times New Roman" pitchFamily="18" charset="0"/>
                        </a:rPr>
                        <a:t>рекламы по вопросам защиты прав потребителей в СМИ, сайте </a:t>
                      </a:r>
                      <a:r>
                        <a:rPr kumimoji="0" lang="ru-RU" sz="10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администрации, ед.</a:t>
                      </a:r>
                      <a:endParaRPr kumimoji="0" lang="ru-RU" sz="10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373125"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Обеспеченность населения муниципального района площадью стационарных торговых объектов (в расчете на 1000 чел.), кв.м.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545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525,5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555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565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575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31689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r>
                        <a:rPr kumimoji="0" lang="ru-RU" sz="1000" kern="1200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0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выездной торговли в малочисленные и отдаленные населенные пункты, ед.</a:t>
                      </a:r>
                      <a:endParaRPr kumimoji="0" lang="ru-RU" sz="10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ru-RU" sz="105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2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5"/>
          <p:cNvSpPr txBox="1">
            <a:spLocks/>
          </p:cNvSpPr>
          <p:nvPr/>
        </p:nvSpPr>
        <p:spPr>
          <a:xfrm>
            <a:off x="0" y="0"/>
            <a:ext cx="9144000" cy="69381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>
            <a:normAutofit lnSpcReduction="1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«Транспортное развитие в муниципальном районе Нуримановский район Республики Башкортостан»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52450"/>
            <a:ext cx="91440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Муниципальная программа «Транспортное развитие в муниципальном районе Нуримановский район Республики Башкортостан»  утверждена постановлением Администрации муниципального </a:t>
            </a:r>
            <a:r>
              <a:rPr lang="ru-RU" sz="11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района Нуримановский район Республики Башкортостан от 31 декабря 2015 года №2612 </a:t>
            </a:r>
          </a:p>
          <a:p>
            <a:r>
              <a:rPr lang="ru-RU" sz="105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Цели муниципальной программы:</a:t>
            </a:r>
          </a:p>
          <a:p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1. Увеличение протяженности, пропускной способности, а также достижение требуемого технического и эксплуатационного состояния дорог местного значения;</a:t>
            </a:r>
          </a:p>
          <a:p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2. Повышение уровня безопасности дорожного движения; </a:t>
            </a:r>
          </a:p>
          <a:p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3. Сокращение числа погибших в результате дорожно-транспортных происшествий;</a:t>
            </a:r>
          </a:p>
          <a:p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4. Сокращение количества дорожно-транспортных происшествий с пострадавшими.</a:t>
            </a:r>
          </a:p>
          <a:p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Задачи муниципальной программы:</a:t>
            </a:r>
          </a:p>
          <a:p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1. Улучшение технического состояния существующей сети автомобильных дорог местного значения за счет увеличения объемов работ по ремонту и содержанию дорожного хозяйства; </a:t>
            </a:r>
          </a:p>
          <a:p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2. Привлечение дополнительных инвестиций в сферу дорожного хозяйства МР Нуримановский район РБ;</a:t>
            </a:r>
          </a:p>
          <a:p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3. Проектирование, строительство, реконструкция дорог местного значения, в том числе дорог местного значения с твердым покрытием до сельских населенных пунктов, не имеющих круглогодичной связи с сетью автомобильных дорог общего пользования;</a:t>
            </a:r>
          </a:p>
          <a:p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4. Строительство дорог местного значения в новых микрорайонах малоэтажной застройки;</a:t>
            </a:r>
          </a:p>
          <a:p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5. Капитальный ремонт и ремонт дорог местного значения, дворовых территорий многоквартирных домов населенных пунктов, проездов к дворовым   территориям многоквартирных домов населенных пунктов;</a:t>
            </a:r>
          </a:p>
          <a:p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6. Предотвращение дорожно-транспортных происшествий, вероятность гибели людей в которых наиболее высока;</a:t>
            </a:r>
          </a:p>
          <a:p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7. Снижение тяжести травм, полученных в результате дорожно-транспортных происшествий;</a:t>
            </a:r>
          </a:p>
          <a:p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8. Развитие современной системы оказания первой помощи пострадавшим в дорожно-транспортных происшествиях - спасение жизней;</a:t>
            </a:r>
          </a:p>
          <a:p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9. Совершенствование системы управления деятельностью по повышению безопасности дорожного движения;</a:t>
            </a:r>
          </a:p>
          <a:p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10. Повышение правосознания и ответственности   участников дорожного движения.</a:t>
            </a:r>
            <a:endParaRPr lang="ru-RU" sz="105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4194868"/>
          <a:ext cx="9144000" cy="2663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5824"/>
                <a:gridCol w="726701"/>
                <a:gridCol w="657225"/>
                <a:gridCol w="666750"/>
                <a:gridCol w="838200"/>
                <a:gridCol w="674592"/>
                <a:gridCol w="672354"/>
                <a:gridCol w="672354"/>
              </a:tblGrid>
              <a:tr h="300920">
                <a:tc rowSpan="2"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целевых индикаторов</a:t>
                      </a:r>
                      <a:r>
                        <a:rPr lang="ru-RU" sz="105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муниципальной программы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05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05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 </a:t>
                      </a:r>
                      <a:endParaRPr lang="ru-RU" sz="105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05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105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 </a:t>
                      </a:r>
                      <a:endParaRPr lang="ru-RU" sz="105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проект</a:t>
                      </a:r>
                      <a:endParaRPr lang="ru-RU" sz="105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</a:tr>
              <a:tr h="3429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05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05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отчет за 9 месяцев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05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</a:tr>
              <a:tr h="67438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протяженности автомобильных дорог общего пользования местного значения, не</a:t>
                      </a:r>
                      <a:r>
                        <a:rPr lang="ru-RU" sz="10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отвечающим нормативным требованиям, в  общей протяженности 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автомобильных дорог общего пользования местного значения, %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5,3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4,8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4,8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3,8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372514"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автомобильных дорог общего пользования местного значения, в отношении которых произведен ремонт, %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,0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5,5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790646"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населения, проживающего в населенных пунктах, не имеющих регулярного автобусного и (или) железнодорожного сообщения с административным центром городского округа (муниципального района), в общей численности населения городского округа (муниципального района), %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722" marB="4572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2000"/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5"/>
          <p:cNvSpPr txBox="1">
            <a:spLocks/>
          </p:cNvSpPr>
          <p:nvPr/>
        </p:nvSpPr>
        <p:spPr>
          <a:xfrm>
            <a:off x="0" y="0"/>
            <a:ext cx="9144000" cy="62865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жилищно-коммунального хозяйства в муниципальном районе Нуримановский район Республики Башкортостан»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95325"/>
            <a:ext cx="9001156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Муниципальная программа «Развитие жилищно-коммунального хозяйства в муниципальном районе Нуримановский район Республики Башкортостан»  утверждена постановлением Администрации муниципального </a:t>
            </a:r>
            <a:r>
              <a:rPr lang="ru-RU" sz="115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района Нуримановский район Республики Башкортостан от 31 декабря 2015 года №2611 </a:t>
            </a:r>
          </a:p>
          <a:p>
            <a:pPr algn="just"/>
            <a:r>
              <a:rPr lang="ru-RU" sz="115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Цели муниципальной программы:</a:t>
            </a:r>
          </a:p>
          <a:p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1. Обеспечение потребителей коммунальными ресурсами нормативного качества при доступной стоимости и обеспечении надежной и эффективной работы коммунальной инфраструктуры;</a:t>
            </a:r>
          </a:p>
          <a:p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2. Обеспечение надежного и высокоэффективного наружного освещения населенных пунктов  муниципального район Нуримановский район Республики Башкортостан;</a:t>
            </a:r>
          </a:p>
          <a:p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3. Формирование комфортных условий проживания населения района;</a:t>
            </a:r>
          </a:p>
          <a:p>
            <a:pPr lvl="0"/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4. Решение проблем безопасности дорожного движения;</a:t>
            </a:r>
          </a:p>
          <a:p>
            <a:pPr lvl="0"/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5. Обеспечение населения чистой водопроводной водой; </a:t>
            </a:r>
          </a:p>
          <a:p>
            <a:pPr lvl="0"/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рациональное использование водных объектов, охрана окружающей среды и обеспечение экологической безопасности;</a:t>
            </a:r>
          </a:p>
          <a:p>
            <a:pPr lvl="0"/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6. Стабилизация и развитие систем водоснабжения и водоотведения жилищно-коммунального комплекса муниципального района Нуримановский район Республики Башкортостан;</a:t>
            </a:r>
          </a:p>
          <a:p>
            <a:pPr lvl="0"/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7. Формирование комфортных и безопасных условий проживания и деятельности населения муниципального района Нуримановский район Республики Башкортостан сохранение здоровья людей;</a:t>
            </a:r>
          </a:p>
          <a:p>
            <a:pPr algn="just"/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8. Обеспечение очистки сточных вод.</a:t>
            </a:r>
          </a:p>
          <a:p>
            <a:pPr algn="just"/>
            <a:r>
              <a:rPr lang="ru-RU" sz="1150" b="1" dirty="0" smtClean="0">
                <a:latin typeface="Times New Roman" pitchFamily="18" charset="0"/>
                <a:cs typeface="Times New Roman" pitchFamily="18" charset="0"/>
              </a:rPr>
              <a:t> Задачи муниципальной программы:</a:t>
            </a:r>
          </a:p>
          <a:p>
            <a:pPr algn="just"/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1. Восстановление и модернизация систем  наружного освещения населенных пунктов муниципального района Нуримановский район Республики Башкортостан;</a:t>
            </a:r>
          </a:p>
          <a:p>
            <a:pPr lvl="0" algn="just"/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2. Обеспечение надежности и эффективности поставки коммунальных ресурсов за счет масштабной реконструкции и модернизации систем коммунальной инфраструктуры;</a:t>
            </a:r>
          </a:p>
          <a:p>
            <a:pPr lvl="0" algn="just"/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3. Обеспечение доступности для населения стоимости коммунальных услуг;</a:t>
            </a:r>
          </a:p>
          <a:p>
            <a:pPr lvl="0" algn="just"/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4. Увеличение количества освещаемых территорий в населенных пунктах района;</a:t>
            </a:r>
          </a:p>
          <a:p>
            <a:pPr lvl="0" algn="just"/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5. Повышение надежности и эффективности установок наружного освещения, а также снижение эксплуатационных затрат;</a:t>
            </a:r>
          </a:p>
          <a:p>
            <a:pPr lvl="0" algn="just"/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6. Экономное использование электроэнергии  и средств, выделяемых на содержание систем наружного освещения.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5439435"/>
          <a:ext cx="9144002" cy="1418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9175"/>
                <a:gridCol w="628650"/>
                <a:gridCol w="628650"/>
                <a:gridCol w="647700"/>
                <a:gridCol w="796225"/>
                <a:gridCol w="537888"/>
                <a:gridCol w="537857"/>
                <a:gridCol w="537857"/>
              </a:tblGrid>
              <a:tr h="306077">
                <a:tc rowSpan="2">
                  <a:txBody>
                    <a:bodyPr/>
                    <a:lstStyle/>
                    <a:p>
                      <a:pPr algn="ctr"/>
                      <a:endParaRPr lang="ru-RU" sz="11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целевых индикаторов</a:t>
                      </a:r>
                      <a:r>
                        <a:rPr lang="ru-RU" sz="11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муниципальной программы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 </a:t>
                      </a:r>
                      <a:endParaRPr lang="ru-RU" sz="11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 </a:t>
                      </a:r>
                      <a:endParaRPr lang="ru-RU" sz="11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проект</a:t>
                      </a:r>
                      <a:endParaRPr lang="ru-RU" sz="11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</a:tr>
              <a:tr h="1346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1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1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отчет за 9 месяцев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1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</a:tr>
              <a:tr h="194711">
                <a:tc>
                  <a:txBody>
                    <a:bodyPr/>
                    <a:lstStyle/>
                    <a:p>
                      <a:pPr algn="l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Износ объектов коммунальной инфраструктуры, %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61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59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236639">
                <a:tc>
                  <a:txBody>
                    <a:bodyPr/>
                    <a:lstStyle/>
                    <a:p>
                      <a:pPr algn="l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Уровень удовлетворенности в предоставлении качественных коммунальных услуг населению , %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2000"/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5"/>
          <p:cNvSpPr txBox="1">
            <a:spLocks/>
          </p:cNvSpPr>
          <p:nvPr/>
        </p:nvSpPr>
        <p:spPr>
          <a:xfrm>
            <a:off x="0" y="0"/>
            <a:ext cx="9144000" cy="642918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«Устойчивое развитие сельских территорий в муниципальном районе Нуримановский район Республики Башкортостан»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00074"/>
            <a:ext cx="9144000" cy="3808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Муниципальная программа «Устойчивое развитие сельских территорий в муниципальном районе Нуримановский район Республики Башкортостан»  утверждена постановлением Администрации муниципального </a:t>
            </a:r>
            <a:r>
              <a:rPr lang="ru-RU" sz="115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района Нуримановский район Республики Башкортостан от 11 апреля 2017 года №605 </a:t>
            </a:r>
          </a:p>
          <a:p>
            <a:endParaRPr lang="ru-RU" sz="1150" b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5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Цели муниципальной программы: </a:t>
            </a:r>
          </a:p>
          <a:p>
            <a:r>
              <a:rPr lang="ru-RU" sz="115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С</a:t>
            </a:r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оздание комфортных условий жизнедеятельности в сельской местности;</a:t>
            </a:r>
          </a:p>
          <a:p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2. Стимулирование инвестиционной активности в агропромышленном комплексе путем создания благоприятных инфраструктурных условий в сельской местности;</a:t>
            </a:r>
          </a:p>
          <a:p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3. Содействие созданию высокотехнологичных рабочих мест на селе;</a:t>
            </a:r>
          </a:p>
          <a:p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4. Активизация участия граждан, проживающих в сельской местности, в реализации общественно значимых проектов;</a:t>
            </a:r>
          </a:p>
          <a:p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5. Формирование позитивного отношения к сельской местности и сельскому образу жизни.</a:t>
            </a:r>
          </a:p>
          <a:p>
            <a:pPr lvl="0" algn="just"/>
            <a:r>
              <a:rPr lang="ru-RU" sz="1150" b="1" dirty="0" smtClean="0">
                <a:latin typeface="Times New Roman" pitchFamily="18" charset="0"/>
                <a:cs typeface="Times New Roman" pitchFamily="18" charset="0"/>
              </a:rPr>
              <a:t>Задачи муниципальной программы:</a:t>
            </a:r>
          </a:p>
          <a:p>
            <a:pPr lvl="0" algn="just"/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1. Удовлетворение потребностей в благоустроенном жилье населения, проживающего на сельских территориях Нуримановского района, в том числе молодых семей и молодых специалистов; </a:t>
            </a:r>
          </a:p>
          <a:p>
            <a:pPr lvl="0" algn="just"/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2. Повышение уровня комплексного обустройства объектами социальной и инженерной инфраструктуры сельских территорий  Нуримановского района; </a:t>
            </a:r>
          </a:p>
          <a:p>
            <a:pPr lvl="0" algn="just"/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3. Проведение мероприятий по поощрению и популяризации достижений в сельском развитии Нуримановского района;</a:t>
            </a:r>
          </a:p>
          <a:p>
            <a:pPr fontAlgn="ctr"/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4. Реализация общественно значимых проектов в интересах сельских жителей  Нуримановского района с помощью </a:t>
            </a:r>
            <a:r>
              <a:rPr lang="ru-RU" sz="1150" dirty="0" err="1" smtClean="0">
                <a:latin typeface="Times New Roman" pitchFamily="18" charset="0"/>
                <a:cs typeface="Times New Roman" pitchFamily="18" charset="0"/>
              </a:rPr>
              <a:t>грантовой</a:t>
            </a:r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 поддержки;</a:t>
            </a:r>
          </a:p>
          <a:p>
            <a:pPr lvl="0" algn="just"/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5. Устойчивое территориальное развитие района посредством совершенствования системы расселения, застройки, благоустройства сельских поселений, их инженерной, транспортной и социальной инфраструктур, рационального природопользования, охраны и использования объектов историко-культурного наследия, сохранения и улучшения окружающей природной среды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4389120"/>
          <a:ext cx="9144032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43481"/>
                <a:gridCol w="704850"/>
                <a:gridCol w="619125"/>
                <a:gridCol w="561975"/>
                <a:gridCol w="752475"/>
                <a:gridCol w="560716"/>
                <a:gridCol w="600705"/>
                <a:gridCol w="600705"/>
              </a:tblGrid>
              <a:tr h="238328">
                <a:tc rowSpan="2">
                  <a:txBody>
                    <a:bodyPr/>
                    <a:lstStyle/>
                    <a:p>
                      <a:pPr algn="ctr"/>
                      <a:endParaRPr lang="ru-RU" sz="1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целевых индикаторов</a:t>
                      </a:r>
                      <a:r>
                        <a:rPr lang="ru-RU" sz="11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муниципальной программы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0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0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 </a:t>
                      </a:r>
                      <a:endParaRPr lang="ru-RU" sz="10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0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10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 </a:t>
                      </a:r>
                      <a:endParaRPr lang="ru-RU" sz="10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проект</a:t>
                      </a:r>
                      <a:endParaRPr lang="ru-RU" sz="10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</a:tr>
              <a:tr h="2876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0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0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отчет за 9 месяцев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0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</a:tr>
              <a:tr h="387282"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Число сельских семей Нуримановского района, нуждающихся в улучшении жилищных условий, единиц; 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420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266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387282"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Общая площадь</a:t>
                      </a:r>
                      <a:r>
                        <a:rPr lang="ru-RU" sz="10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жилых помещений, приобретенных/построенных участниками Программы в текущем году, кв.м.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576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792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576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576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576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387282"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семей получивших</a:t>
                      </a:r>
                      <a:r>
                        <a:rPr lang="ru-RU" sz="10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возможность приобрести/построить жилье с помощью собственных, заемных средств государственной поддержки, единиц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238328"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Ввод в действие объектов инженерной инфраструктуры, единиц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291465"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сельских поселений документами территориального планирования, кол-во сельских поселений, единиц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2000"/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5"/>
          <p:cNvSpPr txBox="1">
            <a:spLocks/>
          </p:cNvSpPr>
          <p:nvPr/>
        </p:nvSpPr>
        <p:spPr>
          <a:xfrm>
            <a:off x="0" y="0"/>
            <a:ext cx="9144000" cy="998538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и поддержка малого и среднего предпринимательства в муниципальном районе Нуримановский район Республики Башкортостан»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300" y="1057274"/>
            <a:ext cx="90297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Муниципальная программа «Развитие и поддержка малого и среднего предпринимательства в муниципальном районе Нуримановский район Республики Башкортостан»  утверждена постановлением Администрации муниципального </a:t>
            </a:r>
            <a:r>
              <a:rPr lang="ru-RU" sz="13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района Нуримановский район Республики Башкортостан от 14 мая 2018 года №594</a:t>
            </a:r>
          </a:p>
          <a:p>
            <a:pPr algn="just"/>
            <a:endParaRPr lang="ru-RU" sz="13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3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Цели муниципальной программы:</a:t>
            </a:r>
          </a:p>
          <a:p>
            <a:pPr algn="just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1. Создание условий для развития малого и среднего предпринимательства в муниципальном районе Нуримановский район Республики Башкортостан на основе формирования эффективных механизмов его поддержки, повышения вклада малого и среднего предпринимательства в решение экономических и социальных задач района;</a:t>
            </a:r>
          </a:p>
          <a:p>
            <a:pPr algn="just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2. Повышение конкурентоспособности районного туристского продукта.</a:t>
            </a:r>
          </a:p>
          <a:p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Задачи муниципальной программы:</a:t>
            </a:r>
          </a:p>
          <a:p>
            <a:pPr algn="just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1. Содействие росту конкурентоспособности и продвижению продукции субъектов малого и среднего предпринимательства  на товарные рынки;</a:t>
            </a:r>
          </a:p>
          <a:p>
            <a:pPr algn="just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2. Повышение престижа предпринимательской деятельности в муниципальном районе Нуримановский район Республике Башкортостан;</a:t>
            </a:r>
          </a:p>
          <a:p>
            <a:pPr algn="just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3. Развитие малого и среднего предпринимательства в приоритетных отраслях и секторах экономики района;</a:t>
            </a:r>
          </a:p>
          <a:p>
            <a:pPr algn="just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4. Развитие районного туристско-рекреационного комплекса и развитие объектов туристской инфраструктуры на территории муниципального района Нуримановский район;</a:t>
            </a:r>
          </a:p>
          <a:p>
            <a:pPr algn="just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5. Продвижение туристского продукта Нуримановского района на республиканском и  российском туристских рынках.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4845123"/>
          <a:ext cx="9144002" cy="201287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324350"/>
                <a:gridCol w="752475"/>
                <a:gridCol w="695325"/>
                <a:gridCol w="619125"/>
                <a:gridCol w="950668"/>
                <a:gridCol w="600707"/>
                <a:gridCol w="600676"/>
                <a:gridCol w="600676"/>
              </a:tblGrid>
              <a:tr h="297467">
                <a:tc rowSpan="2">
                  <a:txBody>
                    <a:bodyPr/>
                    <a:lstStyle/>
                    <a:p>
                      <a:pPr algn="ctr"/>
                      <a:endParaRPr lang="ru-RU" sz="12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целевых индикаторов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муниципальной программы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 </a:t>
                      </a:r>
                      <a:endParaRPr lang="ru-RU" sz="11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 </a:t>
                      </a:r>
                      <a:endParaRPr lang="ru-RU" sz="11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проект</a:t>
                      </a:r>
                      <a:endParaRPr lang="ru-RU" sz="11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</a:tr>
              <a:tr h="2974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2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2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отчет за 9 месяцев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2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</a:tr>
              <a:tr h="4283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субъектов малого и среднего предпринимательства на 10 000 человек населения, единиц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711" marB="457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199,97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203,9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205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209,2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206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207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208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42833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новых субъектов индустрии туризма и иных вовлеченных хозяйствующих субъектов, единиц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711" marB="457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34384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новых рабочих мест в сфере туризма, единиц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711" marB="457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711" marB="457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2000"/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5"/>
          <p:cNvSpPr txBox="1">
            <a:spLocks/>
          </p:cNvSpPr>
          <p:nvPr/>
        </p:nvSpPr>
        <p:spPr>
          <a:xfrm>
            <a:off x="0" y="0"/>
            <a:ext cx="9144000" cy="998538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«Совершенствование деятельности органов местного самоуправления муниципального района Нуримановский район Республики Башкортостан  по реализации вопросов местного значения»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952500"/>
            <a:ext cx="9144000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Муниципальная программа «Совершенствование деятельности органов местного самоуправления муниципального района Нуримановский район Республики Башкортостан  по реализации вопросов местного значения»  утверждена постановлением Администрации муниципального </a:t>
            </a:r>
            <a:r>
              <a:rPr lang="ru-RU" sz="115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района Нуримановский район Республики Башкортостан от 31 декабря 2015 года №2621</a:t>
            </a:r>
          </a:p>
          <a:p>
            <a:r>
              <a:rPr lang="ru-RU" sz="115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Цели муниципальной программы:</a:t>
            </a:r>
          </a:p>
          <a:p>
            <a:r>
              <a:rPr lang="ru-RU" sz="115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Формирование высококвалифицированного кадрового состава муниципальной службы в органах местного самоуправления муниципального района в соответствии с целями и задачами социально-экономического  развития района, задачами и функциями органов местного самоуправления, повышение эффективности работы и результативности профессиональной служебной деятельности органов местного  самоуправления,  искоренения коррупционных проявлений в деятельности муниципальных служащих, создание безопасных условий труда и охраны труда, создание эффективной системы организации хранения, комплектования, учета и использования документов архивного фонда.</a:t>
            </a:r>
          </a:p>
          <a:p>
            <a:pPr algn="just"/>
            <a:r>
              <a:rPr lang="ru-RU" sz="115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 муниципальной программы:</a:t>
            </a:r>
          </a:p>
          <a:p>
            <a:pPr algn="just"/>
            <a:r>
              <a:rPr lang="ru-RU" sz="115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Создание условий для деятельности органов местного самоуправления;</a:t>
            </a:r>
          </a:p>
          <a:p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2. Создание условий для социально-культурного развития и повышения имиджа муниципального образования;</a:t>
            </a:r>
          </a:p>
          <a:p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3. Создание нормативной правовой базы в сфере муниципальной службы в муниципальном районе Нуримановский район, соответствующей законодательству Российской Федерации и Республики Башкортостан, сложившимся общественным отношениям и экономическим условиям; </a:t>
            </a:r>
          </a:p>
          <a:p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4. Внедрение новых методов планирования, стимулирования и оценки деятельности муниципальных служащих, рациональное использование ресурсов в системе муниципальной службы, проведение исследований и апробаций новых подходов к организации муниципальной службы;</a:t>
            </a:r>
          </a:p>
          <a:p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5. Формирование резерва и кадрового состава муниципальной службы в районе, формирование системы обучения, профессиональной переподготовки и повышения квалификации кадров для муниципальной службы и профессионального развития муниципальных служащих;</a:t>
            </a:r>
          </a:p>
          <a:p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6. Усиление работы по противодействию коррупции в системе местного самоуправления;</a:t>
            </a:r>
          </a:p>
          <a:p>
            <a:r>
              <a:rPr lang="ru-RU" sz="1150" dirty="0" smtClean="0">
                <a:latin typeface="Times New Roman" pitchFamily="18" charset="0"/>
                <a:cs typeface="Times New Roman" pitchFamily="18" charset="0"/>
              </a:rPr>
              <a:t>7. Оценка условий труда на рабочих местах для разработки и реализации мероприятий по приведению их в соответствие с государственными нормативными требованиями.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4865400"/>
          <a:ext cx="9144000" cy="199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1074"/>
                <a:gridCol w="609600"/>
                <a:gridCol w="600076"/>
                <a:gridCol w="581024"/>
                <a:gridCol w="828676"/>
                <a:gridCol w="598917"/>
                <a:gridCol w="600705"/>
                <a:gridCol w="533928"/>
              </a:tblGrid>
              <a:tr h="285752">
                <a:tc rowSpan="2">
                  <a:txBody>
                    <a:bodyPr/>
                    <a:lstStyle/>
                    <a:p>
                      <a:pPr algn="ctr"/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целевых индикаторов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муниципальной программы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 </a:t>
                      </a:r>
                      <a:endParaRPr lang="ru-RU" sz="11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 </a:t>
                      </a:r>
                      <a:endParaRPr lang="ru-RU" sz="11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проект</a:t>
                      </a:r>
                      <a:endParaRPr lang="ru-RU" sz="11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00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1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1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отчет за 9 месяцев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1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</a:tr>
              <a:tr h="637234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муниципальных служащих, пошедших обучение, повышение квалификации, переподготовку, от общего количества муниципальных служащих, %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11,6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9,3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609541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муниципальных служащих, включенных в реестр муниципальных служащих, от общего количества муниципальных служащих, %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2000"/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5"/>
          <p:cNvSpPr txBox="1">
            <a:spLocks/>
          </p:cNvSpPr>
          <p:nvPr/>
        </p:nvSpPr>
        <p:spPr>
          <a:xfrm>
            <a:off x="0" y="0"/>
            <a:ext cx="9144000" cy="998538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системы учета и отчетности, системы муниципальных закупок в муниципальном районе Нуримановский район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Республики Башкортостан»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0974" y="819151"/>
            <a:ext cx="896302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Муниципальная программа «Развитие системы учета и отчетности, системы муниципальных закупок в муниципальном районе Нуримановский район Республики Башкортостан»  утверждена постановлением Администрации муниципального 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района Нуримановский район Республики Башкортостан от 29 декабря 2017 года №2073 </a:t>
            </a:r>
          </a:p>
          <a:p>
            <a:r>
              <a:rPr lang="ru-RU" sz="1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Цели муниципальной программы:</a:t>
            </a:r>
          </a:p>
          <a:p>
            <a:pPr marL="342900" indent="-342900"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1. Создание эффективной организации бюджетного учета и составления бюджетной отчетности в </a:t>
            </a:r>
          </a:p>
          <a:p>
            <a:pPr marL="342900" indent="-342900"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муниципальном районе Нуримановский район Республики Башкортостан;</a:t>
            </a:r>
          </a:p>
          <a:p>
            <a:pPr marL="342900" indent="-342900"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2. Эффективное использование бюджетных средств, имущества, развитие добросовестной </a:t>
            </a:r>
          </a:p>
          <a:p>
            <a:pPr marL="342900" indent="-342900"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конкуренции, предотвращение коррупции и других злоупотреблений.</a:t>
            </a:r>
          </a:p>
          <a:p>
            <a:pPr algn="just"/>
            <a:r>
              <a:rPr lang="ru-RU" sz="1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 муниципальной программы:</a:t>
            </a:r>
          </a:p>
          <a:p>
            <a:r>
              <a:rPr lang="ru-RU" sz="1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реализация единого порядка ведения бюджетного учета в  ОМСУ, муниципальных учреждениях с использованием средств автоматизации;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обеспечение своевременного, полного и достоверного отражения в бюджетном учете операций по исполнению бюджетных смет, планов финансово-хозяйственной деятельности муниципальных учреждений муниципального района;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повышение качества и оперативности формирования отчетности;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обеспечение создания методических материалов по предметным областям с учетом региональной и отраслевой специфики;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обеспечение контроля качества бюджетного учета, бюджетной отчетности и контроля использования имущества; 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повышение эффективности и результативности осуществления закупок, использования имущества;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 обеспечение гласности и прозрачности осуществления закупок;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увеличение количества совместных конкурсов и аукционов  для нужд заказчиков муниципального района Нуримановский район;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предотвращение коррупции и других злоупотреблений в сфере закупок товаров, работ, услуг для обеспечения государственных и муниципальных нужд;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 совершенствование методического сопровождения деятельности заказчиков, осуществляющих закупки.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4892088"/>
          <a:ext cx="9144001" cy="1965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6970"/>
                <a:gridCol w="728877"/>
                <a:gridCol w="660103"/>
                <a:gridCol w="619125"/>
                <a:gridCol w="841141"/>
                <a:gridCol w="662615"/>
                <a:gridCol w="662585"/>
                <a:gridCol w="662585"/>
              </a:tblGrid>
              <a:tr h="0">
                <a:tc rowSpan="2">
                  <a:txBody>
                    <a:bodyPr/>
                    <a:lstStyle/>
                    <a:p>
                      <a:pPr algn="ctr"/>
                      <a:endParaRPr lang="ru-RU" sz="11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целевых индикаторов</a:t>
                      </a:r>
                      <a:r>
                        <a:rPr lang="ru-RU" sz="11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муниципальной программы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 </a:t>
                      </a:r>
                      <a:endParaRPr lang="ru-RU" sz="11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 </a:t>
                      </a:r>
                      <a:endParaRPr lang="ru-RU" sz="11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проект</a:t>
                      </a:r>
                      <a:endParaRPr lang="ru-RU" sz="11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</a:tr>
              <a:tr h="3828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1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1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отчет за 9 месяцев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1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</a:tr>
              <a:tr h="337137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Среднее количество поставщиков (подрядчиков, исполнителей), принявших участие в закупках, единиц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1,17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1,09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1,1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0,95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0,9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0,85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415258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стоимости закупок с единственным участником, признанных несостоявшимися, в общей стоимости закупок, % 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37,8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340979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обоснованных жалоб руководителей обслуживаемых учреждений: нет-0, да-1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2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5"/>
          <p:cNvSpPr txBox="1">
            <a:spLocks/>
          </p:cNvSpPr>
          <p:nvPr/>
        </p:nvSpPr>
        <p:spPr>
          <a:xfrm>
            <a:off x="0" y="0"/>
            <a:ext cx="9144000" cy="764704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«Социальная поддержка граждан муниципального района Нуримановский район Республики Башкортостан»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924" y="642918"/>
            <a:ext cx="8982075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Муниципальная программа «Социальная поддержка граждан муниципального района Нуримановский район Республики Башкортостан»  утверждена постановлением Администрации муниципального </a:t>
            </a:r>
            <a:r>
              <a:rPr lang="ru-RU" sz="13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района Нуримановский район Республики Башкортостан от 29 декабря 2017 года №2090</a:t>
            </a:r>
          </a:p>
          <a:p>
            <a:r>
              <a:rPr lang="ru-RU" sz="13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Цели муниципальной программы:</a:t>
            </a:r>
          </a:p>
          <a:p>
            <a:pPr algn="just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1. Стабильное повышение качества и уровня жизни граждан, попавших в трудную жизненную </a:t>
            </a:r>
          </a:p>
          <a:p>
            <a:pPr marL="342900" indent="-342900" algn="just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ситуацию,  из числа:  пожилых граждан,  инвалидов,  семей  с несовершеннолетними детьми, </a:t>
            </a:r>
          </a:p>
          <a:p>
            <a:pPr marL="342900" indent="-342900" algn="just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проживающих  на территории муниципального района</a:t>
            </a:r>
            <a:r>
              <a:rPr lang="ru-RU" sz="1300" dirty="0" smtClean="0"/>
              <a:t>. </a:t>
            </a:r>
          </a:p>
          <a:p>
            <a:pPr marL="342900" indent="-342900" algn="just"/>
            <a:r>
              <a:rPr lang="ru-RU" sz="13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 муниципальной программы:</a:t>
            </a:r>
          </a:p>
          <a:p>
            <a:r>
              <a:rPr lang="ru-RU" sz="13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П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роведение социально-значимых мероприятий;</a:t>
            </a:r>
          </a:p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2. Создание условий для продолжения активного образа жизни пожилых людей, достигших пенсионного возраста, для их полноценного участия в жизни общества;</a:t>
            </a:r>
          </a:p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3. Обеспечение беспрепятственного доступа инвалидов к объектам социальной инфраструктуры;</a:t>
            </a:r>
          </a:p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4. Возрождение в сознании общества  понимания  ценности семьи, укрепление социального статуса семьи как основного института общества, пропаганда семейных ценностей;</a:t>
            </a:r>
          </a:p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5. Проведение культурно-массовых   мероприятий,  направленных  на нравственное и духовное воспитание детей и семей в целом;</a:t>
            </a:r>
            <a:br>
              <a:rPr lang="ru-RU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6. Создание благоприятных условий для интеграции в общество инвалидов;</a:t>
            </a:r>
          </a:p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7. Координация деятельности предприятий, организаций  по оказанию социальной поддержки инвалидам, пенсионерам и другим категориям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4478900"/>
          <a:ext cx="9144001" cy="2536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0100"/>
                <a:gridCol w="676275"/>
                <a:gridCol w="647700"/>
                <a:gridCol w="628650"/>
                <a:gridCol w="800100"/>
                <a:gridCol w="579822"/>
                <a:gridCol w="600677"/>
                <a:gridCol w="600677"/>
              </a:tblGrid>
              <a:tr h="307398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целевых индикаторов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муниципальной программы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 </a:t>
                      </a:r>
                      <a:endParaRPr lang="ru-RU" sz="11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 </a:t>
                      </a:r>
                      <a:endParaRPr lang="ru-RU" sz="11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проект</a:t>
                      </a:r>
                      <a:endParaRPr lang="ru-RU" sz="11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</a:tr>
              <a:tr h="5000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1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1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отчет за 9 месяцев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1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</a:tr>
              <a:tr h="428652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граждан пожилого возраста, принявших участие в культурно - досуговых мероприятиях, человек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750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829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556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850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870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890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413132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объектов социальной инфраструктуры, оборудованных в целях обеспечения доступности для инвалидов,  единиц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300082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Сокращение ежегодно численности социально-неблагополучных семей, ед.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357190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получателей материальной помощи, чел.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2000"/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5"/>
          <p:cNvSpPr txBox="1">
            <a:spLocks/>
          </p:cNvSpPr>
          <p:nvPr/>
        </p:nvSpPr>
        <p:spPr>
          <a:xfrm>
            <a:off x="0" y="0"/>
            <a:ext cx="9144000" cy="642918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молодежной политики,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физической культуры и спорта в муниципальном районе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Нуримановский район Республики Башкортостан»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3824" y="952500"/>
            <a:ext cx="90201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Муниципальная программа «Развитие молодежной политики, физической культуры и спорта в муниципальном районе Нуримановский район Республики Башкортостан»  утверждена постановлением Администрации муниципального 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района Нуримановский район Республики Башкортостан от 23 марта 2018 года №406</a:t>
            </a:r>
          </a:p>
          <a:p>
            <a:pPr algn="just"/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Цели муниципальной программы: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1.Совершенствование и развитие системы, обеспечивающей целенаправленное формирование у молодежи района высокой социальной активности, гражданственности и патриотизма, подготовки спортивных резервов, снижения криминогенной напряженности в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подростково-молодежной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среде средствами физической культуры, спорта и туризма.</a:t>
            </a:r>
          </a:p>
          <a:p>
            <a:pPr marL="342900" indent="-342900" algn="just"/>
            <a:r>
              <a:rPr lang="ru-RU" sz="1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 муниципальной программы: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1. Повышение интереса населения района к занятиям физической культуры и спорта, формирование стремления к здоровому образу жизни; 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2. Обеспечение трудоустройства молодежи, занятости детей, подростков и молодежи в социально значимых сферах деятельности;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3. Пропаганда здорового образа жизни среди молодежи;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4. Гражданско-патриотическое воспитание молодежи;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5. Формирование у молодежи семейных ценностей;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6. Расширение структуры специалистов по работе с молодежью в сельских поселениях, в организациях и образовательных учреждениях;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7. Координация деятельности органов и организаций, действующих в области молодежной политики, детских и молодежных общественных объединений по вовлечению молодежи в социальную практику;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8. Повышение социальной активности молодежи, формирование готовности к участию в общественно-политической жизни общества;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9. Стимулирование различных форм самоорганизации молодежи.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" y="4722336"/>
          <a:ext cx="9143999" cy="2135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5754"/>
                <a:gridCol w="662615"/>
                <a:gridCol w="660930"/>
                <a:gridCol w="628650"/>
                <a:gridCol w="895349"/>
                <a:gridCol w="552450"/>
                <a:gridCol w="600075"/>
                <a:gridCol w="638176"/>
              </a:tblGrid>
              <a:tr h="263372">
                <a:tc rowSpan="2">
                  <a:txBody>
                    <a:bodyPr/>
                    <a:lstStyle/>
                    <a:p>
                      <a:pPr algn="ctr"/>
                      <a:endParaRPr lang="ru-RU" sz="11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целевых индикаторов</a:t>
                      </a:r>
                      <a:r>
                        <a:rPr lang="ru-RU" sz="11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муниципальной программы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 </a:t>
                      </a:r>
                      <a:endParaRPr lang="ru-RU" sz="11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 </a:t>
                      </a:r>
                      <a:endParaRPr lang="ru-RU" sz="11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проект</a:t>
                      </a:r>
                      <a:endParaRPr lang="ru-RU" sz="11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</a:tr>
              <a:tr h="4337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1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1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отчет за 9 месяцев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1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</a:tr>
              <a:tr h="3408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населения, систематически занимающегося физической культурой и спортом в общем числе населения, %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39,5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6816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детей, подростков и молодежи, охваченных различными формами летнего и круглогодичного оздоровительного отдыха по линии молодежной политики, в общем числе граждан в возрасте 7-17 лет, человек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2647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4160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молодежи вовлеченной в  добровольческую деятельность, человек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332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2000"/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5"/>
          <p:cNvSpPr txBox="1">
            <a:spLocks/>
          </p:cNvSpPr>
          <p:nvPr/>
        </p:nvSpPr>
        <p:spPr>
          <a:xfrm>
            <a:off x="0" y="0"/>
            <a:ext cx="9144000" cy="50004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образования  в муниципальном районе Нуримановский район Республики Башкортостан»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3350" y="504826"/>
            <a:ext cx="9010649" cy="3544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Муниципальная программа «Развитие образования в муниципальном районе Нуримановский район Республики Башкортостан»  утверждена постановлением Администрации муниципального </a:t>
            </a:r>
            <a:r>
              <a:rPr lang="ru-RU" sz="1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района Нуримановский район Республики Башкортостан от 26 марта 2018 года №411</a:t>
            </a:r>
          </a:p>
          <a:p>
            <a:pPr algn="just"/>
            <a:r>
              <a:rPr lang="ru-RU" sz="1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Цели муниципальной программы:</a:t>
            </a:r>
          </a:p>
          <a:p>
            <a:pPr algn="just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1. Обеспечение доступности качественного образования, государственных гарантий прав граждан на общедоступность и бесплатность общего среднего образования;</a:t>
            </a:r>
          </a:p>
          <a:p>
            <a:pPr algn="just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2. Закрепление устойчивой динамики развития системы образования;</a:t>
            </a:r>
          </a:p>
          <a:p>
            <a:pPr algn="just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3. Достижение высокого уровня образовательных услуг, удовлетворяющих потребности современных  жителей.</a:t>
            </a:r>
          </a:p>
          <a:p>
            <a:pPr marL="342900" indent="-342900" algn="just"/>
            <a:r>
              <a:rPr lang="ru-RU" sz="1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 муниципальной программы:</a:t>
            </a:r>
          </a:p>
          <a:p>
            <a:pPr algn="just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1. Модернизация системы дошкольного, общего, дополнительного (внешкольного) образования как института социального развития;</a:t>
            </a:r>
          </a:p>
          <a:p>
            <a:pPr algn="just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2. Обеспечение динамичного развития системы образования в соответствии с запросами личности  и общества;</a:t>
            </a:r>
          </a:p>
          <a:p>
            <a:pPr algn="just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3. Формирование здоровье сберегающей образовательной среды, обеспечивающей сохранение здоровья обучающихся;</a:t>
            </a:r>
          </a:p>
          <a:p>
            <a:pPr algn="just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4. Развитие инновационной и опытно-экспериментальной деятельности образовательных учреждений;</a:t>
            </a:r>
          </a:p>
          <a:p>
            <a:pPr algn="just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5. Информатизация муниципальной системы образования;</a:t>
            </a:r>
          </a:p>
          <a:p>
            <a:pPr algn="just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6. Создание условий в образовательных учреждениях района, обеспечивающих качественное проведение  образовательно-воспитательного процесса, отвечающего    требованиям современного развития образования и науки;</a:t>
            </a:r>
          </a:p>
          <a:p>
            <a:pPr algn="just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7. Обеспечение равных возможностей для всех категорий детей, в том числе детей с ограниченными возможностями здоровья, в получении качественного образования;</a:t>
            </a:r>
          </a:p>
          <a:p>
            <a:pPr algn="just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8. Формирование условий для развития начальных профессиональных знаний и навыков, научно-исследовательского творчества обучающихся, включая новые образовательные формы и технологии работы с  одаренными  детьми;</a:t>
            </a:r>
          </a:p>
          <a:p>
            <a:pPr algn="just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9. Развитие кадрового потенциала сферы образования и системы поддержки педагогических работников; </a:t>
            </a:r>
          </a:p>
          <a:p>
            <a:pPr algn="just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10. Создание прозрачной, открытой  системы  информирования граждан об образовательных услугах, обеспечивающих полноту, доступность, своевременное обновление и достоверность информации.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" y="3886200"/>
          <a:ext cx="9143998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0"/>
                <a:gridCol w="590550"/>
                <a:gridCol w="533400"/>
                <a:gridCol w="523875"/>
                <a:gridCol w="790575"/>
                <a:gridCol w="524540"/>
                <a:gridCol w="537829"/>
                <a:gridCol w="537829"/>
              </a:tblGrid>
              <a:tr h="233680">
                <a:tc rowSpan="2">
                  <a:txBody>
                    <a:bodyPr/>
                    <a:lstStyle/>
                    <a:p>
                      <a:pPr algn="ctr"/>
                      <a:endParaRPr lang="ru-RU" sz="1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целевых индикаторов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муниципальной программы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0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0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 </a:t>
                      </a:r>
                      <a:endParaRPr lang="ru-RU" sz="10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0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10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 </a:t>
                      </a:r>
                      <a:endParaRPr lang="ru-RU" sz="10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проект</a:t>
                      </a:r>
                      <a:endParaRPr lang="ru-RU" sz="10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</a:tr>
              <a:tr h="3371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0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0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отчет за 9 месяцев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0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</a:tr>
              <a:tr h="262890"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получателей муниципальной услуги в сфере образования, удовлетворенных полнотой и качеством этой услуги,  %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2628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обучающихся общеобразовательных учреждений, которым предоставлена возможность обучаться в соответствии с основными современными требованиями,</a:t>
                      </a:r>
                      <a:r>
                        <a:rPr lang="ru-RU" sz="9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%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2628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Удельный вес лиц, сдавших единый государственный экзамен, в числе выпускников муниципальных общеобразовательных учреждений, участвовавших в едином государственном экзамене,</a:t>
                      </a:r>
                      <a:r>
                        <a:rPr lang="ru-RU" sz="9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9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%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97,4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96,4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96,5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96,6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1314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Численность обучающихся на один персональный компьютер, чел.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2628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Удельный вес детей в возрасте 5-18 лет, получающих услуги по дополнительному образованию в организациях различной организационно-правовой формы и формы собственности, %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87,7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87,7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87,7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3943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Доля обучающихся – победителей и призеров олимпиад и конкурсов, проводимых на региональном, федеральном, международном уровнях, в общем количестве участников от района в таких мероприятиях, %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3943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Доля детей и подростков, охваченных основными формами отдыха и оздоровления в круглогодичном режиме, в общем количестве детей, подростков муниципального района, подлежащих отдыху и оздоровлению, %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2628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Доля педагогических работников, прошедших повышение квалификации, в общем количестве педагогических работников общеобразовательных учреждений, %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500_F_71581621_9Qbjcc1es2U4VjCc2k4x3YSFaNebXnfW.jpg"/>
          <p:cNvPicPr>
            <a:picLocks noChangeAspect="1"/>
          </p:cNvPicPr>
          <p:nvPr/>
        </p:nvPicPr>
        <p:blipFill>
          <a:blip r:embed="rId3" cstate="print"/>
          <a:srcRect b="416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</p:pic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D518D-6A07-43AB-8660-F9C8F9B4C298}" type="slidenum">
              <a:rPr lang="ru-RU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07156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Основы составления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проекта</a:t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 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бюджета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района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14546" y="307181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Составление проекта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бюджета района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992614" y="4857760"/>
            <a:ext cx="21739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Муниципальные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программы района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29124" y="150017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Основные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направления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бюджетной 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налоговой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политики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42976" y="4357694"/>
            <a:ext cx="228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Прогноз социально-экономического развития района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57224" y="135729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</a:rPr>
              <a:t>Бюджетное послание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</a:rPr>
              <a:t>Президента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</a:rPr>
              <a:t>Российской Федерации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2000"/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5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и искусства в муниципальном районе Нуримановский район Республики Башкортостан»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733425"/>
            <a:ext cx="8858312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50" dirty="0" smtClean="0"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и искусства в муниципальном районе Нуримановский район Республики Башкортостан»  утверждена постановлением Администрации муниципального </a:t>
            </a:r>
            <a:r>
              <a:rPr lang="ru-RU" sz="135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района Нуримановский район Республики Башкортостан от 29 декабря 2017 года №2083</a:t>
            </a:r>
          </a:p>
          <a:p>
            <a:pPr algn="just"/>
            <a:r>
              <a:rPr lang="ru-RU" sz="135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Цели муниципальной программы:</a:t>
            </a:r>
          </a:p>
          <a:p>
            <a:r>
              <a:rPr lang="ru-RU" sz="1350" dirty="0" smtClean="0">
                <a:latin typeface="Times New Roman" pitchFamily="18" charset="0"/>
                <a:cs typeface="Times New Roman" pitchFamily="18" charset="0"/>
              </a:rPr>
              <a:t>1. Модернизация сферы культуры муниципального района, ее творческое и материально техническое совершенствование, </a:t>
            </a:r>
          </a:p>
          <a:p>
            <a:r>
              <a:rPr lang="ru-RU" sz="1350" dirty="0" smtClean="0">
                <a:latin typeface="Times New Roman" pitchFamily="18" charset="0"/>
                <a:cs typeface="Times New Roman" pitchFamily="18" charset="0"/>
              </a:rPr>
              <a:t>2. Повышение уровня удовлетворенности населения муниципального района Нуримановский район Республики Башкортостан качеством предоставляемых услуг в сфере культуры и искусства.</a:t>
            </a:r>
          </a:p>
          <a:p>
            <a:r>
              <a:rPr lang="ru-RU" sz="135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 муниципальной программы:</a:t>
            </a:r>
          </a:p>
          <a:p>
            <a:r>
              <a:rPr lang="ru-RU" sz="1350" dirty="0" smtClean="0">
                <a:latin typeface="Times New Roman" pitchFamily="18" charset="0"/>
                <a:cs typeface="Times New Roman" pitchFamily="18" charset="0"/>
              </a:rPr>
              <a:t>1.Создание условий для повышения качества и разнообразия услуг, предоставляемых в сфере культуры и искусства, модернизации работы учреждений культуры; </a:t>
            </a:r>
          </a:p>
          <a:p>
            <a:r>
              <a:rPr lang="ru-RU" sz="1350" dirty="0" smtClean="0">
                <a:latin typeface="Times New Roman" pitchFamily="18" charset="0"/>
                <a:cs typeface="Times New Roman" pitchFamily="18" charset="0"/>
              </a:rPr>
              <a:t>2.Совершенствование деятельности учреждений культуры и укрепление их материально-технической базы;</a:t>
            </a:r>
          </a:p>
          <a:p>
            <a:r>
              <a:rPr lang="ru-RU" sz="1350" dirty="0" smtClean="0">
                <a:latin typeface="Times New Roman" pitchFamily="18" charset="0"/>
                <a:cs typeface="Times New Roman" pitchFamily="18" charset="0"/>
              </a:rPr>
              <a:t>3.Совершенствование системы подготовки творческих кадров, специалистов в сфере культуры и искусства;</a:t>
            </a:r>
          </a:p>
          <a:p>
            <a:r>
              <a:rPr lang="ru-RU" sz="1350" dirty="0" smtClean="0">
                <a:latin typeface="Times New Roman" pitchFamily="18" charset="0"/>
                <a:cs typeface="Times New Roman" pitchFamily="18" charset="0"/>
              </a:rPr>
              <a:t>4.Сохранение и развитие непрерывной системы художественного образования.</a:t>
            </a:r>
            <a:endParaRPr lang="ru-RU" sz="135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3765385"/>
          <a:ext cx="9144002" cy="3092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151"/>
                <a:gridCol w="752474"/>
                <a:gridCol w="628650"/>
                <a:gridCol w="647700"/>
                <a:gridCol w="857250"/>
                <a:gridCol w="647700"/>
                <a:gridCol w="685800"/>
                <a:gridCol w="676277"/>
              </a:tblGrid>
              <a:tr h="396785">
                <a:tc rowSpan="2">
                  <a:txBody>
                    <a:bodyPr/>
                    <a:lstStyle/>
                    <a:p>
                      <a:pPr algn="ctr"/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целевых индикаторов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муниципальной программы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 </a:t>
                      </a:r>
                      <a:endParaRPr lang="ru-RU" sz="12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 </a:t>
                      </a:r>
                      <a:endParaRPr lang="ru-RU" sz="12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проект</a:t>
                      </a:r>
                      <a:endParaRPr lang="ru-RU" sz="12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</a:tr>
              <a:tr h="6174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2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2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отчет за 9 месяцев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2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</a:tr>
              <a:tr h="3744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посещений муниципальных библиотек, тыс. посещений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221,9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224,2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154,1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226,4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228,7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230,9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3931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массовых мероприятий, проводимых муниципальными библиотеками, единиц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3278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3622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5617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Повышение уровня удовлетворенности граждан качеством предоставления государственных и муниципальных услуг в сфере культуры и искусства, %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3744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участников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культурно-досуговых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мероприятий, тыс. посещений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233,5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233,5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250,3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162,8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268,5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288,4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291,3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3744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учащихся за отчетный период в детской музыкальной школе, чел.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279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307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307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2000"/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5"/>
          <p:cNvSpPr txBox="1">
            <a:spLocks/>
          </p:cNvSpPr>
          <p:nvPr/>
        </p:nvSpPr>
        <p:spPr>
          <a:xfrm>
            <a:off x="0" y="142852"/>
            <a:ext cx="9144000" cy="857256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«Управление муниципальными финансами  муниципального района Нуримановский район Республики Башкортостан»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857232"/>
            <a:ext cx="9144000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Муниципальная программа «Управление муниципальными финансами  муниципального района Нуримановский район Республики Башкортостан»  утверждена постановлением Администрации муниципального </a:t>
            </a:r>
            <a:r>
              <a:rPr lang="ru-RU" sz="13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района Нуримановский район Республики Башкортостан от 29 декабря 2017 года №2091</a:t>
            </a:r>
          </a:p>
          <a:p>
            <a:pPr algn="just"/>
            <a:r>
              <a:rPr lang="ru-RU" sz="13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Цели муниципальной программы:</a:t>
            </a:r>
          </a:p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1. Проведение сбалансированной финансовой, бюджетной и налоговой политики муниципального района Нуримановский район Республики Башкортостан;</a:t>
            </a:r>
          </a:p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2. Эффективное управление финансовыми ресурсами, находящимися в распоряжении муниципального района.</a:t>
            </a:r>
          </a:p>
          <a:p>
            <a:r>
              <a:rPr lang="ru-RU" sz="13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 муниципальной программы:</a:t>
            </a:r>
          </a:p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1. Совершенствование и модернизация механизмов межбюджетного регулирования;</a:t>
            </a:r>
          </a:p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2. Обеспечение эффективного исполнения полномочий в финансовой, бюджетной и налоговой сферах, в части осуществления финансового контроля.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3105519"/>
          <a:ext cx="9143999" cy="375248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943350"/>
                <a:gridCol w="939832"/>
                <a:gridCol w="727690"/>
                <a:gridCol w="708541"/>
                <a:gridCol w="995787"/>
                <a:gridCol w="622366"/>
                <a:gridCol w="588253"/>
                <a:gridCol w="618180"/>
              </a:tblGrid>
              <a:tr h="320598">
                <a:tc rowSpan="2">
                  <a:txBody>
                    <a:bodyPr/>
                    <a:lstStyle/>
                    <a:p>
                      <a:pPr algn="ctr"/>
                      <a:endParaRPr lang="ru-RU" sz="13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целевых индикаторов</a:t>
                      </a:r>
                      <a:r>
                        <a:rPr lang="ru-RU" sz="13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муниципальной программы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3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3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 </a:t>
                      </a:r>
                      <a:endParaRPr lang="ru-RU" sz="13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3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13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 </a:t>
                      </a:r>
                      <a:endParaRPr lang="ru-RU" sz="13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проект</a:t>
                      </a:r>
                      <a:endParaRPr lang="ru-RU" sz="13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</a:tr>
              <a:tr h="5677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3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3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отчет за 9 месяцев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3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</a:tr>
              <a:tr h="606201"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Доля межбюджетных трансфертов, предоставляемых из бюджета муниципального района, в общем объеме расходов (до 65%)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lang="ru-RU" sz="13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7,4</a:t>
                      </a:r>
                      <a:endParaRPr lang="ru-RU" sz="13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lang="ru-RU" sz="13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9,8</a:t>
                      </a:r>
                      <a:endParaRPr lang="ru-RU" sz="13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3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3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</a:t>
                      </a:r>
                      <a:endParaRPr lang="ru-RU" sz="13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439322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Степень соответствия использования средств целям, предусмотренным Законодательством (%)</a:t>
                      </a:r>
                      <a:endParaRPr lang="ru-RU" sz="13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3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3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3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13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3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3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3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606201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Удельный вес своевременно исполненных судебных актов, предусматривающих взыскание на средства бюджета (%)</a:t>
                      </a:r>
                      <a:endParaRPr lang="ru-RU" sz="13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3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3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3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13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3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3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3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606201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Удельный вес расходов бюджета муниципального района, формированных в рамках муниципальных программ (%) </a:t>
                      </a:r>
                      <a:endParaRPr lang="ru-RU" sz="13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3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3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3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99,9</a:t>
                      </a:r>
                      <a:endParaRPr lang="ru-RU" sz="13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3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3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3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606201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Степень соответствия бюджетных ассигнований  муниципальных программ, утвержденному решению о бюджете (%)</a:t>
                      </a:r>
                      <a:endParaRPr lang="ru-RU" sz="13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3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3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3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13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3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3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3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2000"/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5"/>
          <p:cNvSpPr txBox="1">
            <a:spLocks/>
          </p:cNvSpPr>
          <p:nvPr/>
        </p:nvSpPr>
        <p:spPr>
          <a:xfrm>
            <a:off x="0" y="0"/>
            <a:ext cx="9144000" cy="100811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«Формирование здорового образа жизни и укрепление здоровья населения в муниципальном районе 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Нуримановский район Республики Башкортостан»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3350" y="1000108"/>
            <a:ext cx="9010650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Муниципальная программа «Формирование здорового образа жизни и укрепление здоровья населения в муниципальном районе Нуримановский район  Республики Башкортостан»  утверждена постановлением Администрации муниципального 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района Нуримановский район Республики Башкортостан от 23 марта 2018 года №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407</a:t>
            </a:r>
            <a:endParaRPr lang="ru-RU" sz="14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Цели муниципальной программы: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охранение и укрепление здоровья населения Нуримановского района на основе создания эффективной системы формирования здорового образа жизни;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2. Применение эффективных, действенных комплексных мер, направленных на профилактику наркомании и противодействие злоупотреблению наркотическими средствами и их незаконному обороту на территории муниципального района Нуримановский район;</a:t>
            </a:r>
          </a:p>
          <a:p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 муниципальной программы: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 Создание системы мотивации граждан к ответственности за сохранение собственного здоровья и ведению здорового образа жизни, в том числе посредством поддержки общественных инициатив и проведения массовых акций для населения;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2. Приобщение населения к занятиям физической культурой, спортом и туризмом;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3. Проведение мероприятий, направленных на снижение распространенности управляемых факторов риска, включая потребление алкоголя, табака и наркотиков;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4. Проведение целенаправленной работы по осуществлению комплексных мер по профилактике распространения наркомании.</a:t>
            </a:r>
          </a:p>
          <a:p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" y="5243579"/>
          <a:ext cx="9143999" cy="1614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24324"/>
                <a:gridCol w="819150"/>
                <a:gridCol w="723900"/>
                <a:gridCol w="695325"/>
                <a:gridCol w="866775"/>
                <a:gridCol w="628650"/>
                <a:gridCol w="685199"/>
                <a:gridCol w="600676"/>
              </a:tblGrid>
              <a:tr h="302704">
                <a:tc rowSpan="2">
                  <a:txBody>
                    <a:bodyPr/>
                    <a:lstStyle/>
                    <a:p>
                      <a:pPr algn="ctr"/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целевых индикаторов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муниципальной программы</a:t>
                      </a:r>
                      <a:endParaRPr lang="en-US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 </a:t>
                      </a:r>
                      <a:endParaRPr lang="ru-RU" sz="12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 </a:t>
                      </a:r>
                      <a:endParaRPr lang="ru-RU" sz="12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проект</a:t>
                      </a:r>
                      <a:endParaRPr lang="ru-RU" sz="12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</a:tr>
              <a:tr h="5045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2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2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отчет за 9 месяцев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2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</a:tr>
              <a:tr h="4036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мероприятий, пропагандирующих здоровый образ жизни, единиц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4036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участников мероприятий по пропаганде  здорового образа жизни, человек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2106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1765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2200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2000"/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5"/>
          <p:cNvSpPr txBox="1">
            <a:spLocks/>
          </p:cNvSpPr>
          <p:nvPr/>
        </p:nvSpPr>
        <p:spPr>
          <a:xfrm>
            <a:off x="0" y="0"/>
            <a:ext cx="9144000" cy="642918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«Безопасная жизнь населения в муниципальном районе Нуримановский район Республики Башкортостан»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874" y="666749"/>
            <a:ext cx="9001125" cy="4352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Муниципальная программа «Безопасная жизнь населения в муниципальном районе Нуримановский район Республики Башкортостан»  утверждена постановлением Администрации муниципального </a:t>
            </a:r>
            <a:r>
              <a:rPr lang="ru-RU" sz="11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района Нуримановский район Республики Башкортостан от 2</a:t>
            </a:r>
            <a:r>
              <a:rPr lang="en-US" sz="11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11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декабря 201</a:t>
            </a:r>
            <a:r>
              <a:rPr lang="en-US" sz="11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1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года №</a:t>
            </a:r>
            <a:r>
              <a:rPr lang="en-US" sz="11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2086</a:t>
            </a:r>
            <a:endParaRPr lang="ru-RU" sz="11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1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Цели и задачи муниципальной программы: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1. Реализация государственной политики в области профилактики терроризма и экстремистской деятельности; 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2. Совершенствование системы профилактических мер антитеррористической и экстремистской направленности;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3. Обеспечение антитеррористической защищенности и усиление надежности охраны особо важных объектов жизнеобеспечения населения, образования, культуры, здравоохранения, транспортных коммуникаций и органов власти;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4. Создание условий для обеспечения безопасности граждан и правопорядка на территории муниципального района;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5. Укрепление системы социальной профилактики правонарушений, направленной на активизацию борьбы с алкоголизмом, наркоманией, преступностью, безнадзорностью и беспризорностью несовершеннолетних, незаконной миграцией; 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6. Активизация участия и улучшение координации деятельности администраций муниципального района и сельских поселений в предупреждении совершения правонарушений; 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7. Повышение безопасности населения и защищенности потенциально опасных объектов экономики от угроз природного и техногенного характера; 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8. Последовательное снижение рисков чрезвычайных ситуаций;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9. Провести ремонты противорадиационных укрытий находящихся в ведении муниципальных учреждений; 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10. Обеспечение средствами индивидуальной защиты работников органов местного самоуправления; 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11. Создание условий для обеспечения безопасного отдыха людей в местах массового отдыха населения на воде; 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12. Содержание запасов материально-технических, продовольственных, медицинских и иных средств, для обеспечения мероприятий гражданской обороны и материальные ресурсы для ликвидации чрезвычайных ситуаций природного и техногенного характера;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13. Реализация государственной политики в области пожарной безопасности; 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14. Повышение пожарной безопасности жилищного фонда муниципального района;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15. Совершенствование противопожарной пропаганды;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16. Недопущение человеческих жертв и уменьшение материального ущерба от чрезвычайных ситуаций  и пожаров.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4943475"/>
          <a:ext cx="9144000" cy="1914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8625"/>
                <a:gridCol w="942975"/>
                <a:gridCol w="704850"/>
                <a:gridCol w="742950"/>
                <a:gridCol w="857250"/>
                <a:gridCol w="609600"/>
                <a:gridCol w="523875"/>
                <a:gridCol w="523875"/>
              </a:tblGrid>
              <a:tr h="279233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целевых индикаторов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муниципальной программы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 </a:t>
                      </a:r>
                      <a:endParaRPr lang="ru-RU" sz="12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lang="en-US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 </a:t>
                      </a:r>
                      <a:endParaRPr lang="ru-RU" sz="12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проект</a:t>
                      </a:r>
                      <a:endParaRPr lang="ru-RU" sz="12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0"/>
                      </a:srgbClr>
                    </a:solidFill>
                  </a:tcPr>
                </a:tc>
              </a:tr>
              <a:tr h="3875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2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2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отчет за 9 месяцев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2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F2FC"/>
                    </a:solidFill>
                  </a:tcPr>
                </a:tc>
              </a:tr>
              <a:tr h="4065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зарегистрированных пожаров и несчастных случаев на воде, единиц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3865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мероприятий по профилактике правонарушений и борьбе с преступностью, единиц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  <a:tr h="3849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участников мероприятий по профилактике правонарушений и борьбе с преступностью, человек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1750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1850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1900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F7F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1414437" y="2185984"/>
            <a:ext cx="736317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>
                  <a:solidFill>
                    <a:srgbClr val="0070C0"/>
                  </a:solidFill>
                </a:ln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Спасибо, что посетили </a:t>
            </a:r>
          </a:p>
          <a:p>
            <a:pPr algn="ctr"/>
            <a:r>
              <a:rPr lang="ru-RU" sz="4800" b="1" dirty="0" smtClean="0">
                <a:ln>
                  <a:solidFill>
                    <a:srgbClr val="0070C0"/>
                  </a:solidFill>
                </a:ln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информационный ресурс </a:t>
            </a:r>
          </a:p>
          <a:p>
            <a:pPr algn="ctr"/>
            <a:r>
              <a:rPr lang="ru-RU" sz="4800" b="1" dirty="0" smtClean="0">
                <a:ln>
                  <a:solidFill>
                    <a:srgbClr val="0070C0"/>
                  </a:solidFill>
                </a:ln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«Бюджет для граждан»!</a:t>
            </a:r>
            <a:endParaRPr lang="ru-RU" sz="4800" b="1" i="1" dirty="0">
              <a:ln>
                <a:solidFill>
                  <a:srgbClr val="0070C0"/>
                </a:solidFill>
              </a:ln>
              <a:solidFill>
                <a:srgbClr val="000066"/>
              </a:solidFill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85736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b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b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126" y="1857366"/>
            <a:ext cx="878687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Администрация муниципального района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Нуримановский район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С.Красная Горка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Ул. Советская, 62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 dirty="0" smtClean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Финансовое управление Администрации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муниципального района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 dirty="0" smtClean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Заместитель главы администрации - начальник финансового управления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Ардаширова Анфиса Гайнисламовна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 dirty="0" smtClean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Телефон: 8(34776) 2-25-84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 dirty="0" smtClean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nuriman_tfu@ufamts</a:t>
            </a:r>
            <a:r>
              <a:rPr lang="ru-RU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ru </a:t>
            </a:r>
            <a:endParaRPr lang="ru-RU" b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90703" y="800077"/>
            <a:ext cx="60483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  <a:endParaRPr lang="ru-RU" sz="4000" b="1" dirty="0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kak-za-21-den-nauchitsja-zhit-bez-dolgov-ili-10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66657" y="4219663"/>
            <a:ext cx="5377343" cy="2638338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73489A-3AB3-4151-B1D2-03C21D455044}" type="slidenum">
              <a:rPr lang="ru-RU"/>
              <a:pPr>
                <a:defRPr/>
              </a:pPr>
              <a:t>8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87634" y="537398"/>
            <a:ext cx="6556366" cy="1005744"/>
          </a:xfrm>
        </p:spPr>
        <p:txBody>
          <a:bodyPr rtlCol="0"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>
                <a:ln w="11430"/>
                <a:solidFill>
                  <a:srgbClr val="00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Что такое бюджет?</a:t>
            </a:r>
            <a:endParaRPr lang="ru-RU" b="1" dirty="0">
              <a:ln w="11430"/>
              <a:solidFill>
                <a:srgbClr val="00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889234" y="1470581"/>
            <a:ext cx="8254766" cy="3218865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b="1" cap="all" dirty="0">
                <a:ln w="9000" cmpd="sng">
                  <a:solidFill>
                    <a:srgbClr val="000066"/>
                  </a:solidFill>
                  <a:prstDash val="solid"/>
                </a:ln>
                <a:solidFill>
                  <a:srgbClr val="003399"/>
                </a:solidFill>
                <a:effectLst>
                  <a:reflection blurRad="12700" stA="28000" endPos="45000" dist="1000" dir="5400000" sy="-100000" algn="bl" rotWithShape="0"/>
                </a:effectLst>
                <a:latin typeface="Constantia" pitchFamily="18" charset="0"/>
                <a:cs typeface="Times New Roman" pitchFamily="18" charset="0"/>
              </a:rPr>
              <a:t>Бюджет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>–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Constantia" pitchFamily="18" charset="0"/>
                <a:cs typeface="Times New Roman" pitchFamily="18" charset="0"/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Constantia" pitchFamily="18" charset="0"/>
              <a:cs typeface="Times New Roman" pitchFamily="18" charset="0"/>
            </a:endParaRPr>
          </a:p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Constantia" pitchFamily="18" charset="0"/>
                <a:cs typeface="Times New Roman" pitchFamily="18" charset="0"/>
              </a:rPr>
              <a:t>	Бюджет - это план доходов и расходов. Каждый житель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Constantia" pitchFamily="18" charset="0"/>
                <a:cs typeface="Times New Roman" pitchFamily="18" charset="0"/>
              </a:rPr>
              <a:t>муниципального района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Constantia" pitchFamily="18" charset="0"/>
                <a:cs typeface="Times New Roman" pitchFamily="18" charset="0"/>
              </a:rPr>
              <a:t>является участником формирования этого плана, с одной стороны как налогоплательщик, наполняя доходы бюджета, с другой – он получает часть расходов как потребитель общественных услуг. </a:t>
            </a:r>
          </a:p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Constantia" pitchFamily="18" charset="0"/>
                <a:cs typeface="Times New Roman" pitchFamily="18" charset="0"/>
              </a:rPr>
              <a:t>	Граждане и как налогоплательщики и как потребители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Constantia" pitchFamily="18" charset="0"/>
                <a:cs typeface="Times New Roman" pitchFamily="18" charset="0"/>
              </a:rPr>
              <a:t>услуг -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Constantia" pitchFamily="18" charset="0"/>
                <a:cs typeface="Times New Roman" pitchFamily="18" charset="0"/>
              </a:rPr>
              <a:t>должны быть уверены в том, что передаваемые ими в распоряжение государства средства используются прозрачно и эффективно, приносят конкретные результаты как для общества в целом так и для каждой семьи, для каждого человека.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3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Рисунок 72" descr="images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81528" y="1451036"/>
            <a:ext cx="1174750" cy="1098550"/>
          </a:xfrm>
          <a:prstGeom prst="rect">
            <a:avLst/>
          </a:prstGeom>
        </p:spPr>
      </p:pic>
      <p:pic>
        <p:nvPicPr>
          <p:cNvPr id="72" name="Рисунок 71" descr="images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71973" y="1614937"/>
            <a:ext cx="1174750" cy="1098550"/>
          </a:xfrm>
          <a:prstGeom prst="rect">
            <a:avLst/>
          </a:prstGeom>
        </p:spPr>
      </p:pic>
      <p:pic>
        <p:nvPicPr>
          <p:cNvPr id="71" name="Рисунок 70" descr="images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1001" y="994255"/>
            <a:ext cx="2159000" cy="2159000"/>
          </a:xfrm>
          <a:prstGeom prst="rect">
            <a:avLst/>
          </a:prstGeom>
        </p:spPr>
      </p:pic>
      <p:pic>
        <p:nvPicPr>
          <p:cNvPr id="70" name="Рисунок 69" descr="images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7053" y="804474"/>
            <a:ext cx="2159000" cy="2159000"/>
          </a:xfrm>
          <a:prstGeom prst="rect">
            <a:avLst/>
          </a:prstGeom>
        </p:spPr>
      </p:pic>
      <p:pic>
        <p:nvPicPr>
          <p:cNvPr id="69" name="Рисунок 68" descr="images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43770" y="1226748"/>
            <a:ext cx="1174750" cy="1098550"/>
          </a:xfrm>
          <a:prstGeom prst="rect">
            <a:avLst/>
          </a:prstGeom>
        </p:spPr>
      </p:pic>
      <p:pic>
        <p:nvPicPr>
          <p:cNvPr id="55" name="Рисунок 54" descr="Рисунок21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1" name="Рисунок 30" descr="5714-00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27563" y="5419449"/>
            <a:ext cx="407988" cy="409851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914400" y="0"/>
            <a:ext cx="8229600" cy="1285875"/>
          </a:xfrm>
        </p:spPr>
        <p:txBody>
          <a:bodyPr rtlCol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kern="12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D33FC-CFB2-4C9E-9E90-385C6970F446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803249" y="3634636"/>
            <a:ext cx="7614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Расходы это выплачиваемые из бюджета денежные средства 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28011" y="687499"/>
            <a:ext cx="6945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Доходы это поступающие в бюджет денежные средства от: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Рисунок 31" descr="5714-003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496741">
            <a:off x="5027612" y="5781676"/>
            <a:ext cx="394017" cy="395816"/>
          </a:xfrm>
          <a:prstGeom prst="rect">
            <a:avLst/>
          </a:prstGeom>
        </p:spPr>
      </p:pic>
      <p:pic>
        <p:nvPicPr>
          <p:cNvPr id="33" name="Рисунок 32" descr="94292586_deng63.png"/>
          <p:cNvPicPr>
            <a:picLocks noChangeAspect="1"/>
          </p:cNvPicPr>
          <p:nvPr/>
        </p:nvPicPr>
        <p:blipFill>
          <a:blip r:embed="rId7" cstate="print"/>
          <a:srcRect l="13233" t="11736"/>
          <a:stretch>
            <a:fillRect/>
          </a:stretch>
        </p:blipFill>
        <p:spPr>
          <a:xfrm rot="17003314">
            <a:off x="6420147" y="3979532"/>
            <a:ext cx="2613664" cy="2798916"/>
          </a:xfrm>
          <a:prstGeom prst="rect">
            <a:avLst/>
          </a:prstGeom>
        </p:spPr>
      </p:pic>
      <p:pic>
        <p:nvPicPr>
          <p:cNvPr id="41" name="Рисунок 40" descr="images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91991" y="1089325"/>
            <a:ext cx="2159000" cy="21590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807730" y="2008073"/>
            <a:ext cx="11951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Налог на 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имущество 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физических 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лиц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Рисунок 41" descr="images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98740" y="1473919"/>
            <a:ext cx="2159000" cy="2159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706103" y="2459618"/>
            <a:ext cx="10473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Налог на 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доходы 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физических 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лиц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Рисунок 42" descr="images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97068" y="1048889"/>
            <a:ext cx="2159000" cy="21590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707083" y="2319267"/>
            <a:ext cx="1149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Земельный 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налог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Рисунок 43" descr="images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3726" y="1000184"/>
            <a:ext cx="2159000" cy="21590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997179" y="2272308"/>
            <a:ext cx="681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ЕНВД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Рисунок 44" descr="images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2375" y="857670"/>
            <a:ext cx="2159000" cy="2159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924675" y="1772689"/>
            <a:ext cx="10599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Штрафы, 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санкции, 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возмещение 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ущерба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Рисунок 45" descr="images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4900" y="1168400"/>
            <a:ext cx="2159000" cy="21590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237988" y="2273417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УСН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Рисунок 46" descr="5714-0038.t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04962" y="4276725"/>
            <a:ext cx="2085975" cy="20955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05622" y="5119926"/>
            <a:ext cx="1533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Рисунок 47" descr="5714-0038.t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24250" y="3990975"/>
            <a:ext cx="1471612" cy="147833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754801" y="4373635"/>
            <a:ext cx="1067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Спорт, 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молодежная 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политика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" name="Рисунок 48" descr="5714-0038.t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24437" y="4255630"/>
            <a:ext cx="1490663" cy="149747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276851" y="4840817"/>
            <a:ext cx="1059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" name="Рисунок 49" descr="5714-0038.t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14988" y="5704996"/>
            <a:ext cx="1147762" cy="115300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565761" y="6021645"/>
            <a:ext cx="1196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Капитальное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строительство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" name="Рисунок 50" descr="5714-0038.t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57550" y="5303989"/>
            <a:ext cx="1357313" cy="136351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64565" y="5811929"/>
            <a:ext cx="684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" name="Рисунок 51" descr="5714-003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0615060">
            <a:off x="1209674" y="6029804"/>
            <a:ext cx="700087" cy="703284"/>
          </a:xfrm>
          <a:prstGeom prst="rect">
            <a:avLst/>
          </a:prstGeom>
        </p:spPr>
      </p:pic>
      <p:pic>
        <p:nvPicPr>
          <p:cNvPr id="53" name="Рисунок 52" descr="5714-003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26803" y="6381750"/>
            <a:ext cx="474085" cy="476250"/>
          </a:xfrm>
          <a:prstGeom prst="rect">
            <a:avLst/>
          </a:prstGeom>
        </p:spPr>
      </p:pic>
      <p:pic>
        <p:nvPicPr>
          <p:cNvPr id="54" name="Рисунок 53" descr="images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62041" y="2420069"/>
            <a:ext cx="1174750" cy="109855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6609733" y="3014101"/>
            <a:ext cx="7773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и другие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" name="Рисунок 56" descr="Russia-Coin-1-1998-a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019879">
            <a:off x="5126382" y="6245939"/>
            <a:ext cx="377272" cy="387774"/>
          </a:xfrm>
          <a:prstGeom prst="rect">
            <a:avLst/>
          </a:prstGeom>
        </p:spPr>
      </p:pic>
      <p:pic>
        <p:nvPicPr>
          <p:cNvPr id="58" name="Рисунок 57" descr="Russia-Coin-1-1998-a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0512149">
            <a:off x="4714471" y="5747060"/>
            <a:ext cx="369604" cy="379893"/>
          </a:xfrm>
          <a:prstGeom prst="rect">
            <a:avLst/>
          </a:prstGeom>
        </p:spPr>
      </p:pic>
      <p:pic>
        <p:nvPicPr>
          <p:cNvPr id="59" name="Рисунок 58" descr="керчь 3-2000x2000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1799151">
            <a:off x="1021491" y="5469876"/>
            <a:ext cx="507509" cy="507509"/>
          </a:xfrm>
          <a:prstGeom prst="rect">
            <a:avLst/>
          </a:prstGeom>
        </p:spPr>
      </p:pic>
      <p:pic>
        <p:nvPicPr>
          <p:cNvPr id="60" name="Рисунок 59" descr="керчь 3-2000x2000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18522187">
            <a:off x="613173" y="6154117"/>
            <a:ext cx="507509" cy="507509"/>
          </a:xfrm>
          <a:prstGeom prst="rect">
            <a:avLst/>
          </a:prstGeom>
        </p:spPr>
      </p:pic>
      <p:pic>
        <p:nvPicPr>
          <p:cNvPr id="61" name="Рисунок 60" descr="5714-0038.t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460664" y="6208876"/>
            <a:ext cx="646173" cy="64912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471997" y="6232106"/>
            <a:ext cx="650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и 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другие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2" name="Рисунок 61" descr="Копия 50_kop_2015_mmd2.jpg"/>
          <p:cNvPicPr>
            <a:picLocks noChangeAspect="1"/>
          </p:cNvPicPr>
          <p:nvPr/>
        </p:nvPicPr>
        <p:blipFill>
          <a:blip r:embed="rId15" cstate="print"/>
          <a:srcRect l="23363" t="48136" r="28158" b="4983"/>
          <a:stretch>
            <a:fillRect/>
          </a:stretch>
        </p:blipFill>
        <p:spPr>
          <a:xfrm rot="2135305">
            <a:off x="2527539" y="6555808"/>
            <a:ext cx="258793" cy="250261"/>
          </a:xfrm>
          <a:prstGeom prst="rect">
            <a:avLst/>
          </a:prstGeom>
        </p:spPr>
      </p:pic>
      <p:pic>
        <p:nvPicPr>
          <p:cNvPr id="63" name="Рисунок 62" descr="Копия 50_kop_2015_mmd2.jpg"/>
          <p:cNvPicPr>
            <a:picLocks noChangeAspect="1"/>
          </p:cNvPicPr>
          <p:nvPr/>
        </p:nvPicPr>
        <p:blipFill>
          <a:blip r:embed="rId15" cstate="print"/>
          <a:srcRect l="23363" t="48136" r="28158" b="4983"/>
          <a:stretch>
            <a:fillRect/>
          </a:stretch>
        </p:blipFill>
        <p:spPr>
          <a:xfrm rot="19158863">
            <a:off x="1946693" y="6553629"/>
            <a:ext cx="258793" cy="250261"/>
          </a:xfrm>
          <a:prstGeom prst="rect">
            <a:avLst/>
          </a:prstGeom>
        </p:spPr>
      </p:pic>
      <p:pic>
        <p:nvPicPr>
          <p:cNvPr id="56" name="Рисунок 55" descr="Russia-Coin-1-1998-a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9487374">
            <a:off x="2089884" y="6396442"/>
            <a:ext cx="377676" cy="38818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lligraphy">
  <a:themeElements>
    <a:clrScheme name="Calligraphy">
      <a:dk1>
        <a:sysClr val="windowText" lastClr="000000"/>
      </a:dk1>
      <a:lt1>
        <a:sysClr val="window" lastClr="FFFFFF"/>
      </a:lt1>
      <a:dk2>
        <a:srgbClr val="411401"/>
      </a:dk2>
      <a:lt2>
        <a:srgbClr val="FFE6E6"/>
      </a:lt2>
      <a:accent1>
        <a:srgbClr val="A24A48"/>
      </a:accent1>
      <a:accent2>
        <a:srgbClr val="B2935C"/>
      </a:accent2>
      <a:accent3>
        <a:srgbClr val="6A9A9A"/>
      </a:accent3>
      <a:accent4>
        <a:srgbClr val="B2B787"/>
      </a:accent4>
      <a:accent5>
        <a:srgbClr val="91644B"/>
      </a:accent5>
      <a:accent6>
        <a:srgbClr val="654A76"/>
      </a:accent6>
      <a:hlink>
        <a:srgbClr val="00A800"/>
      </a:hlink>
      <a:folHlink>
        <a:srgbClr val="FF00FF"/>
      </a:folHlink>
    </a:clrScheme>
    <a:fontScheme name="Calligraphy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华文行楷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明朝"/>
        <a:font script="Hang" typeface="HY견명조"/>
        <a:font script="Hans" typeface="华文行楷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lligraphy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30000"/>
              </a:schemeClr>
            </a:gs>
            <a:gs pos="50000">
              <a:schemeClr val="phClr">
                <a:tint val="45000"/>
                <a:satMod val="220000"/>
              </a:schemeClr>
            </a:gs>
            <a:gs pos="100000">
              <a:schemeClr val="phClr">
                <a:tint val="90000"/>
                <a:satMod val="13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200000"/>
              </a:schemeClr>
            </a:gs>
            <a:gs pos="50000">
              <a:schemeClr val="phClr">
                <a:tint val="100000"/>
                <a:shade val="60000"/>
                <a:hueMod val="100000"/>
                <a:satMod val="180000"/>
              </a:schemeClr>
            </a:gs>
            <a:gs pos="100000">
              <a:schemeClr val="phClr"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50600">
              <a:schemeClr val="phClr">
                <a:alpha val="40000"/>
              </a:schemeClr>
            </a:glow>
          </a:effectLst>
        </a:effectStyle>
        <a:effectStyle>
          <a:effectLst>
            <a:glow rad="101600">
              <a:schemeClr val="phClr">
                <a:alpha val="60000"/>
              </a:schemeClr>
            </a:glow>
          </a:effectLst>
          <a:scene3d>
            <a:camera prst="isometricLeftDown" fov="0">
              <a:rot lat="0" lon="0" rev="0"/>
            </a:camera>
            <a:lightRig rig="harsh" dir="tl">
              <a:rot lat="0" lon="0" rev="14280000"/>
            </a:lightRig>
          </a:scene3d>
          <a:sp3d prstMaterial="flat">
            <a:bevelT w="38100" h="50800" prst="softRound"/>
          </a:sp3d>
        </a:effectStyle>
        <a:effectStyle>
          <a:effectLst>
            <a:glow>
              <a:schemeClr val="phClr"/>
            </a:glow>
          </a:effectLst>
          <a:scene3d>
            <a:camera prst="isometricLeftDown">
              <a:rot lat="0" lon="0" rev="0"/>
            </a:camera>
            <a:lightRig rig="harsh" dir="tl">
              <a:rot lat="0" lon="0" rev="14280000"/>
            </a:lightRig>
          </a:scene3d>
          <a:sp3d extrusionH="63500" contourW="38100" prstMaterial="flat">
            <a:bevelT w="50800" h="635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hueMod val="100000"/>
                <a:satMod val="300000"/>
              </a:schemeClr>
            </a:gs>
            <a:gs pos="72000">
              <a:schemeClr val="phClr">
                <a:tint val="100000"/>
                <a:shade val="100000"/>
                <a:hueMod val="100000"/>
                <a:satMod val="100000"/>
              </a:schemeClr>
            </a:gs>
            <a:gs pos="81000">
              <a:schemeClr val="phClr">
                <a:tint val="98000"/>
                <a:shade val="100000"/>
                <a:hueMod val="100000"/>
                <a:satMod val="150000"/>
              </a:schemeClr>
            </a:gs>
            <a:gs pos="100000">
              <a:schemeClr val="phClr">
                <a:tint val="100000"/>
                <a:shade val="100000"/>
                <a:hueMod val="100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39000"/>
                <a:hueMod val="100000"/>
                <a:satMod val="150000"/>
              </a:schemeClr>
              <a:schemeClr val="phClr">
                <a:tint val="90000"/>
                <a:shade val="100000"/>
                <a:hueMod val="100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Calligraphy</Template>
  <TotalTime>7863</TotalTime>
  <Words>9851</Words>
  <Application>Microsoft Office PowerPoint</Application>
  <PresentationFormat>Экран (4:3)</PresentationFormat>
  <Paragraphs>2356</Paragraphs>
  <Slides>75</Slides>
  <Notes>13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77" baseType="lpstr">
      <vt:lpstr>Calligraphy</vt:lpstr>
      <vt:lpstr>Worksheet</vt:lpstr>
      <vt:lpstr>Слайд 1</vt:lpstr>
      <vt:lpstr>Слайд 2</vt:lpstr>
      <vt:lpstr>Слайд 3</vt:lpstr>
      <vt:lpstr>Слайд 4</vt:lpstr>
      <vt:lpstr>Слайд 5</vt:lpstr>
      <vt:lpstr>Слайд 6</vt:lpstr>
      <vt:lpstr>Основы составления проекта  бюджета района</vt:lpstr>
      <vt:lpstr>Что такое бюджет?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Расходы бюджета по разделам на 2019-2021 годы, тыс.руб.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Бюджет муниципального района  Нуримановский район Республики Башкортостан в разрезе  муниципальных программ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796</cp:revision>
  <dcterms:created xsi:type="dcterms:W3CDTF">2014-09-16T21:31:33Z</dcterms:created>
  <dcterms:modified xsi:type="dcterms:W3CDTF">2018-12-06T13:01:16Z</dcterms:modified>
</cp:coreProperties>
</file>