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5.xml" ContentType="application/vnd.openxmlformats-officedocument.drawingml.chartshapes+xml"/>
  <Override PartName="/ppt/charts/chart2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0.xml" ContentType="application/vnd.openxmlformats-officedocument.drawingml.chart+xml"/>
  <Override PartName="/ppt/drawings/drawing6.xml" ContentType="application/vnd.openxmlformats-officedocument.drawingml.chartshapes+xml"/>
  <Override PartName="/ppt/charts/chart3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74"/>
  </p:notesMasterIdLst>
  <p:sldIdLst>
    <p:sldId id="630" r:id="rId2"/>
    <p:sldId id="557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9" r:id="rId13"/>
    <p:sldId id="570" r:id="rId14"/>
    <p:sldId id="571" r:id="rId15"/>
    <p:sldId id="572" r:id="rId16"/>
    <p:sldId id="632" r:id="rId17"/>
    <p:sldId id="574" r:id="rId18"/>
    <p:sldId id="575" r:id="rId19"/>
    <p:sldId id="576" r:id="rId20"/>
    <p:sldId id="577" r:id="rId21"/>
    <p:sldId id="578" r:id="rId22"/>
    <p:sldId id="579" r:id="rId23"/>
    <p:sldId id="633" r:id="rId24"/>
    <p:sldId id="580" r:id="rId25"/>
    <p:sldId id="581" r:id="rId26"/>
    <p:sldId id="582" r:id="rId27"/>
    <p:sldId id="583" r:id="rId28"/>
    <p:sldId id="584" r:id="rId29"/>
    <p:sldId id="631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34" r:id="rId44"/>
    <p:sldId id="600" r:id="rId45"/>
    <p:sldId id="601" r:id="rId46"/>
    <p:sldId id="602" r:id="rId47"/>
    <p:sldId id="605" r:id="rId48"/>
    <p:sldId id="604" r:id="rId49"/>
    <p:sldId id="603" r:id="rId50"/>
    <p:sldId id="606" r:id="rId51"/>
    <p:sldId id="607" r:id="rId52"/>
    <p:sldId id="608" r:id="rId53"/>
    <p:sldId id="609" r:id="rId54"/>
    <p:sldId id="610" r:id="rId55"/>
    <p:sldId id="635" r:id="rId56"/>
    <p:sldId id="636" r:id="rId57"/>
    <p:sldId id="637" r:id="rId58"/>
    <p:sldId id="639" r:id="rId59"/>
    <p:sldId id="640" r:id="rId60"/>
    <p:sldId id="641" r:id="rId61"/>
    <p:sldId id="642" r:id="rId62"/>
    <p:sldId id="643" r:id="rId63"/>
    <p:sldId id="644" r:id="rId64"/>
    <p:sldId id="645" r:id="rId65"/>
    <p:sldId id="646" r:id="rId66"/>
    <p:sldId id="647" r:id="rId67"/>
    <p:sldId id="648" r:id="rId68"/>
    <p:sldId id="649" r:id="rId69"/>
    <p:sldId id="650" r:id="rId70"/>
    <p:sldId id="651" r:id="rId71"/>
    <p:sldId id="628" r:id="rId72"/>
    <p:sldId id="629" r:id="rId7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CC66"/>
    <a:srgbClr val="FF9900"/>
    <a:srgbClr val="CCECFF"/>
    <a:srgbClr val="FFFF00"/>
    <a:srgbClr val="FCE06A"/>
    <a:srgbClr val="99CCFF"/>
    <a:srgbClr val="0C9D01"/>
    <a:srgbClr val="F5E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9511" autoAdjust="0"/>
  </p:normalViewPr>
  <p:slideViewPr>
    <p:cSldViewPr>
      <p:cViewPr>
        <p:scale>
          <a:sx n="100" d="100"/>
          <a:sy n="100" d="100"/>
        </p:scale>
        <p:origin x="-37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8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25.jpeg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image" Target="../media/image31.jpe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image" Target="../media/image36.jpeg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image" Target="../media/image29.jpeg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28.xlsx"/><Relationship Id="rId1" Type="http://schemas.openxmlformats.org/officeDocument/2006/relationships/image" Target="../media/image51.jpeg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image" Target="../media/image53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314764246467832E-2"/>
          <c:y val="9.4662765937900163E-3"/>
          <c:w val="0.79470281117668062"/>
          <c:h val="0.8321694756515991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3399"/>
            </a:solidFill>
          </c:spPr>
          <c:invertIfNegative val="0"/>
          <c:dLbls>
            <c:dLbl>
              <c:idx val="0"/>
              <c:layout>
                <c:manualLayout>
                  <c:x val="-1.0046310877806939E-2"/>
                  <c:y val="-3.2955515787512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351997666958297E-3"/>
                  <c:y val="-2.471402191214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222222222222223E-2"/>
                  <c:y val="-2.9968221487295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640830.80000000005</c:v>
                </c:pt>
                <c:pt idx="1">
                  <c:v>629778.5</c:v>
                </c:pt>
                <c:pt idx="2">
                  <c:v>665351.30000000005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7083169291338582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4546E-3"/>
                  <c:y val="-3.4375000000000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83333333333361E-2"/>
                  <c:y val="-4.687499999999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640830.80000000005</c:v>
                </c:pt>
                <c:pt idx="1">
                  <c:v>629778.5</c:v>
                </c:pt>
                <c:pt idx="2">
                  <c:v>665351.30000000005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15"/>
        <c:shape val="cylinder"/>
        <c:axId val="52155520"/>
        <c:axId val="140961280"/>
        <c:axId val="52046016"/>
      </c:bar3DChart>
      <c:catAx>
        <c:axId val="5215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961280"/>
        <c:crosses val="autoZero"/>
        <c:auto val="1"/>
        <c:lblAlgn val="ctr"/>
        <c:lblOffset val="100"/>
        <c:noMultiLvlLbl val="0"/>
      </c:catAx>
      <c:valAx>
        <c:axId val="140961280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52155520"/>
        <c:crosses val="autoZero"/>
        <c:crossBetween val="between"/>
      </c:valAx>
      <c:serAx>
        <c:axId val="52046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961280"/>
        <c:crosses val="autoZero"/>
      </c:serAx>
    </c:plotArea>
    <c:legend>
      <c:legendPos val="b"/>
      <c:layout>
        <c:manualLayout>
          <c:xMode val="edge"/>
          <c:yMode val="edge"/>
          <c:x val="0.22252837446419768"/>
          <c:y val="0.89451500984251542"/>
          <c:w val="0.41635273663442324"/>
          <c:h val="7.3767887861577508E-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Расходы за счет </a:t>
            </a:r>
            <a:r>
              <a:rPr lang="ru-RU" dirty="0" smtClean="0"/>
              <a:t>субсидий, </a:t>
            </a:r>
            <a:r>
              <a:rPr lang="ru-RU" dirty="0"/>
              <a:t>субвенций и иных межбюджетных трансфертов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субсидии, субвенций и иных межбюджетных трансфертов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3646830391554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1895910780669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70393037219329E-3"/>
                  <c:y val="-0.10408921933085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371183.4</c:v>
                </c:pt>
                <c:pt idx="1">
                  <c:v>348033</c:v>
                </c:pt>
                <c:pt idx="2">
                  <c:v>303613.5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351040"/>
        <c:axId val="255356928"/>
        <c:axId val="0"/>
      </c:bar3DChart>
      <c:catAx>
        <c:axId val="25535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356928"/>
        <c:crosses val="autoZero"/>
        <c:auto val="1"/>
        <c:lblAlgn val="ctr"/>
        <c:lblOffset val="100"/>
        <c:noMultiLvlLbl val="0"/>
      </c:catAx>
      <c:valAx>
        <c:axId val="25535692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5535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Расходы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ru-RU" baseline="0" dirty="0" smtClean="0"/>
              <a:t> исполнение собственных полномочий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субсидии, субвенций и иных межбюджетных трансфертов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36468303915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1895910780669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703930372193298E-3"/>
                  <c:y val="-0.10408921933085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294167.90000000002</c:v>
                </c:pt>
                <c:pt idx="1">
                  <c:v>281745.5</c:v>
                </c:pt>
                <c:pt idx="2">
                  <c:v>337217.3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381888"/>
        <c:axId val="255383424"/>
        <c:axId val="0"/>
      </c:bar3DChart>
      <c:catAx>
        <c:axId val="25538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383424"/>
        <c:crosses val="autoZero"/>
        <c:auto val="1"/>
        <c:lblAlgn val="ctr"/>
        <c:lblOffset val="100"/>
        <c:noMultiLvlLbl val="0"/>
      </c:catAx>
      <c:valAx>
        <c:axId val="255383424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5538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44828620393264E-2"/>
          <c:y val="2.7350604055319291E-2"/>
          <c:w val="0.90222177738691378"/>
          <c:h val="0.59104009286283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56085.599999999999</c:v>
                </c:pt>
                <c:pt idx="1">
                  <c:v>55735.6</c:v>
                </c:pt>
                <c:pt idx="2">
                  <c:v>55735.6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398656"/>
        <c:axId val="255400192"/>
      </c:barChart>
      <c:catAx>
        <c:axId val="25539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400192"/>
        <c:crosses val="autoZero"/>
        <c:auto val="1"/>
        <c:lblAlgn val="ctr"/>
        <c:lblOffset val="100"/>
        <c:noMultiLvlLbl val="0"/>
      </c:catAx>
      <c:valAx>
        <c:axId val="2554001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5398656"/>
        <c:crosses val="autoZero"/>
        <c:crossBetween val="between"/>
      </c:valAx>
    </c:plotArea>
    <c:plotVisOnly val="1"/>
    <c:dispBlanksAs val="gap"/>
    <c:showDLblsOverMax val="0"/>
  </c:chart>
  <c:spPr>
    <a:solidFill>
      <a:srgbClr val="FF99CC">
        <a:alpha val="84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96143133496814E-2"/>
          <c:y val="0.10940235731929768"/>
          <c:w val="0.90460771373300675"/>
          <c:h val="0.59104031304580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52402</c:v>
                </c:pt>
                <c:pt idx="1">
                  <c:v>56562.7</c:v>
                </c:pt>
                <c:pt idx="2">
                  <c:v>58966.3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5432960"/>
        <c:axId val="255438848"/>
        <c:axId val="0"/>
      </c:bar3DChart>
      <c:catAx>
        <c:axId val="25543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438848"/>
        <c:crosses val="autoZero"/>
        <c:auto val="1"/>
        <c:lblAlgn val="ctr"/>
        <c:lblOffset val="100"/>
        <c:noMultiLvlLbl val="0"/>
      </c:catAx>
      <c:valAx>
        <c:axId val="2554388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55432960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28651.599999999999</c:v>
                </c:pt>
                <c:pt idx="1">
                  <c:v>25316</c:v>
                </c:pt>
                <c:pt idx="2">
                  <c:v>29194.799999999999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5467904"/>
        <c:axId val="255469440"/>
        <c:axId val="0"/>
      </c:bar3DChart>
      <c:catAx>
        <c:axId val="25546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469440"/>
        <c:crosses val="autoZero"/>
        <c:auto val="1"/>
        <c:lblAlgn val="ctr"/>
        <c:lblOffset val="100"/>
        <c:noMultiLvlLbl val="0"/>
      </c:catAx>
      <c:valAx>
        <c:axId val="2554694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55467904"/>
        <c:crosses val="autoZero"/>
        <c:crossBetween val="between"/>
      </c:valAx>
    </c:plotArea>
    <c:plotVisOnly val="1"/>
    <c:dispBlanksAs val="gap"/>
    <c:showDLblsOverMax val="0"/>
  </c:chart>
  <c:spPr>
    <a:solidFill>
      <a:srgbClr val="FF7C80">
        <a:alpha val="71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49244.6</c:v>
                </c:pt>
                <c:pt idx="1">
                  <c:v>33126.6</c:v>
                </c:pt>
                <c:pt idx="2">
                  <c:v>32550.799999999999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217616580310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44133374394578E-3"/>
                  <c:y val="-8.2901554404144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1033343598646"/>
                  <c:y val="0.10084038951386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756308214812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49244.6</c:v>
                </c:pt>
                <c:pt idx="1">
                  <c:v>33126.6</c:v>
                </c:pt>
                <c:pt idx="2">
                  <c:v>32550.799999999999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527552"/>
        <c:axId val="255545728"/>
      </c:lineChart>
      <c:catAx>
        <c:axId val="25552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545728"/>
        <c:crosses val="autoZero"/>
        <c:auto val="1"/>
        <c:lblAlgn val="ctr"/>
        <c:lblOffset val="100"/>
        <c:noMultiLvlLbl val="0"/>
      </c:catAx>
      <c:valAx>
        <c:axId val="2555457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5527552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599928711849155"/>
          <c:y val="7.3949618976837939E-2"/>
          <c:w val="0.66166028915905395"/>
          <c:h val="0.852100762046324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455736.6</c:v>
                </c:pt>
                <c:pt idx="1">
                  <c:v>434446.3</c:v>
                </c:pt>
                <c:pt idx="2">
                  <c:v>436048.3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5562112"/>
        <c:axId val="255563648"/>
        <c:axId val="0"/>
      </c:bar3DChart>
      <c:catAx>
        <c:axId val="255562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563648"/>
        <c:crosses val="autoZero"/>
        <c:auto val="1"/>
        <c:lblAlgn val="ctr"/>
        <c:lblOffset val="100"/>
        <c:noMultiLvlLbl val="0"/>
      </c:catAx>
      <c:valAx>
        <c:axId val="25556364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555621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12812.1</c:v>
                </c:pt>
                <c:pt idx="1">
                  <c:v>12812.1</c:v>
                </c:pt>
                <c:pt idx="2">
                  <c:v>12710.9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55622528"/>
        <c:axId val="255636608"/>
        <c:axId val="0"/>
      </c:bar3DChart>
      <c:catAx>
        <c:axId val="25562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636608"/>
        <c:crosses val="autoZero"/>
        <c:auto val="1"/>
        <c:lblAlgn val="ctr"/>
        <c:lblOffset val="100"/>
        <c:noMultiLvlLbl val="0"/>
      </c:catAx>
      <c:valAx>
        <c:axId val="25563660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5622528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90F52B"/>
            </a:solidFill>
          </c:spPr>
          <c:invertIfNegative val="0"/>
          <c:dLbls>
            <c:dLbl>
              <c:idx val="0"/>
              <c:layout>
                <c:manualLayout>
                  <c:x val="-5.8374593061178613E-2"/>
                  <c:y val="4.959882546107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455635613674746E-3"/>
                  <c:y val="3.077524179988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66244601167205E-3"/>
                  <c:y val="3.137263943532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875313791913356E-2"/>
                  <c:y val="2.4799206873325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74335363489601E-2"/>
                  <c:y val="2.614386619610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74335363489701E-2"/>
                  <c:y val="2.614386619610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9.3068836125752771E-2"/>
                  <c:y val="-1.568631971766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36071541586813E-2"/>
                  <c:y val="-2.6144277910532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401013126873324E-2"/>
                  <c:y val="-1.568673143209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933830310156664E-2"/>
                  <c:y val="-2.6143866196104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113931385299484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113719292083814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3104.5</c:v>
                </c:pt>
                <c:pt idx="1">
                  <c:v>2621.4</c:v>
                </c:pt>
                <c:pt idx="2">
                  <c:v>2621.4</c:v>
                </c:pt>
                <c:pt idx="3">
                  <c:v>2621.4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8746198229106492E-2"/>
                  <c:y val="1.0457546478441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29602953016273"/>
                  <c:y val="-1.045754647844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44167903170116"/>
                  <c:y val="-5.2287732392209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054087163524747E-2"/>
                  <c:y val="-2.0915092956883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17608572638111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90879567533508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47974.400000000001</c:v>
                </c:pt>
                <c:pt idx="1">
                  <c:v>37651</c:v>
                </c:pt>
                <c:pt idx="2">
                  <c:v>37651</c:v>
                </c:pt>
                <c:pt idx="3">
                  <c:v>37651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CCFF33"/>
            </a:solidFill>
          </c:spPr>
          <c:invertIfNegative val="0"/>
          <c:dLbls>
            <c:dLbl>
              <c:idx val="0"/>
              <c:layout>
                <c:manualLayout>
                  <c:x val="9.0295293142517385E-2"/>
                  <c:y val="2.614345448167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29602953016273"/>
                  <c:y val="1.045754647844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44167903170116"/>
                  <c:y val="1.045754647844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074767100439708"/>
                  <c:y val="1.0457134764013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17608572638111E-2"/>
                  <c:y val="-1.0457546478441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90879567533508E-2"/>
                  <c:y val="-1.5686319717662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20291.7</c:v>
                </c:pt>
                <c:pt idx="1">
                  <c:v>20011.59999999998</c:v>
                </c:pt>
                <c:pt idx="2">
                  <c:v>19816.3</c:v>
                </c:pt>
                <c:pt idx="3">
                  <c:v>19907.400000000001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rgbClr val="66B02E"/>
            </a:solidFill>
          </c:spPr>
          <c:invertIfNegative val="0"/>
          <c:dLbls>
            <c:dLbl>
              <c:idx val="1"/>
              <c:layout>
                <c:manualLayout>
                  <c:x val="2.9629422249596433E-2"/>
                  <c:y val="-7.32028253490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227137411801079E-2"/>
                  <c:y val="-7.84315985883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90101864129696E-2"/>
                  <c:y val="-7.3202825349092671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1">
                  <c:v>16.399999999999999</c:v>
                </c:pt>
                <c:pt idx="2">
                  <c:v>17.600000000000001</c:v>
                </c:pt>
                <c:pt idx="3">
                  <c:v>141.6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1.0613524387915406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414240842598157E-2"/>
                  <c:y val="-1.5686319717663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20286581872684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Лист1!$G$2:$G$5</c:f>
              <c:numCache>
                <c:formatCode>#,##0.0</c:formatCode>
                <c:ptCount val="4"/>
                <c:pt idx="1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837760"/>
        <c:axId val="264855936"/>
        <c:axId val="0"/>
      </c:bar3DChart>
      <c:catAx>
        <c:axId val="264837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855936"/>
        <c:crosses val="autoZero"/>
        <c:auto val="1"/>
        <c:lblAlgn val="ctr"/>
        <c:lblOffset val="100"/>
        <c:noMultiLvlLbl val="0"/>
      </c:catAx>
      <c:valAx>
        <c:axId val="26485593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6483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rgbClr val="49D749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2666.8</c:v>
                </c:pt>
                <c:pt idx="1">
                  <c:v>2392</c:v>
                </c:pt>
                <c:pt idx="2">
                  <c:v>2392</c:v>
                </c:pt>
                <c:pt idx="3">
                  <c:v>2392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370944"/>
        <c:axId val="254372480"/>
        <c:axId val="0"/>
      </c:bar3DChart>
      <c:catAx>
        <c:axId val="25437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4372480"/>
        <c:crosses val="autoZero"/>
        <c:auto val="1"/>
        <c:lblAlgn val="ctr"/>
        <c:lblOffset val="100"/>
        <c:noMultiLvlLbl val="0"/>
      </c:catAx>
      <c:valAx>
        <c:axId val="2543724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5437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36032"/>
        <c:axId val="135443584"/>
      </c:barChart>
      <c:catAx>
        <c:axId val="235036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5443584"/>
        <c:crosses val="autoZero"/>
        <c:auto val="1"/>
        <c:lblAlgn val="ctr"/>
        <c:lblOffset val="100"/>
        <c:noMultiLvlLbl val="0"/>
      </c:catAx>
      <c:valAx>
        <c:axId val="13544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036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3000"/>
      </a:blip>
      <a:srcRect/>
      <a:stretch>
        <a:fillRect l="1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504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1642.8</c:v>
                </c:pt>
                <c:pt idx="1">
                  <c:v>1653.7</c:v>
                </c:pt>
                <c:pt idx="2">
                  <c:v>1665.1</c:v>
                </c:pt>
                <c:pt idx="3">
                  <c:v>1718.1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400768"/>
        <c:axId val="254414848"/>
      </c:lineChart>
      <c:catAx>
        <c:axId val="2544007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4414848"/>
        <c:crosses val="autoZero"/>
        <c:auto val="1"/>
        <c:lblAlgn val="ctr"/>
        <c:lblOffset val="100"/>
        <c:noMultiLvlLbl val="0"/>
      </c:catAx>
      <c:valAx>
        <c:axId val="2544148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54400768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540997878602615E-2"/>
          <c:y val="0"/>
          <c:w val="0.93691800424279481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rgbClr val="F250AD"/>
            </a:solidFill>
          </c:spPr>
          <c:invertIfNegative val="0"/>
          <c:dLbls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8324.6</c:v>
                </c:pt>
                <c:pt idx="1">
                  <c:v>8722.7000000000007</c:v>
                </c:pt>
                <c:pt idx="2">
                  <c:v>8722.7000000000007</c:v>
                </c:pt>
                <c:pt idx="3">
                  <c:v>8722.7000000000007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5.7347268870187014E-3"/>
                  <c:y val="-1.7158139274102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20903305281792E-3"/>
                  <c:y val="1.286860445557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58812</c:v>
                </c:pt>
                <c:pt idx="1">
                  <c:v>24702</c:v>
                </c:pt>
                <c:pt idx="2">
                  <c:v>25615</c:v>
                </c:pt>
                <c:pt idx="3">
                  <c:v>26132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8457759127183214E-2"/>
                  <c:y val="-1.098092834670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77551206682615E-2"/>
                  <c:y val="-2.2192139154013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10688252650048E-2"/>
                  <c:y val="-1.468792835708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14736909250037E-2"/>
                  <c:y val="-1.109592547033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54971.4</c:v>
                </c:pt>
                <c:pt idx="1">
                  <c:v>48511.9</c:v>
                </c:pt>
                <c:pt idx="2">
                  <c:v>47940.3</c:v>
                </c:pt>
                <c:pt idx="3">
                  <c:v>49162.2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4477056"/>
        <c:axId val="254478592"/>
        <c:axId val="254413888"/>
      </c:bar3DChart>
      <c:catAx>
        <c:axId val="254477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4478592"/>
        <c:crosses val="autoZero"/>
        <c:auto val="1"/>
        <c:lblAlgn val="ctr"/>
        <c:lblOffset val="100"/>
        <c:noMultiLvlLbl val="0"/>
      </c:catAx>
      <c:valAx>
        <c:axId val="2544785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4477056"/>
        <c:crosses val="autoZero"/>
        <c:crossBetween val="between"/>
      </c:valAx>
      <c:serAx>
        <c:axId val="254413888"/>
        <c:scaling>
          <c:orientation val="minMax"/>
        </c:scaling>
        <c:delete val="1"/>
        <c:axPos val="b"/>
        <c:majorTickMark val="out"/>
        <c:minorTickMark val="none"/>
        <c:tickLblPos val="none"/>
        <c:crossAx val="25447859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 (оценка)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 (оценка)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21536.400000000001</c:v>
                </c:pt>
                <c:pt idx="1">
                  <c:v>21086.799999999999</c:v>
                </c:pt>
                <c:pt idx="2">
                  <c:v>22300.1</c:v>
                </c:pt>
                <c:pt idx="3">
                  <c:v>39306.199999999997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 (оценка)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2632.5</c:v>
                </c:pt>
                <c:pt idx="1">
                  <c:v>1617.2</c:v>
                </c:pt>
                <c:pt idx="2">
                  <c:v>8753.2000000000007</c:v>
                </c:pt>
                <c:pt idx="3">
                  <c:v>67986.399999999994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 (оценка)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979.8</c:v>
                </c:pt>
                <c:pt idx="1">
                  <c:v>458.1</c:v>
                </c:pt>
                <c:pt idx="2">
                  <c:v>717.1</c:v>
                </c:pt>
                <c:pt idx="3">
                  <c:v>1686.8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035776"/>
        <c:axId val="265037312"/>
        <c:axId val="0"/>
      </c:bar3DChart>
      <c:catAx>
        <c:axId val="265035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5037312"/>
        <c:crosses val="autoZero"/>
        <c:auto val="1"/>
        <c:lblAlgn val="ctr"/>
        <c:lblOffset val="100"/>
        <c:noMultiLvlLbl val="0"/>
      </c:catAx>
      <c:valAx>
        <c:axId val="26503731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6503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5814400"/>
        <c:axId val="265815936"/>
        <c:axId val="0"/>
      </c:bar3DChart>
      <c:catAx>
        <c:axId val="265814400"/>
        <c:scaling>
          <c:orientation val="minMax"/>
        </c:scaling>
        <c:delete val="0"/>
        <c:axPos val="b"/>
        <c:majorTickMark val="out"/>
        <c:minorTickMark val="none"/>
        <c:tickLblPos val="nextTo"/>
        <c:crossAx val="265815936"/>
        <c:crosses val="autoZero"/>
        <c:auto val="1"/>
        <c:lblAlgn val="ctr"/>
        <c:lblOffset val="100"/>
        <c:noMultiLvlLbl val="0"/>
      </c:catAx>
      <c:valAx>
        <c:axId val="265815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5814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CCFF"/>
            </a:solidFill>
            <a:ln w="31750">
              <a:solidFill>
                <a:srgbClr val="FFCCFF"/>
              </a:solidFill>
            </a:ln>
          </c:spPr>
          <c:invertIfNegative val="0"/>
          <c:dLbls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90752.5</c:v>
                </c:pt>
                <c:pt idx="1">
                  <c:v>72625</c:v>
                </c:pt>
                <c:pt idx="2">
                  <c:v>75432.899999999994</c:v>
                </c:pt>
                <c:pt idx="3">
                  <c:v>78255.100000000006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92D050"/>
            </a:solidFill>
            <a:ln w="31750">
              <a:solidFill>
                <a:srgbClr val="92D050"/>
              </a:solidFill>
            </a:ln>
          </c:spPr>
          <c:invertIfNegative val="0"/>
          <c:dLbls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250002.3</c:v>
                </c:pt>
                <c:pt idx="1">
                  <c:v>211524.4</c:v>
                </c:pt>
                <c:pt idx="2">
                  <c:v>207104.3</c:v>
                </c:pt>
                <c:pt idx="3">
                  <c:v>222839.9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C000"/>
            </a:solidFill>
            <a:ln w="31750">
              <a:solidFill>
                <a:schemeClr val="accent4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3099385286664367E-2"/>
                  <c:y val="-4.609021238826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567037761888242E-3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27888.6</c:v>
                </c:pt>
                <c:pt idx="1">
                  <c:v>31134.400000000001</c:v>
                </c:pt>
                <c:pt idx="2">
                  <c:v>31788.3</c:v>
                </c:pt>
                <c:pt idx="3">
                  <c:v>32372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99"/>
            </a:solidFill>
            <a:ln w="31750">
              <a:solidFill>
                <a:srgbClr val="FF3399"/>
              </a:solidFill>
            </a:ln>
          </c:spPr>
          <c:invertIfNegative val="0"/>
          <c:dLbls>
            <c:dLbl>
              <c:idx val="0"/>
              <c:layout>
                <c:manualLayout>
                  <c:x val="1.6642408000025935E-2"/>
                  <c:y val="-1.871112272439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52404790750213E-2"/>
                  <c:y val="-2.263371605318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11380</c:v>
                </c:pt>
                <c:pt idx="1">
                  <c:v>10935</c:v>
                </c:pt>
                <c:pt idx="2">
                  <c:v>8865.1</c:v>
                </c:pt>
                <c:pt idx="3">
                  <c:v>9072.7999999999993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750">
              <a:solidFill>
                <a:srgbClr val="5899D4"/>
              </a:solidFill>
            </a:ln>
          </c:spPr>
          <c:invertIfNegative val="0"/>
          <c:dLbls>
            <c:dLbl>
              <c:idx val="0"/>
              <c:layout>
                <c:manualLayout>
                  <c:x val="3.0917657999578841E-2"/>
                  <c:y val="7.4074074074074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782365249526201E-2"/>
                  <c:y val="3.7037037037037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579426124447232E-2"/>
                  <c:y val="3.7037037037037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169496615230818E-2"/>
                  <c:y val="9.8764740831988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7855</c:v>
                </c:pt>
                <c:pt idx="1">
                  <c:v>7177.9</c:v>
                </c:pt>
                <c:pt idx="2">
                  <c:v>7177.9</c:v>
                </c:pt>
                <c:pt idx="3">
                  <c:v>7177.9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874432"/>
        <c:axId val="265564928"/>
        <c:axId val="0"/>
      </c:bar3DChart>
      <c:catAx>
        <c:axId val="2658744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accent4">
              <a:lumMod val="40000"/>
              <a:lumOff val="60000"/>
            </a:schemeClr>
          </a:solidFill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5564928"/>
        <c:crosses val="autoZero"/>
        <c:auto val="1"/>
        <c:lblAlgn val="ctr"/>
        <c:lblOffset val="100"/>
        <c:noMultiLvlLbl val="0"/>
      </c:catAx>
      <c:valAx>
        <c:axId val="2655649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587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Структура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44613695105159873"/>
                  <c:y val="-2.605835059541099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992918349800212E-2"/>
                  <c:y val="3.243225060673000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Клубы</c:v>
                </c:pt>
                <c:pt idx="1">
                  <c:v>Библиотеки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60816154915504"/>
          <c:y val="3.437500000000001E-2"/>
          <c:w val="0.81839183845086005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52 183,0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0629076996298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62907699629867E-2"/>
                  <c:y val="2.03701635674972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52183</c:v>
                </c:pt>
                <c:pt idx="1">
                  <c:v>45208.5</c:v>
                </c:pt>
                <c:pt idx="2">
                  <c:v>46307.8</c:v>
                </c:pt>
                <c:pt idx="3">
                  <c:v>48120.9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#,##0.0">
                  <c:v>703.2</c:v>
                </c:pt>
                <c:pt idx="1">
                  <c:v>741.6</c:v>
                </c:pt>
                <c:pt idx="2">
                  <c:v>741.6</c:v>
                </c:pt>
                <c:pt idx="3" formatCode="#,##0.0">
                  <c:v>741.6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747456"/>
        <c:axId val="265765632"/>
      </c:barChart>
      <c:catAx>
        <c:axId val="26574745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5765632"/>
        <c:crosses val="autoZero"/>
        <c:auto val="1"/>
        <c:lblAlgn val="ctr"/>
        <c:lblOffset val="100"/>
        <c:noMultiLvlLbl val="0"/>
      </c:catAx>
      <c:valAx>
        <c:axId val="26576563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6574745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77777777777778"/>
          <c:y val="3.437500000000001E-2"/>
          <c:w val="0.59444444444444444"/>
          <c:h val="0.757263041338586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6666666666666666E-2"/>
                  <c:y val="-4.927219285945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44444444448E-2"/>
                  <c:y val="-1.6523837773702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05555555555555E-2"/>
                  <c:y val="6.121507927947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44444444444448E-2"/>
                  <c:y val="-1.3399040017258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42905.2</c:v>
                </c:pt>
                <c:pt idx="1">
                  <c:v>43267.9</c:v>
                </c:pt>
                <c:pt idx="2">
                  <c:v>44285.599999999999</c:v>
                </c:pt>
                <c:pt idx="3">
                  <c:v>44479.199999999997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2.1875000000000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277777777777782E-2"/>
                  <c:y val="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3.364739510300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66666666666666E-2"/>
                  <c:y val="1.785109481177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13175.7</c:v>
                </c:pt>
                <c:pt idx="1">
                  <c:v>6884.3</c:v>
                </c:pt>
                <c:pt idx="2">
                  <c:v>3116.9</c:v>
                </c:pt>
                <c:pt idx="3">
                  <c:v>6307.2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1111111111111123E-2"/>
                  <c:y val="9.3746629274081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166666666666904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5.650684931506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5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1931.4</c:v>
                </c:pt>
                <c:pt idx="1">
                  <c:v>1994.5</c:v>
                </c:pt>
                <c:pt idx="2">
                  <c:v>1994.5</c:v>
                </c:pt>
                <c:pt idx="3">
                  <c:v>1994.5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053376"/>
        <c:axId val="230054912"/>
      </c:barChart>
      <c:catAx>
        <c:axId val="23005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0054912"/>
        <c:crosses val="autoZero"/>
        <c:auto val="1"/>
        <c:lblAlgn val="ctr"/>
        <c:lblOffset val="100"/>
        <c:noMultiLvlLbl val="0"/>
      </c:catAx>
      <c:valAx>
        <c:axId val="23005491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30053376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1">
        <a:alphaModFix amt="41000"/>
      </a:blip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580736"/>
        <c:axId val="222582272"/>
      </c:barChart>
      <c:catAx>
        <c:axId val="22258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22582272"/>
        <c:crosses val="autoZero"/>
        <c:auto val="1"/>
        <c:lblAlgn val="ctr"/>
        <c:lblOffset val="100"/>
        <c:noMultiLvlLbl val="0"/>
      </c:catAx>
      <c:valAx>
        <c:axId val="22258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580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5932640772844568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44450">
              <a:solidFill>
                <a:schemeClr val="bg2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4445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4445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44450">
                <a:noFill/>
              </a:ln>
            </c:spPr>
          </c:dPt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25117448554399E-2"/>
                  <c:y val="-5.26889763779527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557400913121155E-2"/>
                  <c:y val="-5.19706911636045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59765323452317E-2"/>
                  <c:y val="-5.9319772528434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</a:t>
                    </a:r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437.9</c:v>
                </c:pt>
                <c:pt idx="1">
                  <c:v>450</c:v>
                </c:pt>
                <c:pt idx="2">
                  <c:v>450</c:v>
                </c:pt>
                <c:pt idx="3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shape val="cone"/>
        <c:axId val="224854016"/>
        <c:axId val="224855552"/>
        <c:axId val="0"/>
      </c:bar3DChart>
      <c:catAx>
        <c:axId val="22485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4855552"/>
        <c:crosses val="autoZero"/>
        <c:auto val="1"/>
        <c:lblAlgn val="ctr"/>
        <c:lblOffset val="100"/>
        <c:noMultiLvlLbl val="0"/>
      </c:catAx>
      <c:valAx>
        <c:axId val="22485555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248540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633 951,0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467 508,8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451 196,5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476 734,3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633951</c:v>
                </c:pt>
                <c:pt idx="1">
                  <c:v>467508.8</c:v>
                </c:pt>
                <c:pt idx="2">
                  <c:v>451196.5</c:v>
                </c:pt>
                <c:pt idx="3">
                  <c:v>476734.3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35226624"/>
        <c:axId val="235228160"/>
        <c:axId val="0"/>
      </c:bar3DChart>
      <c:catAx>
        <c:axId val="23522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228160"/>
        <c:crosses val="autoZero"/>
        <c:auto val="1"/>
        <c:lblAlgn val="ctr"/>
        <c:lblOffset val="100"/>
        <c:noMultiLvlLbl val="0"/>
      </c:catAx>
      <c:valAx>
        <c:axId val="235228160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one"/>
        <c:crossAx val="23522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3.353499731300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331583551954E-3"/>
                  <c:y val="4.455703406601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877E-3"/>
                  <c:y val="4.290935970263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  <c:pt idx="5">
                  <c:v>2019 (отчет на 01.11.2019г.)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14580.5</c:v>
                </c:pt>
                <c:pt idx="1">
                  <c:v>14590.5</c:v>
                </c:pt>
                <c:pt idx="2">
                  <c:v>18924.3</c:v>
                </c:pt>
                <c:pt idx="3">
                  <c:v>23662.16</c:v>
                </c:pt>
                <c:pt idx="4">
                  <c:v>25804</c:v>
                </c:pt>
                <c:pt idx="5">
                  <c:v>25804.17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9.7222222222222224E-3"/>
                  <c:y val="4.009078163922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222222222222224E-3"/>
                  <c:y val="-2.97675705475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277777777777782E-2"/>
                  <c:y val="-3.538426683089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4E-2"/>
                  <c:y val="-4.074418269401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877E-3"/>
                  <c:y val="-4.048458669896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  <c:pt idx="5">
                  <c:v>2019 (отчет на 01.11.2019г.)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22680.400000000001</c:v>
                </c:pt>
                <c:pt idx="1">
                  <c:v>22092.1</c:v>
                </c:pt>
                <c:pt idx="2">
                  <c:v>26126.5</c:v>
                </c:pt>
                <c:pt idx="3">
                  <c:v>31772.3</c:v>
                </c:pt>
                <c:pt idx="4">
                  <c:v>30939.5</c:v>
                </c:pt>
                <c:pt idx="5">
                  <c:v>30939.69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11111111111113E-2"/>
                  <c:y val="-4.6709371566214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611111111111113E-2"/>
                  <c:y val="-4.62929297726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666666666667E-2"/>
                  <c:y val="-1.134564014814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4E-2"/>
                  <c:y val="2.067514104621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877E-3"/>
                  <c:y val="1.9480211108043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  <c:pt idx="5">
                  <c:v>2019 (отчет на 01.11.2019г.)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27404.3</c:v>
                </c:pt>
                <c:pt idx="1">
                  <c:v>26849.7</c:v>
                </c:pt>
                <c:pt idx="2">
                  <c:v>28445.7</c:v>
                </c:pt>
                <c:pt idx="3">
                  <c:v>29890.799999999996</c:v>
                </c:pt>
                <c:pt idx="4">
                  <c:v>30633.200000000001</c:v>
                </c:pt>
                <c:pt idx="5">
                  <c:v>30633.21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833333333333412E-2"/>
                  <c:y val="3.627881980931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6666666666667E-2"/>
                  <c:y val="-3.97581684047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055555555555557E-2"/>
                  <c:y val="3.541824143328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88888888888885E-2"/>
                  <c:y val="4.92556652649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331583551954E-3"/>
                  <c:y val="-2.7671468973585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877E-3"/>
                  <c:y val="7.9568143385586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(план)</c:v>
                </c:pt>
                <c:pt idx="5">
                  <c:v>2019 (отчет на 01.11.2019г.)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19656</c:v>
                </c:pt>
                <c:pt idx="1">
                  <c:v>23289.7</c:v>
                </c:pt>
                <c:pt idx="2">
                  <c:v>25516.6</c:v>
                </c:pt>
                <c:pt idx="3">
                  <c:v>29655</c:v>
                </c:pt>
                <c:pt idx="4">
                  <c:v>27256.7</c:v>
                </c:pt>
                <c:pt idx="5">
                  <c:v>27256.799999999996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6184576"/>
        <c:axId val="226202752"/>
      </c:lineChart>
      <c:catAx>
        <c:axId val="22618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226202752"/>
        <c:crosses val="autoZero"/>
        <c:auto val="1"/>
        <c:lblAlgn val="ctr"/>
        <c:lblOffset val="100"/>
        <c:noMultiLvlLbl val="0"/>
      </c:catAx>
      <c:valAx>
        <c:axId val="2262027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22618457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5.5773030116887522E-2"/>
          <c:w val="0.94248368381094305"/>
          <c:h val="0.82567140353160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3341.5</c:v>
                </c:pt>
                <c:pt idx="1">
                  <c:v>3406.1</c:v>
                </c:pt>
                <c:pt idx="2">
                  <c:v>3413.6</c:v>
                </c:pt>
                <c:pt idx="3">
                  <c:v>3432.4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49D749"/>
            </a:solidFill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6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24532.799999999996</c:v>
                </c:pt>
                <c:pt idx="1">
                  <c:v>22672.1</c:v>
                </c:pt>
                <c:pt idx="2">
                  <c:v>21847.9</c:v>
                </c:pt>
                <c:pt idx="3">
                  <c:v>21200.3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458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338304"/>
        <c:axId val="226339840"/>
      </c:barChart>
      <c:catAx>
        <c:axId val="22633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6339840"/>
        <c:crosses val="autoZero"/>
        <c:auto val="1"/>
        <c:lblAlgn val="ctr"/>
        <c:lblOffset val="100"/>
        <c:noMultiLvlLbl val="0"/>
      </c:catAx>
      <c:valAx>
        <c:axId val="2263398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2633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179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12700" cap="flat" cmpd="sng" algn="ctr">
              <a:solidFill>
                <a:schemeClr val="accent1"/>
              </a:solidFill>
              <a:prstDash val="solid"/>
            </a:ln>
            <a:effectLst>
              <a:glow rad="101600">
                <a:schemeClr val="accent1">
                  <a:alpha val="60000"/>
                </a:schemeClr>
              </a:glow>
            </a:effectLst>
            <a:scene3d>
              <a:camera prst="isometricLeftDown" fov="0">
                <a:rot lat="0" lon="0" rev="0"/>
              </a:camera>
              <a:lightRig rig="harsh" dir="tl">
                <a:rot lat="0" lon="0" rev="14280000"/>
              </a:lightRig>
            </a:scene3d>
            <a:sp3d prstMaterial="flat">
              <a:bevelT w="38100" h="50800" prst="softRound"/>
            </a:sp3d>
          </c:spPr>
          <c:invertIfNegative val="0"/>
          <c:dLbls>
            <c:dLbl>
              <c:idx val="1"/>
              <c:layout>
                <c:manualLayout>
                  <c:x val="1.4693145797887749E-3"/>
                  <c:y val="-1.373381027984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3733810279847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74.8</c:v>
                </c:pt>
                <c:pt idx="1">
                  <c:v>80.599999999999994</c:v>
                </c:pt>
                <c:pt idx="2">
                  <c:v>33.5</c:v>
                </c:pt>
                <c:pt idx="3">
                  <c:v>64.400000000000006</c:v>
                </c:pt>
                <c:pt idx="4">
                  <c:v>86.2</c:v>
                </c:pt>
                <c:pt idx="5">
                  <c:v>69.400000000000006</c:v>
                </c:pt>
                <c:pt idx="6">
                  <c:v>90.7</c:v>
                </c:pt>
                <c:pt idx="7">
                  <c:v>56.8</c:v>
                </c:pt>
                <c:pt idx="8">
                  <c:v>96.5</c:v>
                </c:pt>
                <c:pt idx="9">
                  <c:v>92.6</c:v>
                </c:pt>
                <c:pt idx="10">
                  <c:v>89.4</c:v>
                </c:pt>
                <c:pt idx="11">
                  <c:v>83.7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4816128"/>
        <c:axId val="226428800"/>
        <c:axId val="0"/>
      </c:bar3DChart>
      <c:catAx>
        <c:axId val="2248161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6428800"/>
        <c:crosses val="autoZero"/>
        <c:auto val="1"/>
        <c:lblAlgn val="ctr"/>
        <c:lblOffset val="100"/>
        <c:noMultiLvlLbl val="0"/>
      </c:catAx>
      <c:valAx>
        <c:axId val="22642880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2481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184891732283471"/>
          <c:y val="1.8749999999999999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16666666666672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638328.19999999879</c:v>
                </c:pt>
                <c:pt idx="1">
                  <c:v>627583.6</c:v>
                </c:pt>
                <c:pt idx="2">
                  <c:v>663032.4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415616"/>
        <c:axId val="274417152"/>
        <c:axId val="0"/>
      </c:bar3DChart>
      <c:catAx>
        <c:axId val="27441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4417152"/>
        <c:crosses val="autoZero"/>
        <c:auto val="1"/>
        <c:lblAlgn val="ctr"/>
        <c:lblOffset val="100"/>
        <c:noMultiLvlLbl val="0"/>
      </c:catAx>
      <c:valAx>
        <c:axId val="2744171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7441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269E-2"/>
          <c:y val="0.12311019654306"/>
          <c:w val="0.5288985823337109"/>
          <c:h val="0.8257713248638999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chemeClr val="bg2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rgbClr val="FF0000"/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Устойчивое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1.4</c:v>
                </c:pt>
                <c:pt idx="1">
                  <c:v>0.30000000000000027</c:v>
                </c:pt>
                <c:pt idx="2">
                  <c:v>2.9</c:v>
                </c:pt>
                <c:pt idx="3">
                  <c:v>0.4</c:v>
                </c:pt>
                <c:pt idx="4">
                  <c:v>0.8</c:v>
                </c:pt>
                <c:pt idx="5">
                  <c:v>0.1</c:v>
                </c:pt>
                <c:pt idx="6" formatCode="0.0">
                  <c:v>5.9</c:v>
                </c:pt>
                <c:pt idx="7">
                  <c:v>10.1</c:v>
                </c:pt>
                <c:pt idx="8">
                  <c:v>6.6</c:v>
                </c:pt>
                <c:pt idx="9">
                  <c:v>0.8</c:v>
                </c:pt>
                <c:pt idx="10" formatCode="0.0">
                  <c:v>50.1</c:v>
                </c:pt>
                <c:pt idx="11">
                  <c:v>8.3000000000000007</c:v>
                </c:pt>
                <c:pt idx="12">
                  <c:v>11.5</c:v>
                </c:pt>
                <c:pt idx="13">
                  <c:v>1.0000000000000005E-2</c:v>
                </c:pt>
                <c:pt idx="14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356"/>
          <c:y val="3.1882477820178448E-4"/>
          <c:w val="0.44212361081158275"/>
          <c:h val="0.9865613955173979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587215617459564"/>
          <c:h val="1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90331498720823E-2"/>
          <c:y val="0"/>
          <c:w val="0.95587215617459598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bubble3D val="0"/>
            <c:spPr>
              <a:solidFill>
                <a:schemeClr val="bg2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качественным и доступным  жильем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Устойчивое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Безопастная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1.3</c:v>
                </c:pt>
                <c:pt idx="1">
                  <c:v>0.1</c:v>
                </c:pt>
                <c:pt idx="2">
                  <c:v>3.9</c:v>
                </c:pt>
                <c:pt idx="3">
                  <c:v>0.4</c:v>
                </c:pt>
                <c:pt idx="4">
                  <c:v>1.1000000000000001</c:v>
                </c:pt>
                <c:pt idx="5">
                  <c:v>0</c:v>
                </c:pt>
                <c:pt idx="6">
                  <c:v>5.7</c:v>
                </c:pt>
                <c:pt idx="7">
                  <c:v>9.7000000000000011</c:v>
                </c:pt>
                <c:pt idx="8">
                  <c:v>6.5</c:v>
                </c:pt>
                <c:pt idx="9">
                  <c:v>0.60000000000000009</c:v>
                </c:pt>
                <c:pt idx="10">
                  <c:v>50.7</c:v>
                </c:pt>
                <c:pt idx="11">
                  <c:v>8.5</c:v>
                </c:pt>
                <c:pt idx="12">
                  <c:v>10.7</c:v>
                </c:pt>
                <c:pt idx="13">
                  <c:v>1.0000000000000002E-2</c:v>
                </c:pt>
                <c:pt idx="14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587215617459642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chemeClr val="bg2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Устойчивое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1.4</c:v>
                </c:pt>
                <c:pt idx="1">
                  <c:v>0.1</c:v>
                </c:pt>
                <c:pt idx="2" formatCode="0.0">
                  <c:v>4</c:v>
                </c:pt>
                <c:pt idx="3">
                  <c:v>0.30000000000000004</c:v>
                </c:pt>
                <c:pt idx="4">
                  <c:v>0.4</c:v>
                </c:pt>
                <c:pt idx="5">
                  <c:v>0</c:v>
                </c:pt>
                <c:pt idx="6">
                  <c:v>6</c:v>
                </c:pt>
                <c:pt idx="7">
                  <c:v>10.200000000000001</c:v>
                </c:pt>
                <c:pt idx="8">
                  <c:v>6.9</c:v>
                </c:pt>
                <c:pt idx="9">
                  <c:v>0.70000000000000007</c:v>
                </c:pt>
                <c:pt idx="10">
                  <c:v>50.5</c:v>
                </c:pt>
                <c:pt idx="11">
                  <c:v>8.7000000000000011</c:v>
                </c:pt>
                <c:pt idx="12" formatCode="0.0">
                  <c:v>10.1</c:v>
                </c:pt>
                <c:pt idx="13" formatCode="0.00">
                  <c:v>1.0000000000000002E-2</c:v>
                </c:pt>
                <c:pt idx="14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собственные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75</a:t>
                    </a:r>
                    <a:r>
                      <a:rPr lang="ru-RU" baseline="0" dirty="0" smtClean="0"/>
                      <a:t> 002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73</a:t>
                    </a:r>
                    <a:r>
                      <a:rPr lang="ru-RU" baseline="0" dirty="0" smtClean="0"/>
                      <a:t> 322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78</a:t>
                    </a:r>
                    <a:r>
                      <a:rPr lang="ru-RU" baseline="0" dirty="0" smtClean="0"/>
                      <a:t> 582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188 617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175002.1</c:v>
                </c:pt>
                <c:pt idx="1">
                  <c:v>173322</c:v>
                </c:pt>
                <c:pt idx="2">
                  <c:v>178582</c:v>
                </c:pt>
                <c:pt idx="3">
                  <c:v>188617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1258112"/>
        <c:axId val="234853504"/>
        <c:axId val="0"/>
      </c:bar3DChart>
      <c:catAx>
        <c:axId val="141258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4853504"/>
        <c:crosses val="autoZero"/>
        <c:auto val="1"/>
        <c:lblAlgn val="ctr"/>
        <c:lblOffset val="100"/>
        <c:noMultiLvlLbl val="0"/>
      </c:catAx>
      <c:valAx>
        <c:axId val="234853504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one"/>
        <c:crossAx val="14125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13406257246006"/>
          <c:y val="3.437500000000001E-2"/>
          <c:w val="0.66131573877962424"/>
          <c:h val="0.810388041338588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им-во орг-ий</c:v>
                </c:pt>
                <c:pt idx="2">
                  <c:v>УСН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0.72</c:v>
                </c:pt>
                <c:pt idx="1">
                  <c:v>1.2E-2</c:v>
                </c:pt>
                <c:pt idx="2">
                  <c:v>0.152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им-во орг-ий</c:v>
                </c:pt>
                <c:pt idx="2">
                  <c:v>УСН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0.74199999999999999</c:v>
                </c:pt>
                <c:pt idx="1">
                  <c:v>1.2E-2</c:v>
                </c:pt>
                <c:pt idx="2">
                  <c:v>0.14599999999999999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им-во орг-ий</c:v>
                </c:pt>
                <c:pt idx="2">
                  <c:v>УСН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0.75</c:v>
                </c:pt>
                <c:pt idx="1">
                  <c:v>1.2999999999999999E-2</c:v>
                </c:pt>
                <c:pt idx="2">
                  <c:v>0.14699999999999999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817792"/>
        <c:axId val="235469824"/>
      </c:barChart>
      <c:catAx>
        <c:axId val="234817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469824"/>
        <c:crosses val="autoZero"/>
        <c:auto val="1"/>
        <c:lblAlgn val="ctr"/>
        <c:lblOffset val="100"/>
        <c:noMultiLvlLbl val="0"/>
      </c:catAx>
      <c:valAx>
        <c:axId val="23546982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3481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09090909090924"/>
          <c:y val="3.437500000000001E-2"/>
          <c:w val="0.82090909090909503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ЕСХН и патент</c:v>
                </c:pt>
                <c:pt idx="1">
                  <c:v>Гос. пошлина</c:v>
                </c:pt>
                <c:pt idx="2">
                  <c:v>Акцизы</c:v>
                </c:pt>
                <c:pt idx="3">
                  <c:v>ЕНВД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3.0000000000000001E-3</c:v>
                </c:pt>
                <c:pt idx="1">
                  <c:v>1.0999999999999999E-2</c:v>
                </c:pt>
                <c:pt idx="2">
                  <c:v>7.3999999999999996E-2</c:v>
                </c:pt>
                <c:pt idx="3">
                  <c:v>2.8000000000000001E-2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ЕСХН и патент</c:v>
                </c:pt>
                <c:pt idx="1">
                  <c:v>Гос. пошлина</c:v>
                </c:pt>
                <c:pt idx="2">
                  <c:v>Акцизы</c:v>
                </c:pt>
                <c:pt idx="3">
                  <c:v>ЕНВД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4.0000000000000001E-3</c:v>
                </c:pt>
                <c:pt idx="1">
                  <c:v>1.0999999999999999E-2</c:v>
                </c:pt>
                <c:pt idx="2">
                  <c:v>7.6999999999999999E-2</c:v>
                </c:pt>
                <c:pt idx="3">
                  <c:v>7.0000000000000001E-3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6.0606060606060606E-3"/>
                  <c:y val="-1.5625246062992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ЕСХН и патент</c:v>
                </c:pt>
                <c:pt idx="1">
                  <c:v>Гос. пошлина</c:v>
                </c:pt>
                <c:pt idx="2">
                  <c:v>Акцизы</c:v>
                </c:pt>
                <c:pt idx="3">
                  <c:v>ЕНВД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5.0000000000000001E-3</c:v>
                </c:pt>
                <c:pt idx="1">
                  <c:v>0.01</c:v>
                </c:pt>
                <c:pt idx="2">
                  <c:v>7.4999999999999997E-2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419136"/>
        <c:axId val="235420672"/>
      </c:barChart>
      <c:catAx>
        <c:axId val="2354191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420672"/>
        <c:crosses val="autoZero"/>
        <c:auto val="1"/>
        <c:lblAlgn val="ctr"/>
        <c:lblOffset val="100"/>
        <c:noMultiLvlLbl val="0"/>
      </c:catAx>
      <c:valAx>
        <c:axId val="23542067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35419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22216877231182"/>
          <c:w val="0.96845900212142011"/>
          <c:h val="0.61842671595311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65112646509971E-3"/>
                  <c:y val="4.9927045578871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0.85299999999999998</c:v>
                </c:pt>
                <c:pt idx="1">
                  <c:v>0.13900000000000001</c:v>
                </c:pt>
                <c:pt idx="2">
                  <c:v>8.0000000000000002E-3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%">
                  <c:v>0.98599999999999999</c:v>
                </c:pt>
                <c:pt idx="2" formatCode="0.0%">
                  <c:v>1.4E-2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6">
                  <a:shade val="9000"/>
                  <a:satMod val="105000"/>
                  <a:alpha val="48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9923232202314827E-2"/>
                  <c:y val="4.9927045578871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%">
                  <c:v>0.98599999999999999</c:v>
                </c:pt>
                <c:pt idx="2" formatCode="0.0%">
                  <c:v>1.4E-2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5587456"/>
        <c:axId val="235588992"/>
      </c:barChart>
      <c:catAx>
        <c:axId val="2355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588992"/>
        <c:crosses val="autoZero"/>
        <c:auto val="1"/>
        <c:lblAlgn val="ctr"/>
        <c:lblOffset val="100"/>
        <c:noMultiLvlLbl val="0"/>
      </c:catAx>
      <c:valAx>
        <c:axId val="2355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35587456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996895306371994"/>
          <c:y val="7.2728373481033518E-2"/>
          <c:w val="0.33193761512912295"/>
          <c:h val="0.11114239372015798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16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2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9.0255778544924545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520754952654004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1958729140062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990802137195225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13759.1</c:v>
                </c:pt>
                <c:pt idx="1">
                  <c:v>9578.5</c:v>
                </c:pt>
                <c:pt idx="2">
                  <c:v>6978.5</c:v>
                </c:pt>
                <c:pt idx="3">
                  <c:v>6978.5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.1039306811500881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13596728308819"/>
                  <c:y val="2.480602792989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87099087535795"/>
                  <c:y val="8.2686759766316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66659200985472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253199.7</c:v>
                </c:pt>
                <c:pt idx="1">
                  <c:v>255953.6</c:v>
                </c:pt>
                <c:pt idx="2">
                  <c:v>270001.7</c:v>
                </c:pt>
                <c:pt idx="3">
                  <c:v>284216.3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121359672830881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81108524444004"/>
                  <c:y val="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87099087535795"/>
                  <c:y val="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13596728308819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198334.5</c:v>
                </c:pt>
                <c:pt idx="1">
                  <c:v>71685.2</c:v>
                </c:pt>
                <c:pt idx="2">
                  <c:v>71052.800000000003</c:v>
                </c:pt>
                <c:pt idx="3">
                  <c:v>79988.600000000006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0.11760601446762876"/>
                  <c:y val="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034103805989917"/>
                  <c:y val="1.240301396494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30760616521696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13596728308819"/>
                  <c:y val="-6.614940781305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(оценка)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168657.7</c:v>
                </c:pt>
                <c:pt idx="1">
                  <c:v>130291.5</c:v>
                </c:pt>
                <c:pt idx="2">
                  <c:v>103163.5</c:v>
                </c:pt>
                <c:pt idx="3">
                  <c:v>105550.9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4907904"/>
        <c:axId val="254909440"/>
        <c:axId val="0"/>
      </c:bar3DChart>
      <c:catAx>
        <c:axId val="25490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4909440"/>
        <c:crosses val="autoZero"/>
        <c:auto val="1"/>
        <c:lblAlgn val="ctr"/>
        <c:lblOffset val="100"/>
        <c:noMultiLvlLbl val="0"/>
      </c:catAx>
      <c:valAx>
        <c:axId val="2549094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5490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на 2020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095912228475105"/>
          <c:y val="2.37221741964861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17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808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4,8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15,3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42422545678516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27.9</c:v>
                </c:pt>
                <c:pt idx="1">
                  <c:v>54.8</c:v>
                </c:pt>
                <c:pt idx="2">
                  <c:v>15.3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Y="103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640D8587-9AB8-464F-BA8A-811E46AF0E63}" type="presOf" srcId="{BAFB2B4E-080B-4CC8-8B3B-39ECCE942D22}" destId="{8A9D7CB1-B6B2-42BF-B043-ADF1C5BEE41A}" srcOrd="0" destOrd="0" presId="urn:microsoft.com/office/officeart/2005/8/layout/hierarchy1"/>
    <dgm:cxn modelId="{11665AAC-1FBC-43EE-AE16-BD52895347DD}" type="presOf" srcId="{B51B600F-A9B8-487E-8F64-62E4935F9890}" destId="{9C7753FC-881D-4807-9196-A6AA45F75C92}" srcOrd="0" destOrd="0" presId="urn:microsoft.com/office/officeart/2005/8/layout/hierarchy1"/>
    <dgm:cxn modelId="{FC535BAF-7459-43E4-9539-766CF9CC23EF}" type="presParOf" srcId="{8A9D7CB1-B6B2-42BF-B043-ADF1C5BEE41A}" destId="{4DC3E8D1-C231-4A4D-917C-38B43682E58B}" srcOrd="0" destOrd="0" presId="urn:microsoft.com/office/officeart/2005/8/layout/hierarchy1"/>
    <dgm:cxn modelId="{9628139E-3E11-41DF-B316-07EE34B2FB87}" type="presParOf" srcId="{4DC3E8D1-C231-4A4D-917C-38B43682E58B}" destId="{296F9EAE-A02C-4A9A-930F-1CACA7AD5C6D}" srcOrd="0" destOrd="0" presId="urn:microsoft.com/office/officeart/2005/8/layout/hierarchy1"/>
    <dgm:cxn modelId="{AFF89CD5-EC36-44F5-B201-36338766A9D0}" type="presParOf" srcId="{296F9EAE-A02C-4A9A-930F-1CACA7AD5C6D}" destId="{65F8D749-9F3F-4F42-8516-FD61BA029C40}" srcOrd="0" destOrd="0" presId="urn:microsoft.com/office/officeart/2005/8/layout/hierarchy1"/>
    <dgm:cxn modelId="{28522C43-7244-480B-A6F9-9C33E2243B89}" type="presParOf" srcId="{296F9EAE-A02C-4A9A-930F-1CACA7AD5C6D}" destId="{9C7753FC-881D-4807-9196-A6AA45F75C92}" srcOrd="1" destOrd="0" presId="urn:microsoft.com/office/officeart/2005/8/layout/hierarchy1"/>
    <dgm:cxn modelId="{3B6DBC17-5B2F-4C7B-8927-BAEB1BDA7BB4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01.01.2020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6 000,0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312BF448-47B0-406A-BFD7-EE709FC84ABF}" type="presOf" srcId="{BAFB2B4E-080B-4CC8-8B3B-39ECCE942D22}" destId="{8A9D7CB1-B6B2-42BF-B043-ADF1C5BEE41A}" srcOrd="0" destOrd="0" presId="urn:microsoft.com/office/officeart/2005/8/layout/hierarchy1"/>
    <dgm:cxn modelId="{0D466431-8DAB-443C-B43A-EB7C6C76B281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E3B4FB4-F6AD-4A72-B705-143E0DE41A7E}" type="presParOf" srcId="{8A9D7CB1-B6B2-42BF-B043-ADF1C5BEE41A}" destId="{4DC3E8D1-C231-4A4D-917C-38B43682E58B}" srcOrd="0" destOrd="0" presId="urn:microsoft.com/office/officeart/2005/8/layout/hierarchy1"/>
    <dgm:cxn modelId="{B12E3954-DD02-41A7-806D-F7B6738BC472}" type="presParOf" srcId="{4DC3E8D1-C231-4A4D-917C-38B43682E58B}" destId="{296F9EAE-A02C-4A9A-930F-1CACA7AD5C6D}" srcOrd="0" destOrd="0" presId="urn:microsoft.com/office/officeart/2005/8/layout/hierarchy1"/>
    <dgm:cxn modelId="{DAE8DA3C-FB18-4744-8D79-E954A6DEF4E6}" type="presParOf" srcId="{296F9EAE-A02C-4A9A-930F-1CACA7AD5C6D}" destId="{65F8D749-9F3F-4F42-8516-FD61BA029C40}" srcOrd="0" destOrd="0" presId="urn:microsoft.com/office/officeart/2005/8/layout/hierarchy1"/>
    <dgm:cxn modelId="{642AA80B-66F5-488C-8ED7-A5BBB28F85E2}" type="presParOf" srcId="{296F9EAE-A02C-4A9A-930F-1CACA7AD5C6D}" destId="{9C7753FC-881D-4807-9196-A6AA45F75C92}" srcOrd="1" destOrd="0" presId="urn:microsoft.com/office/officeart/2005/8/layout/hierarchy1"/>
    <dgm:cxn modelId="{CBCA4E3E-9DCF-46C3-A008-92275EA9706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88941F5F-8E21-4CC4-B113-5C4005082CF5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0303358A-9ECA-450F-9C29-337BC3673269}" type="presOf" srcId="{BAFB2B4E-080B-4CC8-8B3B-39ECCE942D22}" destId="{8A9D7CB1-B6B2-42BF-B043-ADF1C5BEE41A}" srcOrd="0" destOrd="0" presId="urn:microsoft.com/office/officeart/2005/8/layout/hierarchy1"/>
    <dgm:cxn modelId="{FCE3C40B-EDDB-43F3-B513-1568083D82C8}" type="presParOf" srcId="{8A9D7CB1-B6B2-42BF-B043-ADF1C5BEE41A}" destId="{4DC3E8D1-C231-4A4D-917C-38B43682E58B}" srcOrd="0" destOrd="0" presId="urn:microsoft.com/office/officeart/2005/8/layout/hierarchy1"/>
    <dgm:cxn modelId="{6C527B52-9353-4F19-988A-6C1790C76B06}" type="presParOf" srcId="{4DC3E8D1-C231-4A4D-917C-38B43682E58B}" destId="{296F9EAE-A02C-4A9A-930F-1CACA7AD5C6D}" srcOrd="0" destOrd="0" presId="urn:microsoft.com/office/officeart/2005/8/layout/hierarchy1"/>
    <dgm:cxn modelId="{A9CBE647-EE43-456F-BE82-7561793EF5D3}" type="presParOf" srcId="{296F9EAE-A02C-4A9A-930F-1CACA7AD5C6D}" destId="{65F8D749-9F3F-4F42-8516-FD61BA029C40}" srcOrd="0" destOrd="0" presId="urn:microsoft.com/office/officeart/2005/8/layout/hierarchy1"/>
    <dgm:cxn modelId="{EBC47C84-7FD9-4023-B7F8-1B12B600E645}" type="presParOf" srcId="{296F9EAE-A02C-4A9A-930F-1CACA7AD5C6D}" destId="{9C7753FC-881D-4807-9196-A6AA45F75C92}" srcOrd="1" destOrd="0" presId="urn:microsoft.com/office/officeart/2005/8/layout/hierarchy1"/>
    <dgm:cxn modelId="{00AEB711-E305-47E1-AE63-108C3361DAF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01.01.2023г.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3EF1575-1B3E-4123-8540-E9EE15A914C5}" type="presOf" srcId="{B51B600F-A9B8-487E-8F64-62E4935F9890}" destId="{9C7753FC-881D-4807-9196-A6AA45F75C92}" srcOrd="0" destOrd="0" presId="urn:microsoft.com/office/officeart/2005/8/layout/hierarchy1"/>
    <dgm:cxn modelId="{4EA693EE-B248-45BA-AB52-CA677B1254EF}" type="presOf" srcId="{BAFB2B4E-080B-4CC8-8B3B-39ECCE942D22}" destId="{8A9D7CB1-B6B2-42BF-B043-ADF1C5BEE41A}" srcOrd="0" destOrd="0" presId="urn:microsoft.com/office/officeart/2005/8/layout/hierarchy1"/>
    <dgm:cxn modelId="{ECC00391-E7E3-4A2A-AE94-1504D6E4824C}" type="presParOf" srcId="{8A9D7CB1-B6B2-42BF-B043-ADF1C5BEE41A}" destId="{4DC3E8D1-C231-4A4D-917C-38B43682E58B}" srcOrd="0" destOrd="0" presId="urn:microsoft.com/office/officeart/2005/8/layout/hierarchy1"/>
    <dgm:cxn modelId="{0B27E673-3B8D-4634-9682-0C3AE10BD3BC}" type="presParOf" srcId="{4DC3E8D1-C231-4A4D-917C-38B43682E58B}" destId="{296F9EAE-A02C-4A9A-930F-1CACA7AD5C6D}" srcOrd="0" destOrd="0" presId="urn:microsoft.com/office/officeart/2005/8/layout/hierarchy1"/>
    <dgm:cxn modelId="{C870479A-3FF5-44FC-93DC-7684589BD842}" type="presParOf" srcId="{296F9EAE-A02C-4A9A-930F-1CACA7AD5C6D}" destId="{65F8D749-9F3F-4F42-8516-FD61BA029C40}" srcOrd="0" destOrd="0" presId="urn:microsoft.com/office/officeart/2005/8/layout/hierarchy1"/>
    <dgm:cxn modelId="{3D963C2C-E4C4-4F13-A871-3DBF51C3F209}" type="presParOf" srcId="{296F9EAE-A02C-4A9A-930F-1CACA7AD5C6D}" destId="{9C7753FC-881D-4807-9196-A6AA45F75C92}" srcOrd="1" destOrd="0" presId="urn:microsoft.com/office/officeart/2005/8/layout/hierarchy1"/>
    <dgm:cxn modelId="{4090E192-0F5A-4189-90BD-C8EC6190E6E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</cdr:x>
      <cdr:y>0.8077</cdr:y>
    </cdr:from>
    <cdr:to>
      <cdr:x>0.345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00198"/>
          <a:ext cx="91440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Рисунок12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609467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0.26146</cdr:x>
      <cdr:y>0.72007</cdr:y>
    </cdr:from>
    <cdr:to>
      <cdr:x>0.36354</cdr:x>
      <cdr:y>0.95278</cdr:y>
    </cdr:to>
    <cdr:pic>
      <cdr:nvPicPr>
        <cdr:cNvPr id="2" name="Рисунок 1" descr="4444444444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l="66875"/>
        <a:stretch xmlns:a="http://schemas.openxmlformats.org/drawingml/2006/main">
          <a:fillRect/>
        </a:stretch>
      </cdr:blipFill>
      <cdr:spPr>
        <a:xfrm xmlns:a="http://schemas.openxmlformats.org/drawingml/2006/main">
          <a:off x="2390775" y="4938244"/>
          <a:ext cx="933450" cy="15959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0.2625</cdr:x>
      <cdr:y>0.95961</cdr:y>
    </cdr:from>
    <cdr:to>
      <cdr:x>0.38956</cdr:x>
      <cdr:y>1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2400300" y="6581001"/>
          <a:ext cx="116179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2019 (Оценка)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0.27917</cdr:x>
      <cdr:y>0.68333</cdr:y>
    </cdr:from>
    <cdr:to>
      <cdr:x>0.33723</cdr:x>
      <cdr:y>0.72372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2552730" y="4686277"/>
          <a:ext cx="53091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700,0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47DAA-F212-46A3-A03B-70753984F529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EB8D6-99E1-41E8-910F-E6EF79D0C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82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50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66958-05FE-4404-A91E-8762EC42A2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77F0E-CC4E-479D-971E-55ED78C1D582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6F8AA-2830-45F3-9FCA-8CE773768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0ABB7-83DD-4FDE-96E0-6CD5409A5563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3AA89-BD17-4E29-931C-2BD9A4FE3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ED2C37-A4B7-4577-B54F-304EFF4BD3BE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7F03C-65FC-453E-AEE7-CB0DCE667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C9C81-F77E-4D2E-BCB6-EB4A49B96A56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345F2-93D2-4609-B2AF-4C21B8B9B4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76866-5797-4A1D-99E4-6ACD1BB78D33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CCE64-B65A-4F5B-A83B-7BD6FA15BD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D36CF-63BB-4B8F-AEF6-4325E31BE6AA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956E-4123-4D56-AB54-9AE3B7853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E5F16-E05F-4FD0-BBE1-CFC356C404E8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CD4F9-DB01-49C8-A19E-89E2B25DA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08A44-18F1-4FCB-A51A-42E799DE2CEF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31473-B857-4A39-93DA-A318CB1217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95E1E-209E-4CD9-BA9E-D1E643118D43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E1667-DEF3-4849-8148-7DFBD75EAB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8F08A-1B13-4546-A28E-33117AAD7E46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945E2-72EE-40C8-A1B5-C08657F2F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76CB9-D0E3-4AA4-9813-34EF06AF4272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6CD2BE5-BF9F-44A3-B2B1-CFE54AF54F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3430F35-60A9-41E3-9AF9-511AFE7495F8}" type="datetime1">
              <a:rPr lang="ru-RU" smtClean="0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C1FFBB-4CE8-4F44-9920-275482D10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med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3.xls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1.xls"/><Relationship Id="rId9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8"/>
            <a:ext cx="733867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4500" b="1" dirty="0">
              <a:ln w="317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Ifb-tB4xDc-478x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0615" y="2276872"/>
            <a:ext cx="3779912" cy="33843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95536" y="2132856"/>
            <a:ext cx="48965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проекту решения Совета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Республики Башкортостан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Нуримановский район Республики Башкортостан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год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на плановый период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38421175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0615" y="1124744"/>
            <a:ext cx="8064896" cy="124649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Доходы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бюджета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–</a:t>
            </a:r>
            <a:r>
              <a:rPr lang="ru-RU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безвозмездные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и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безвозвратные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поступления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денежных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средств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в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</a:t>
            </a:r>
            <a:r>
              <a:rPr lang="ru-RU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.</a:t>
            </a:r>
            <a:endParaRPr lang="en-US" altLang="zh-CN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3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полномочий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5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3459" y="897422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2020 – 2022 годы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0" y="1098956"/>
            <a:ext cx="9143999" cy="5759044"/>
            <a:chOff x="515437" y="-794248"/>
            <a:chExt cx="9551316" cy="6736287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668047" y="134512"/>
              <a:ext cx="3324771" cy="1277291"/>
              <a:chOff x="-2787358" y="3736147"/>
              <a:chExt cx="11712143" cy="829607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787358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687363" y="3736147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465158" y="-794248"/>
              <a:ext cx="3601595" cy="1188981"/>
              <a:chOff x="-3718434" y="3444304"/>
              <a:chExt cx="12687307" cy="77225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3348015" y="359726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Обеспечение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сбалансированности бюджета  </a:t>
                </a:r>
              </a:p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718434" y="3444304"/>
                <a:ext cx="12687307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515437" y="5348879"/>
              <a:ext cx="3297909" cy="30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Проведение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взвешенной долговой политики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736114" y="4398138"/>
              <a:ext cx="3007957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Реализация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стратегических направлений социально-экономического развития Республики Башкортостан 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646618" y="3477493"/>
              <a:ext cx="3162652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инициативного бюджетирования путем вовлечения большего количества населенных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пунктов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455491"/>
              <a:ext cx="3341010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Применение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обоснованных нормативных затрат на оказание муниципальных услуг и работ, расчетов целевых субсидий, 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а также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контроль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использованием субсидий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94645" y="1455994"/>
              <a:ext cx="3422555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Повышение 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эффективности бюджетных расходов, в том числе путем проведения обзоров бюджетных расходов, актуализации норм и правил определения расходных обязательств, повышения операционной эффективности бюджетных расходов</a:t>
              </a:r>
              <a:endParaRPr lang="en-US" altLang="ko-KR" sz="1000" b="1" dirty="0" smtClean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963632" y="419322"/>
              <a:ext cx="2844668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Достижение наилучших темпов наращивания налогового потенциала </a:t>
              </a:r>
            </a:p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за счет улучшения качества администрирования доходов бюджета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83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3608" y="188640"/>
            <a:ext cx="6438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района на 2020-2022 годы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6" y="1007198"/>
            <a:ext cx="8886824" cy="58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Укрепление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с крупнейшими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налогоплательщиками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Повышение качества администрирования доходов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Обеспечение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и корректности сведений в базах данных республиканских органов исполнительной власти, территориальных органов федеральных органов исполнительной власти в Республике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 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органов местного самоуправления Республики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налогового потенциала, выявленного в результате проведения инвентаризации земельных участков и объектов капитального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Ведение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реестра налоговых льгот и оценка их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Оптимизация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Выявление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недобросовестных налогоплательщиков, в том числе являющихся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исполнителями по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муниципальным контрактам, получателями бюджетных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ыявление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лиц, осуществляющих незаконную предпринимательскую деятельность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целях их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регистрации и постановки на налоговый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Усиление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 по легализации объектов налогообложения в рамках работы Межведомственной комиссии по вопросам, связанным с легализацией объектов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Реализация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Комплексного плана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увеличению поступлений налоговых и неналоговых доходов консолидированного бюджета муниципального района Нуримановский район Республики Башкортостан 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его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актуальном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1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7"/>
          <p:cNvSpPr>
            <a:spLocks noChangeArrowheads="1" noChangeShapeType="1" noTextEdit="1"/>
          </p:cNvSpPr>
          <p:nvPr/>
        </p:nvSpPr>
        <p:spPr bwMode="auto">
          <a:xfrm>
            <a:off x="755576" y="692696"/>
            <a:ext cx="7632848" cy="11778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4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endParaRPr lang="ru-RU" sz="2800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6143625"/>
            <a:ext cx="2233613" cy="577850"/>
          </a:xfrm>
        </p:spPr>
        <p:txBody>
          <a:bodyPr/>
          <a:lstStyle/>
          <a:p>
            <a:pPr>
              <a:defRPr/>
            </a:pPr>
            <a:fld id="{5318242B-46B6-4482-98E7-7D71AA53BEF4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48440213"/>
              </p:ext>
            </p:extLst>
          </p:nvPr>
        </p:nvGraphicFramePr>
        <p:xfrm>
          <a:off x="683568" y="1767290"/>
          <a:ext cx="8208912" cy="489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7522638" y="1786326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734310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5381-8D12-4803-B337-263FCCA5FFC5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75" y="350641"/>
            <a:ext cx="842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2020 год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986" y="1419226"/>
            <a:ext cx="6766187" cy="518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9025" y="2057400"/>
            <a:ext cx="109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118 481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,0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24 987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12 120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384810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ЕНВД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4 619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7 238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1 969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675" y="486727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309,0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75" y="5591175"/>
            <a:ext cx="113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1 23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1 7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2325" y="4429126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467 508,8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640 830,8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0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856766" y="1612068"/>
            <a:ext cx="1139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5381-8D12-4803-B337-263FCCA5FFC5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14550" y="4324758"/>
          <a:ext cx="6886575" cy="240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971550" y="1717180"/>
          <a:ext cx="6934200" cy="240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759956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района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/>
          </p:cNvGraphicFramePr>
          <p:nvPr/>
        </p:nvGraphicFramePr>
        <p:xfrm>
          <a:off x="5643570" y="1142984"/>
          <a:ext cx="278608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5" name="Worksheet" r:id="rId4" imgW="3419475" imgH="1600200" progId="Excel.Sheet.8">
                  <p:embed/>
                </p:oleObj>
              </mc:Choice>
              <mc:Fallback>
                <p:oleObj name="Worksheet" r:id="rId4" imgW="3419475" imgH="1600200" progId="Excel.Sheet.8">
                  <p:embed/>
                  <p:pic>
                    <p:nvPicPr>
                      <p:cNvPr id="0" name="Picture 10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142984"/>
                        <a:ext cx="2786082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6216" y="515719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861048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6010261" y="2500307"/>
            <a:ext cx="776318" cy="428627"/>
            <a:chOff x="3273526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73526" y="2320221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95,6%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3857620" y="3714752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95,6%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143768" y="1000108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4,4%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076056" y="21328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4,4%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1249904" y="5072074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94,9%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2571736" y="3429000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5,1%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948264" y="515719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948264" y="3861048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939567" y="1408350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всего: </a:t>
            </a:r>
            <a:b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173 322,0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178 582,0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022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188 617,0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6372200" y="4221088"/>
            <a:ext cx="2727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164 458,0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170 646,0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180 364,0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6372200" y="5589240"/>
            <a:ext cx="2556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8 864,0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7 936,0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8 253,0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2428860" y="5286388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072330" y="2500306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4929190" y="3714752"/>
            <a:ext cx="696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4"/>
          <p:cNvGraphicFramePr>
            <a:graphicFrameLocks/>
          </p:cNvGraphicFramePr>
          <p:nvPr/>
        </p:nvGraphicFramePr>
        <p:xfrm>
          <a:off x="962025" y="3848100"/>
          <a:ext cx="28860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6" name="Worksheet" r:id="rId6" imgW="3390900" imgH="1733550" progId="Excel.Sheet.8">
                  <p:embed/>
                </p:oleObj>
              </mc:Choice>
              <mc:Fallback>
                <p:oleObj name="Worksheet" r:id="rId6" imgW="3390900" imgH="1733550" progId="Excel.Sheet.8">
                  <p:embed/>
                  <p:pic>
                    <p:nvPicPr>
                      <p:cNvPr id="0" name="Picture 10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848100"/>
                        <a:ext cx="2886075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2" name="Object 15"/>
          <p:cNvGraphicFramePr>
            <a:graphicFrameLocks/>
          </p:cNvGraphicFramePr>
          <p:nvPr/>
        </p:nvGraphicFramePr>
        <p:xfrm>
          <a:off x="3357554" y="2357430"/>
          <a:ext cx="28765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7" name="Worksheet" r:id="rId8" imgW="3429000" imgH="1762125" progId="Excel.Sheet.8">
                  <p:embed/>
                </p:oleObj>
              </mc:Choice>
              <mc:Fallback>
                <p:oleObj name="Worksheet" r:id="rId8" imgW="3429000" imgH="1762125" progId="Excel.Sheet.8">
                  <p:embed/>
                  <p:pic>
                    <p:nvPicPr>
                      <p:cNvPr id="0" name="Picture 10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2357430"/>
                        <a:ext cx="2876550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939567" y="113839"/>
            <a:ext cx="8055977" cy="8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2880584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513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1088022" y="620688"/>
            <a:ext cx="8055977" cy="8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5572140"/>
            <a:ext cx="2590800" cy="114933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139126"/>
            <a:ext cx="1310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26751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415632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02765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2173" y="271673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41519" y="465415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00562" y="550070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74502" y="372455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1,01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41312"/>
              </p:ext>
            </p:extLst>
          </p:nvPr>
        </p:nvGraphicFramePr>
        <p:xfrm>
          <a:off x="665438" y="2508803"/>
          <a:ext cx="397638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36733" y="1969074"/>
            <a:ext cx="1332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815044862"/>
              </p:ext>
            </p:extLst>
          </p:nvPr>
        </p:nvGraphicFramePr>
        <p:xfrm>
          <a:off x="4953000" y="2329052"/>
          <a:ext cx="4191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00562" y="57150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67587" y="1691299"/>
            <a:ext cx="142876" cy="1428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98865" y="1686608"/>
            <a:ext cx="142876" cy="1428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41492" y="1696074"/>
            <a:ext cx="142876" cy="142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48933" y="163374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50919" y="163374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84368" y="162901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7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Text Box 4"/>
          <p:cNvSpPr txBox="1">
            <a:spLocks noChangeArrowheads="1"/>
          </p:cNvSpPr>
          <p:nvPr/>
        </p:nvSpPr>
        <p:spPr bwMode="auto">
          <a:xfrm>
            <a:off x="6341" y="-263157"/>
            <a:ext cx="9131318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chemeClr val="bg1"/>
              </a:solidFill>
            </a:endParaRPr>
          </a:p>
        </p:txBody>
      </p: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" name="Группа 16"/>
          <p:cNvGrpSpPr/>
          <p:nvPr/>
        </p:nvGrpSpPr>
        <p:grpSpPr>
          <a:xfrm>
            <a:off x="513514" y="620688"/>
            <a:ext cx="8363351" cy="5711391"/>
            <a:chOff x="142844" y="646567"/>
            <a:chExt cx="8868036" cy="5711391"/>
          </a:xfrm>
        </p:grpSpPr>
        <p:sp>
          <p:nvSpPr>
            <p:cNvPr id="6156" name="Rectangle 22"/>
            <p:cNvSpPr>
              <a:spLocks noChangeArrowheads="1"/>
            </p:cNvSpPr>
            <p:nvPr/>
          </p:nvSpPr>
          <p:spPr bwMode="auto">
            <a:xfrm>
              <a:off x="781280" y="646567"/>
              <a:ext cx="8229600" cy="87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ru-RU" sz="2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Структура неналоговых доходов </a:t>
              </a:r>
              <a:endPara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ru-RU" sz="2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2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муниципального района в </a:t>
              </a:r>
              <a:r>
                <a:rPr lang="en-US" sz="2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sz="2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en-US" sz="2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  <a:r>
                <a:rPr lang="ru-RU" sz="2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22 гг</a:t>
              </a:r>
              <a:r>
                <a:rPr lang="ru-RU" sz="2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16" name="Диаграмма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0405720"/>
                </p:ext>
              </p:extLst>
            </p:nvPr>
          </p:nvGraphicFramePr>
          <p:xfrm>
            <a:off x="142844" y="1270535"/>
            <a:ext cx="8786874" cy="50874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996250"/>
            <a:ext cx="8855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6335933"/>
            <a:ext cx="69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14744" y="633593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2330" y="6335933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19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683568" y="730968"/>
            <a:ext cx="8208911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12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3600" b="1" kern="10" spc="150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3600" b="1" kern="10" spc="1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Нуримановского района!</a:t>
            </a:r>
            <a:endParaRPr lang="ru-RU" sz="3600" b="1" kern="10" spc="150" dirty="0">
              <a:ln w="11430"/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 smtClean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по совершенствованию открытости бюджета. Современные информационные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 многом обеспечивают доступность к информации 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аналитический документ «Бюджет для граждан», который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содержит основные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положения проекта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своей сути бюджет для граждан - это упрощенная версия бюджетного документа, которая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использует доступные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форматы, чтобы облегчить для граждан понимание бюджета, объяснить им планы и действия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Администрации района во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бюджетного года и показать формы их возможного взаимодействия с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каждым гражданином 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вопросам расходования общественных финансов. 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Информацию о бюджетном процессе муниципального района и аналитический материал доступен на сайте 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граждан»,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финансовым управлением Администрации муниципального района, станет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доступным источником для повышения финансовой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активизации общественного контроля за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40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1537" y="0"/>
            <a:ext cx="807246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</a:p>
          <a:p>
            <a:pPr algn="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безвозмездным поступлениям </a:t>
            </a:r>
          </a:p>
          <a:p>
            <a:pPr algn="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муниципальный бюджет из бюджета Республики Башкортостан в 2020-20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годах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428736"/>
          <a:ext cx="9144000" cy="1510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  <a:gridCol w="1357322"/>
                <a:gridCol w="1357322"/>
                <a:gridCol w="1357322"/>
                <a:gridCol w="1428728"/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168 657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130 291,5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103 163,5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105 550,9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</a:tr>
              <a:tr h="3371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253 199,7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255 953,6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270 001,7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284 216,3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696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198 334,5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71 685,2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71 052,8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79 988,6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13 759,1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9 578,5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6 978,5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6 978,5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429000"/>
          <a:ext cx="464347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540030"/>
              </p:ext>
            </p:extLst>
          </p:nvPr>
        </p:nvGraphicFramePr>
        <p:xfrm>
          <a:off x="4643406" y="3143248"/>
          <a:ext cx="4500594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071810"/>
            <a:ext cx="1068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223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16961"/>
              </p:ext>
            </p:extLst>
          </p:nvPr>
        </p:nvGraphicFramePr>
        <p:xfrm>
          <a:off x="186526" y="814403"/>
          <a:ext cx="8828270" cy="575741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187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3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9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3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58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6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бюджету муниципального района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123 492,8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130 291,5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103 163,5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105 550,9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возникающих при доведении средней заработной платы педагогических 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6 043,2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7 027,2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7 610,9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возникающих при доведении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18 067,6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20 417,9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22 517,2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24 330,3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улучшение жилищных условий граждан, проживающих в сельской местности, в том числе молодых семей и молодых специалистов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8 445,4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по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содержанию автомобильных дорог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11 274,0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12 332,0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12 159,0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12 406,0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вопросов местного значения (реальные дела)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7 321,0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10 555,2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10 555,2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11 004,8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93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обучающихся с ограниченными возможностями здоровья в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5 070,6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5 961,6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5 961,6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5 961,6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ИЖС однократно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9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обеспечение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3 352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6 170,8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5093" name="TextBox 14"/>
          <p:cNvSpPr txBox="1">
            <a:spLocks noChangeArrowheads="1"/>
          </p:cNvSpPr>
          <p:nvPr/>
        </p:nvSpPr>
        <p:spPr bwMode="auto">
          <a:xfrm>
            <a:off x="8143868" y="302618"/>
            <a:ext cx="1000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256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помощь из бюджета Республики Башкортостан в 2020-20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годах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71090"/>
              </p:ext>
            </p:extLst>
          </p:nvPr>
        </p:nvGraphicFramePr>
        <p:xfrm>
          <a:off x="179512" y="188640"/>
          <a:ext cx="8837796" cy="631861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191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1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80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1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65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9681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предоставление социальных выплат молодым семьям на приобретение (строительство) жилого помещения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875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предоставление социальных выплат молодым семьям при рождении (усыновлении) ребенка (детей)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3491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обеспечение устойчивого функционирования коммунальных организаций,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96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424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проектов по благоустройству дворовых территорий, основанных на местных инициативах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2 161,4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2 161,4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346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проведение комплексных кадастровых работ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1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 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12 516,3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11 968,2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12 716,5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13 131,5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1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1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121 753,9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135 048,8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144 361,5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154 899,9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7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7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34 054,5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36 094,1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38 501,3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7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 управленческого и вспомогательного персонала муниципальных 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13 510,6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14 137,5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14 949,1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15 132,3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93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5559"/>
              </p:ext>
            </p:extLst>
          </p:nvPr>
        </p:nvGraphicFramePr>
        <p:xfrm>
          <a:off x="179512" y="332656"/>
          <a:ext cx="8837796" cy="61493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191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1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80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1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65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61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4 488,3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4 537,3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4 718,3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4 926,0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1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1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проведение мероприятий по отлову и содержанию безнадзорных животных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7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обустройство и содержание скотомогильников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7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7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7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7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772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 на осуществление государственных полномочий по социальной поддержке детей-сирот и детей, оставшихся без попечения родителей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15 878,6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7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 на выплату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компенсации части родительской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ДДУ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3 967,1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4 584,2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77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12 337,5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11 855,2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11 855,2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11 754,0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7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93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63485"/>
              </p:ext>
            </p:extLst>
          </p:nvPr>
        </p:nvGraphicFramePr>
        <p:xfrm>
          <a:off x="179512" y="548680"/>
          <a:ext cx="8856846" cy="579020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210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1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80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1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65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8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80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бюджетам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82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выплату единовременного пособия при всех формах устройства детей, лишенных родительского попечения, в семью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90889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14548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866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8207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финансирование мероприятий по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14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145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финансовой помощи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313,4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467 508,8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451 196,5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476 734,3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263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843101" y="1489434"/>
            <a:ext cx="1110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5381-8D12-4803-B337-263FCCA5FFC5}" type="slidenum">
              <a:rPr lang="ru-RU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74677826"/>
              </p:ext>
            </p:extLst>
          </p:nvPr>
        </p:nvGraphicFramePr>
        <p:xfrm>
          <a:off x="251520" y="1404143"/>
          <a:ext cx="6134101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1124" y="620688"/>
            <a:ext cx="824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78804186"/>
              </p:ext>
            </p:extLst>
          </p:nvPr>
        </p:nvGraphicFramePr>
        <p:xfrm>
          <a:off x="2627784" y="4005064"/>
          <a:ext cx="6134101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356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80896"/>
              </p:ext>
            </p:extLst>
          </p:nvPr>
        </p:nvGraphicFramePr>
        <p:xfrm>
          <a:off x="0" y="2670428"/>
          <a:ext cx="9144000" cy="2342748"/>
        </p:xfrm>
        <a:graphic>
          <a:graphicData uri="http://schemas.openxmlformats.org/drawingml/2006/table">
            <a:tbl>
              <a:tblPr/>
              <a:tblGrid>
                <a:gridCol w="323655"/>
                <a:gridCol w="5583541"/>
                <a:gridCol w="1132893"/>
                <a:gridCol w="1051973"/>
                <a:gridCol w="1051938"/>
              </a:tblGrid>
              <a:tr h="2667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4430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636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56 085,6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55 735,6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55 735,6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138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52 402,0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56 562,7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58 966,3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045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28 651,6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25 316,0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29 194,8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23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12 812,1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12 812,1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12 710,9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78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49 244,6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33 126,6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32 550,8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05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436 048,3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434 446,3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455 736,6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5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443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5 580,6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4 730,6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5 745,9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19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7 043,6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14 708,4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29327024"/>
              </p:ext>
            </p:extLst>
          </p:nvPr>
        </p:nvGraphicFramePr>
        <p:xfrm>
          <a:off x="114300" y="908720"/>
          <a:ext cx="2857487" cy="172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3416489"/>
              </p:ext>
            </p:extLst>
          </p:nvPr>
        </p:nvGraphicFramePr>
        <p:xfrm>
          <a:off x="3071802" y="908720"/>
          <a:ext cx="2928958" cy="172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5643426"/>
              </p:ext>
            </p:extLst>
          </p:nvPr>
        </p:nvGraphicFramePr>
        <p:xfrm>
          <a:off x="6143636" y="908720"/>
          <a:ext cx="2857520" cy="171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52400456"/>
              </p:ext>
            </p:extLst>
          </p:nvPr>
        </p:nvGraphicFramePr>
        <p:xfrm>
          <a:off x="3071802" y="5085184"/>
          <a:ext cx="2857520" cy="17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80496184"/>
              </p:ext>
            </p:extLst>
          </p:nvPr>
        </p:nvGraphicFramePr>
        <p:xfrm>
          <a:off x="6072198" y="5085184"/>
          <a:ext cx="2938452" cy="17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25074913"/>
              </p:ext>
            </p:extLst>
          </p:nvPr>
        </p:nvGraphicFramePr>
        <p:xfrm>
          <a:off x="123825" y="5085185"/>
          <a:ext cx="2857552" cy="17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0498" y="116632"/>
            <a:ext cx="573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на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2020-2022 годы, тыс.руб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25" y="225742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9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0314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56918"/>
              </p:ext>
            </p:extLst>
          </p:nvPr>
        </p:nvGraphicFramePr>
        <p:xfrm>
          <a:off x="21779" y="1162411"/>
          <a:ext cx="9086726" cy="569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468"/>
                <a:gridCol w="1348820"/>
                <a:gridCol w="1348820"/>
                <a:gridCol w="1277830"/>
                <a:gridCol w="1348788"/>
              </a:tblGrid>
              <a:tr h="3384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(оценка)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56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13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71 370,6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61 250,4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60 706,3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60 921,4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1 642,8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1 653,7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1 665,1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1 718,1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32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2 666,8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122 108,0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82 436,6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82 278,0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84 016,9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108 979,4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31 770,4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23 162,1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25 148,7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3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4 839,1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387 878,4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333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396,7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330 368,5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349 717,7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52 886,2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45 950,1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47 049,4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48 862,5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58 012,3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52 146,7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49 397,0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52 780,9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437,9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232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28 332,3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26 078,2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25 261,5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24 632,7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7 043,6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14 708,4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839 913,6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640 830,8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629 778,5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665 351,3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79" y="63644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на 2020-2022 годы, тыс.руб.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934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560E7-A140-4C0B-BE69-1E28AC47917A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372" y="318536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2020 год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12,9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5,0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52,0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56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Скругленная соединительная линия 101"/>
          <p:cNvCxnSpPr/>
          <p:nvPr/>
        </p:nvCxnSpPr>
        <p:spPr>
          <a:xfrm rot="16200000" flipH="1">
            <a:off x="5500694" y="3143248"/>
            <a:ext cx="1428760" cy="1285884"/>
          </a:xfrm>
          <a:prstGeom prst="curvedConnector3">
            <a:avLst>
              <a:gd name="adj1" fmla="val 50000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101"/>
          <p:cNvSpPr/>
          <p:nvPr/>
        </p:nvSpPr>
        <p:spPr bwMode="auto">
          <a:xfrm>
            <a:off x="3406357" y="3067170"/>
            <a:ext cx="1094723" cy="1568386"/>
          </a:xfrm>
          <a:custGeom>
            <a:avLst/>
            <a:gdLst>
              <a:gd name="T0" fmla="*/ 765 w 765"/>
              <a:gd name="T1" fmla="*/ 1096 h 1096"/>
              <a:gd name="T2" fmla="*/ 231 w 765"/>
              <a:gd name="T3" fmla="*/ 563 h 1096"/>
              <a:gd name="T4" fmla="*/ 231 w 765"/>
              <a:gd name="T5" fmla="*/ 231 h 1096"/>
              <a:gd name="T6" fmla="*/ 0 w 765"/>
              <a:gd name="T7" fmla="*/ 0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5" h="1096">
                <a:moveTo>
                  <a:pt x="765" y="1096"/>
                </a:moveTo>
                <a:lnTo>
                  <a:pt x="231" y="563"/>
                </a:lnTo>
                <a:lnTo>
                  <a:pt x="231" y="231"/>
                </a:lnTo>
                <a:lnTo>
                  <a:pt x="0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102"/>
          <p:cNvSpPr/>
          <p:nvPr/>
        </p:nvSpPr>
        <p:spPr bwMode="auto">
          <a:xfrm>
            <a:off x="4775833" y="2114118"/>
            <a:ext cx="831417" cy="1765865"/>
          </a:xfrm>
          <a:custGeom>
            <a:avLst/>
            <a:gdLst>
              <a:gd name="T0" fmla="*/ 0 w 581"/>
              <a:gd name="T1" fmla="*/ 1234 h 1234"/>
              <a:gd name="T2" fmla="*/ 178 w 581"/>
              <a:gd name="T3" fmla="*/ 1057 h 1234"/>
              <a:gd name="T4" fmla="*/ 178 w 581"/>
              <a:gd name="T5" fmla="*/ 656 h 1234"/>
              <a:gd name="T6" fmla="*/ 581 w 581"/>
              <a:gd name="T7" fmla="*/ 253 h 1234"/>
              <a:gd name="T8" fmla="*/ 581 w 581"/>
              <a:gd name="T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1234">
                <a:moveTo>
                  <a:pt x="0" y="1234"/>
                </a:moveTo>
                <a:lnTo>
                  <a:pt x="178" y="1057"/>
                </a:lnTo>
                <a:lnTo>
                  <a:pt x="178" y="656"/>
                </a:lnTo>
                <a:lnTo>
                  <a:pt x="581" y="253"/>
                </a:lnTo>
                <a:lnTo>
                  <a:pt x="581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103"/>
          <p:cNvSpPr/>
          <p:nvPr/>
        </p:nvSpPr>
        <p:spPr bwMode="auto">
          <a:xfrm>
            <a:off x="5030552" y="3168772"/>
            <a:ext cx="870053" cy="330563"/>
          </a:xfrm>
          <a:custGeom>
            <a:avLst/>
            <a:gdLst>
              <a:gd name="T0" fmla="*/ 0 w 403"/>
              <a:gd name="T1" fmla="*/ 231 h 231"/>
              <a:gd name="T2" fmla="*/ 231 w 403"/>
              <a:gd name="T3" fmla="*/ 0 h 231"/>
              <a:gd name="T4" fmla="*/ 403 w 403"/>
              <a:gd name="T5" fmla="*/ 0 h 231"/>
              <a:gd name="connsiteX0" fmla="*/ 0 w 14145"/>
              <a:gd name="connsiteY0" fmla="*/ 10000 h 10000"/>
              <a:gd name="connsiteX1" fmla="*/ 5732 w 14145"/>
              <a:gd name="connsiteY1" fmla="*/ 0 h 10000"/>
              <a:gd name="connsiteX2" fmla="*/ 14145 w 14145"/>
              <a:gd name="connsiteY2" fmla="*/ 249 h 10000"/>
              <a:gd name="connsiteX0-1" fmla="*/ 0 w 15095"/>
              <a:gd name="connsiteY0-2" fmla="*/ 10013 h 10013"/>
              <a:gd name="connsiteX1-3" fmla="*/ 5732 w 15095"/>
              <a:gd name="connsiteY1-4" fmla="*/ 13 h 10013"/>
              <a:gd name="connsiteX2-5" fmla="*/ 15095 w 15095"/>
              <a:gd name="connsiteY2-6" fmla="*/ 0 h 100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095" h="10013">
                <a:moveTo>
                  <a:pt x="0" y="10013"/>
                </a:moveTo>
                <a:lnTo>
                  <a:pt x="5732" y="13"/>
                </a:lnTo>
                <a:lnTo>
                  <a:pt x="15095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Line 104"/>
          <p:cNvSpPr>
            <a:spLocks noChangeShapeType="1"/>
          </p:cNvSpPr>
          <p:nvPr/>
        </p:nvSpPr>
        <p:spPr bwMode="auto">
          <a:xfrm flipH="1">
            <a:off x="4051744" y="2948396"/>
            <a:ext cx="449337" cy="449337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105"/>
          <p:cNvSpPr/>
          <p:nvPr/>
        </p:nvSpPr>
        <p:spPr bwMode="auto">
          <a:xfrm>
            <a:off x="3658215" y="2570610"/>
            <a:ext cx="739832" cy="1565524"/>
          </a:xfrm>
          <a:custGeom>
            <a:avLst/>
            <a:gdLst>
              <a:gd name="T0" fmla="*/ 0 w 517"/>
              <a:gd name="T1" fmla="*/ 0 h 1094"/>
              <a:gd name="T2" fmla="*/ 275 w 517"/>
              <a:gd name="T3" fmla="*/ 275 h 1094"/>
              <a:gd name="T4" fmla="*/ 275 w 517"/>
              <a:gd name="T5" fmla="*/ 853 h 1094"/>
              <a:gd name="T6" fmla="*/ 517 w 517"/>
              <a:gd name="T7" fmla="*/ 109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7" h="1094">
                <a:moveTo>
                  <a:pt x="0" y="0"/>
                </a:moveTo>
                <a:lnTo>
                  <a:pt x="275" y="275"/>
                </a:lnTo>
                <a:lnTo>
                  <a:pt x="275" y="853"/>
                </a:lnTo>
                <a:lnTo>
                  <a:pt x="517" y="1094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Line 106"/>
          <p:cNvSpPr>
            <a:spLocks noChangeShapeType="1"/>
          </p:cNvSpPr>
          <p:nvPr/>
        </p:nvSpPr>
        <p:spPr bwMode="auto">
          <a:xfrm flipH="1" flipV="1">
            <a:off x="4936105" y="2298718"/>
            <a:ext cx="425011" cy="423579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107"/>
          <p:cNvSpPr/>
          <p:nvPr/>
        </p:nvSpPr>
        <p:spPr bwMode="auto">
          <a:xfrm>
            <a:off x="4775832" y="3791260"/>
            <a:ext cx="477957" cy="808520"/>
          </a:xfrm>
          <a:custGeom>
            <a:avLst/>
            <a:gdLst>
              <a:gd name="T0" fmla="*/ 0 w 334"/>
              <a:gd name="T1" fmla="*/ 565 h 565"/>
              <a:gd name="T2" fmla="*/ 334 w 334"/>
              <a:gd name="T3" fmla="*/ 232 h 565"/>
              <a:gd name="T4" fmla="*/ 334 w 334"/>
              <a:gd name="T5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4" h="565">
                <a:moveTo>
                  <a:pt x="0" y="565"/>
                </a:moveTo>
                <a:lnTo>
                  <a:pt x="334" y="232"/>
                </a:lnTo>
                <a:lnTo>
                  <a:pt x="334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Line 108"/>
          <p:cNvSpPr>
            <a:spLocks noChangeShapeType="1"/>
          </p:cNvSpPr>
          <p:nvPr/>
        </p:nvSpPr>
        <p:spPr bwMode="auto">
          <a:xfrm flipH="1">
            <a:off x="3507961" y="3872827"/>
            <a:ext cx="228961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Line 109"/>
          <p:cNvSpPr>
            <a:spLocks noChangeShapeType="1"/>
          </p:cNvSpPr>
          <p:nvPr/>
        </p:nvSpPr>
        <p:spPr bwMode="auto">
          <a:xfrm>
            <a:off x="5253790" y="4123253"/>
            <a:ext cx="353460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Line 110"/>
          <p:cNvSpPr>
            <a:spLocks noChangeShapeType="1"/>
          </p:cNvSpPr>
          <p:nvPr/>
        </p:nvSpPr>
        <p:spPr bwMode="auto">
          <a:xfrm flipV="1">
            <a:off x="3858556" y="2393164"/>
            <a:ext cx="379219" cy="377786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111"/>
          <p:cNvSpPr/>
          <p:nvPr/>
        </p:nvSpPr>
        <p:spPr bwMode="auto">
          <a:xfrm>
            <a:off x="4169086" y="5461248"/>
            <a:ext cx="228961" cy="213221"/>
          </a:xfrm>
          <a:custGeom>
            <a:avLst/>
            <a:gdLst>
              <a:gd name="T0" fmla="*/ 66 w 90"/>
              <a:gd name="T1" fmla="*/ 6 h 84"/>
              <a:gd name="T2" fmla="*/ 0 w 90"/>
              <a:gd name="T3" fmla="*/ 84 h 84"/>
              <a:gd name="T4" fmla="*/ 90 w 90"/>
              <a:gd name="T5" fmla="*/ 84 h 84"/>
              <a:gd name="T6" fmla="*/ 66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66" y="6"/>
                </a:moveTo>
                <a:cubicBezTo>
                  <a:pt x="66" y="48"/>
                  <a:pt x="18" y="84"/>
                  <a:pt x="0" y="84"/>
                </a:cubicBezTo>
                <a:cubicBezTo>
                  <a:pt x="90" y="84"/>
                  <a:pt x="90" y="84"/>
                  <a:pt x="90" y="84"/>
                </a:cubicBezTo>
                <a:cubicBezTo>
                  <a:pt x="66" y="0"/>
                  <a:pt x="66" y="0"/>
                  <a:pt x="66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112"/>
          <p:cNvSpPr/>
          <p:nvPr/>
        </p:nvSpPr>
        <p:spPr bwMode="auto">
          <a:xfrm>
            <a:off x="4788713" y="5462678"/>
            <a:ext cx="228961" cy="213221"/>
          </a:xfrm>
          <a:custGeom>
            <a:avLst/>
            <a:gdLst>
              <a:gd name="T0" fmla="*/ 24 w 90"/>
              <a:gd name="T1" fmla="*/ 5 h 84"/>
              <a:gd name="T2" fmla="*/ 90 w 90"/>
              <a:gd name="T3" fmla="*/ 84 h 84"/>
              <a:gd name="T4" fmla="*/ 0 w 90"/>
              <a:gd name="T5" fmla="*/ 84 h 84"/>
              <a:gd name="T6" fmla="*/ 24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24" y="5"/>
                </a:moveTo>
                <a:cubicBezTo>
                  <a:pt x="24" y="48"/>
                  <a:pt x="72" y="84"/>
                  <a:pt x="9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Oval 346"/>
          <p:cNvSpPr>
            <a:spLocks noChangeAspect="1"/>
          </p:cNvSpPr>
          <p:nvPr/>
        </p:nvSpPr>
        <p:spPr>
          <a:xfrm>
            <a:off x="5899175" y="2697481"/>
            <a:ext cx="942248" cy="94224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Oval 347"/>
          <p:cNvSpPr>
            <a:spLocks noChangeAspect="1"/>
          </p:cNvSpPr>
          <p:nvPr/>
        </p:nvSpPr>
        <p:spPr>
          <a:xfrm>
            <a:off x="5222501" y="1593388"/>
            <a:ext cx="1002435" cy="1002433"/>
          </a:xfrm>
          <a:prstGeom prst="ellipse">
            <a:avLst/>
          </a:prstGeom>
          <a:solidFill>
            <a:srgbClr val="2ADE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Oval 349"/>
          <p:cNvSpPr>
            <a:spLocks noChangeAspect="1"/>
          </p:cNvSpPr>
          <p:nvPr/>
        </p:nvSpPr>
        <p:spPr>
          <a:xfrm>
            <a:off x="2928926" y="1643050"/>
            <a:ext cx="1173429" cy="1101793"/>
          </a:xfrm>
          <a:prstGeom prst="ellipse">
            <a:avLst/>
          </a:prstGeom>
          <a:solidFill>
            <a:srgbClr val="00CC9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5C5C5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0" name="Oval 350"/>
          <p:cNvSpPr>
            <a:spLocks noChangeAspect="1"/>
          </p:cNvSpPr>
          <p:nvPr/>
        </p:nvSpPr>
        <p:spPr>
          <a:xfrm>
            <a:off x="5581492" y="3818182"/>
            <a:ext cx="585675" cy="585674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Oval 366"/>
          <p:cNvSpPr>
            <a:spLocks noChangeAspect="1"/>
          </p:cNvSpPr>
          <p:nvPr/>
        </p:nvSpPr>
        <p:spPr>
          <a:xfrm>
            <a:off x="4000496" y="1785926"/>
            <a:ext cx="785818" cy="785818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16,4</a:t>
            </a:r>
            <a:endParaRPr lang="en-US" sz="1600" b="1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2" name="Oval 367"/>
          <p:cNvSpPr>
            <a:spLocks noChangeAspect="1"/>
          </p:cNvSpPr>
          <p:nvPr/>
        </p:nvSpPr>
        <p:spPr>
          <a:xfrm>
            <a:off x="2643175" y="3441465"/>
            <a:ext cx="1000131" cy="1025008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3" name="Oval 368"/>
          <p:cNvSpPr>
            <a:spLocks noChangeAspect="1"/>
          </p:cNvSpPr>
          <p:nvPr/>
        </p:nvSpPr>
        <p:spPr>
          <a:xfrm>
            <a:off x="3790597" y="3061100"/>
            <a:ext cx="542584" cy="542583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4" name="Oval 369"/>
          <p:cNvSpPr>
            <a:spLocks noChangeAspect="1"/>
          </p:cNvSpPr>
          <p:nvPr/>
        </p:nvSpPr>
        <p:spPr>
          <a:xfrm>
            <a:off x="5072067" y="3571877"/>
            <a:ext cx="405577" cy="405575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5" name="Oval 370"/>
          <p:cNvSpPr>
            <a:spLocks noChangeAspect="1"/>
          </p:cNvSpPr>
          <p:nvPr/>
        </p:nvSpPr>
        <p:spPr>
          <a:xfrm>
            <a:off x="2551390" y="3280928"/>
            <a:ext cx="289567" cy="289566"/>
          </a:xfrm>
          <a:prstGeom prst="ellipse">
            <a:avLst/>
          </a:prstGeom>
          <a:solidFill>
            <a:srgbClr val="00CC9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6" name="Oval 371"/>
          <p:cNvSpPr>
            <a:spLocks noChangeAspect="1"/>
          </p:cNvSpPr>
          <p:nvPr/>
        </p:nvSpPr>
        <p:spPr>
          <a:xfrm>
            <a:off x="6276960" y="2198238"/>
            <a:ext cx="339933" cy="339931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7" name="Oval 372"/>
          <p:cNvSpPr>
            <a:spLocks noChangeAspect="1"/>
          </p:cNvSpPr>
          <p:nvPr/>
        </p:nvSpPr>
        <p:spPr>
          <a:xfrm>
            <a:off x="3983522" y="1601502"/>
            <a:ext cx="242959" cy="242957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8" name="Oval 373"/>
          <p:cNvSpPr>
            <a:spLocks noChangeAspect="1"/>
          </p:cNvSpPr>
          <p:nvPr/>
        </p:nvSpPr>
        <p:spPr>
          <a:xfrm>
            <a:off x="3789739" y="4266686"/>
            <a:ext cx="242959" cy="242957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9" name="Oval 374"/>
          <p:cNvSpPr>
            <a:spLocks noChangeAspect="1"/>
          </p:cNvSpPr>
          <p:nvPr/>
        </p:nvSpPr>
        <p:spPr>
          <a:xfrm>
            <a:off x="6232727" y="3879982"/>
            <a:ext cx="162016" cy="162015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0" name="Oval 348"/>
          <p:cNvSpPr>
            <a:spLocks noChangeAspect="1"/>
          </p:cNvSpPr>
          <p:nvPr/>
        </p:nvSpPr>
        <p:spPr>
          <a:xfrm>
            <a:off x="3087171" y="2709851"/>
            <a:ext cx="571080" cy="571078"/>
          </a:xfrm>
          <a:prstGeom prst="ellipse">
            <a:avLst/>
          </a:prstGeom>
          <a:solidFill>
            <a:srgbClr val="2ADE5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Oval 36"/>
          <p:cNvSpPr>
            <a:spLocks noChangeAspect="1"/>
          </p:cNvSpPr>
          <p:nvPr/>
        </p:nvSpPr>
        <p:spPr>
          <a:xfrm>
            <a:off x="5572132" y="3643314"/>
            <a:ext cx="162016" cy="162015"/>
          </a:xfrm>
          <a:prstGeom prst="ellipse">
            <a:avLst/>
          </a:prstGeom>
          <a:solidFill>
            <a:srgbClr val="99FF3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Oval 38"/>
          <p:cNvSpPr>
            <a:spLocks noChangeAspect="1"/>
          </p:cNvSpPr>
          <p:nvPr/>
        </p:nvSpPr>
        <p:spPr>
          <a:xfrm>
            <a:off x="2330719" y="2196099"/>
            <a:ext cx="942248" cy="942248"/>
          </a:xfrm>
          <a:prstGeom prst="ellipse">
            <a:avLst/>
          </a:prstGeom>
          <a:solidFill>
            <a:srgbClr val="99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3" name="Oval 39"/>
          <p:cNvSpPr>
            <a:spLocks noChangeAspect="1"/>
          </p:cNvSpPr>
          <p:nvPr/>
        </p:nvSpPr>
        <p:spPr>
          <a:xfrm>
            <a:off x="4739568" y="1544322"/>
            <a:ext cx="451345" cy="451342"/>
          </a:xfrm>
          <a:prstGeom prst="ellipse">
            <a:avLst/>
          </a:prstGeom>
          <a:solidFill>
            <a:srgbClr val="CCFF3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9" name="Oval 345"/>
          <p:cNvSpPr>
            <a:spLocks noChangeAspect="1"/>
          </p:cNvSpPr>
          <p:nvPr/>
        </p:nvSpPr>
        <p:spPr>
          <a:xfrm>
            <a:off x="4357686" y="2102686"/>
            <a:ext cx="1428759" cy="142875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37 651,0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80" name="Rectangle 100"/>
          <p:cNvSpPr>
            <a:spLocks noChangeArrowheads="1"/>
          </p:cNvSpPr>
          <p:nvPr/>
        </p:nvSpPr>
        <p:spPr bwMode="auto">
          <a:xfrm>
            <a:off x="4522544" y="3786966"/>
            <a:ext cx="160277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Rectangle 100"/>
          <p:cNvSpPr>
            <a:spLocks noChangeArrowheads="1"/>
          </p:cNvSpPr>
          <p:nvPr/>
        </p:nvSpPr>
        <p:spPr bwMode="auto">
          <a:xfrm>
            <a:off x="4357686" y="3786190"/>
            <a:ext cx="513733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5720" y="1500174"/>
            <a:ext cx="22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проведения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выборов и референдумов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04679" y="4500570"/>
            <a:ext cx="31393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Правительства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высших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исполнительных органов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государственной власти субъектов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местных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hape 98"/>
          <p:cNvCxnSpPr>
            <a:stCxn id="59" idx="1"/>
          </p:cNvCxnSpPr>
          <p:nvPr/>
        </p:nvCxnSpPr>
        <p:spPr>
          <a:xfrm rot="16200000" flipV="1">
            <a:off x="2719858" y="1423490"/>
            <a:ext cx="89916" cy="671911"/>
          </a:xfrm>
          <a:prstGeom prst="curvedConnector4">
            <a:avLst>
              <a:gd name="adj1" fmla="val 254237"/>
              <a:gd name="adj2" fmla="val 62788"/>
            </a:avLst>
          </a:prstGeom>
          <a:ln w="25400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0" y="3214686"/>
            <a:ext cx="259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Скругленная соединительная линия 76"/>
          <p:cNvCxnSpPr/>
          <p:nvPr/>
        </p:nvCxnSpPr>
        <p:spPr>
          <a:xfrm rot="16200000" flipV="1">
            <a:off x="2178827" y="3536157"/>
            <a:ext cx="785818" cy="714380"/>
          </a:xfrm>
          <a:prstGeom prst="curvedConnector3">
            <a:avLst>
              <a:gd name="adj1" fmla="val 48735"/>
            </a:avLst>
          </a:prstGeom>
          <a:ln w="254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14612" y="3786190"/>
            <a:ext cx="89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20 011,6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643702" y="1500174"/>
            <a:ext cx="2857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00760" y="30003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2 621,4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Скругленная соединительная линия 87"/>
          <p:cNvCxnSpPr/>
          <p:nvPr/>
        </p:nvCxnSpPr>
        <p:spPr>
          <a:xfrm flipV="1">
            <a:off x="6500826" y="2857496"/>
            <a:ext cx="785818" cy="500066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Диаграмма 104"/>
          <p:cNvGraphicFramePr/>
          <p:nvPr>
            <p:extLst>
              <p:ext uri="{D42A27DB-BD31-4B8C-83A1-F6EECF244321}">
                <p14:modId xmlns:p14="http://schemas.microsoft.com/office/powerpoint/2010/main" val="2618726211"/>
              </p:ext>
            </p:extLst>
          </p:nvPr>
        </p:nvGraphicFramePr>
        <p:xfrm>
          <a:off x="-32087" y="4370965"/>
          <a:ext cx="4714908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1187624" y="271327"/>
            <a:ext cx="7956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</a:t>
            </a:r>
          </a:p>
          <a:p>
            <a:pPr algn="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2020-2022 годах, тыс. руб.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86248" y="4643446"/>
            <a:ext cx="58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28596" y="2428868"/>
            <a:ext cx="163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Резервные фонды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>
            <a:stCxn id="72" idx="2"/>
          </p:cNvCxnSpPr>
          <p:nvPr/>
        </p:nvCxnSpPr>
        <p:spPr>
          <a:xfrm rot="10800000">
            <a:off x="2000233" y="2643183"/>
            <a:ext cx="330487" cy="24041"/>
          </a:xfrm>
          <a:prstGeom prst="straightConnector1">
            <a:avLst/>
          </a:prstGeom>
          <a:ln w="317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/>
          <p:nvPr/>
        </p:nvCxnSpPr>
        <p:spPr>
          <a:xfrm rot="16200000" flipV="1">
            <a:off x="3970022" y="1459209"/>
            <a:ext cx="589982" cy="243283"/>
          </a:xfrm>
          <a:prstGeom prst="curvedConnector3">
            <a:avLst>
              <a:gd name="adj1" fmla="val 50000"/>
            </a:avLst>
          </a:prstGeom>
          <a:ln w="25400">
            <a:solidFill>
              <a:srgbClr val="66B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214678" y="1071546"/>
            <a:ext cx="1629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Судебная система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63501" y="251050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12225" y="1980475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969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/>
          <a:p>
            <a:pPr>
              <a:defRPr/>
            </a:pPr>
            <a:fld id="{5248CE0B-340D-4818-872C-77B4F10B244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2020 год и 2021-20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годы. </a:t>
            </a:r>
          </a:p>
          <a:p>
            <a:pPr algn="just">
              <a:buFontTx/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1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" y="546301"/>
            <a:ext cx="895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 в </a:t>
            </a:r>
          </a:p>
          <a:p>
            <a:pPr algn="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2020-2022 годах, тыс.руб.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4646" y="1643050"/>
            <a:ext cx="372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Мобилизационная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005389" y="1643050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23176341"/>
              </p:ext>
            </p:extLst>
          </p:nvPr>
        </p:nvGraphicFramePr>
        <p:xfrm>
          <a:off x="3843327" y="4165462"/>
          <a:ext cx="498149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648200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гражданская оборона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487291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05960655"/>
              </p:ext>
            </p:extLst>
          </p:nvPr>
        </p:nvGraphicFramePr>
        <p:xfrm>
          <a:off x="0" y="1469301"/>
          <a:ext cx="5005389" cy="212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7238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BB2D9-4D69-4268-9334-13351B020C8C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620688"/>
            <a:ext cx="806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</a:t>
            </a:r>
          </a:p>
          <a:p>
            <a:pPr algn="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2020-2022 годах, тыс.руб.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73021686"/>
              </p:ext>
            </p:extLst>
          </p:nvPr>
        </p:nvGraphicFramePr>
        <p:xfrm>
          <a:off x="1259632" y="1513478"/>
          <a:ext cx="6694097" cy="346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3319" y="4691307"/>
            <a:ext cx="214314" cy="214314"/>
          </a:xfrm>
          <a:prstGeom prst="rect">
            <a:avLst/>
          </a:prstGeom>
          <a:solidFill>
            <a:srgbClr val="F250AD"/>
          </a:solidFill>
          <a:ln>
            <a:solidFill>
              <a:srgbClr val="F25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6080" y="46137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319" y="5205425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1945" y="5848459"/>
            <a:ext cx="214314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632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127916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83"/>
          <p:cNvGrpSpPr>
            <a:grpSpLocks/>
          </p:cNvGrpSpPr>
          <p:nvPr/>
        </p:nvGrpSpPr>
        <p:grpSpPr bwMode="auto">
          <a:xfrm>
            <a:off x="2604286" y="921271"/>
            <a:ext cx="639272" cy="614867"/>
            <a:chOff x="3446" y="464"/>
            <a:chExt cx="432" cy="432"/>
          </a:xfrm>
        </p:grpSpPr>
        <p:sp>
          <p:nvSpPr>
            <p:cNvPr id="32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3" name="Rectangle 4472"/>
            <p:cNvSpPr>
              <a:spLocks noChangeArrowheads="1"/>
            </p:cNvSpPr>
            <p:nvPr/>
          </p:nvSpPr>
          <p:spPr bwMode="auto">
            <a:xfrm>
              <a:off x="3606" y="652"/>
              <a:ext cx="18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lvl="0"/>
              <a:endParaRPr lang="ru-RU" sz="800" dirty="0"/>
            </a:p>
          </p:txBody>
        </p:sp>
      </p:grpSp>
      <p:grpSp>
        <p:nvGrpSpPr>
          <p:cNvPr id="3" name="Group 4483"/>
          <p:cNvGrpSpPr>
            <a:grpSpLocks/>
          </p:cNvGrpSpPr>
          <p:nvPr/>
        </p:nvGrpSpPr>
        <p:grpSpPr bwMode="auto">
          <a:xfrm>
            <a:off x="1391830" y="3406875"/>
            <a:ext cx="639272" cy="614867"/>
            <a:chOff x="3446" y="464"/>
            <a:chExt cx="432" cy="432"/>
          </a:xfrm>
        </p:grpSpPr>
        <p:sp>
          <p:nvSpPr>
            <p:cNvPr id="29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0" name="Rectangle 4472"/>
            <p:cNvSpPr>
              <a:spLocks noChangeArrowheads="1"/>
            </p:cNvSpPr>
            <p:nvPr/>
          </p:nvSpPr>
          <p:spPr bwMode="auto">
            <a:xfrm>
              <a:off x="3606" y="652"/>
              <a:ext cx="18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lvl="0"/>
              <a:endParaRPr lang="ru-RU" sz="800" dirty="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0" name="Oval 4491"/>
          <p:cNvSpPr>
            <a:spLocks noChangeArrowheads="1"/>
          </p:cNvSpPr>
          <p:nvPr/>
        </p:nvSpPr>
        <p:spPr bwMode="auto">
          <a:xfrm>
            <a:off x="2884488" y="5653088"/>
            <a:ext cx="642937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" name="Oval 4488"/>
          <p:cNvSpPr>
            <a:spLocks noChangeArrowheads="1"/>
          </p:cNvSpPr>
          <p:nvPr/>
        </p:nvSpPr>
        <p:spPr bwMode="auto">
          <a:xfrm>
            <a:off x="5476875" y="5653088"/>
            <a:ext cx="642938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" name="Oval 4485"/>
          <p:cNvSpPr>
            <a:spLocks noChangeArrowheads="1"/>
          </p:cNvSpPr>
          <p:nvPr/>
        </p:nvSpPr>
        <p:spPr bwMode="auto">
          <a:xfrm>
            <a:off x="6794500" y="3254375"/>
            <a:ext cx="642938" cy="642938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grpSp>
        <p:nvGrpSpPr>
          <p:cNvPr id="4" name="Group 4483"/>
          <p:cNvGrpSpPr>
            <a:grpSpLocks/>
          </p:cNvGrpSpPr>
          <p:nvPr/>
        </p:nvGrpSpPr>
        <p:grpSpPr bwMode="auto">
          <a:xfrm>
            <a:off x="5414961" y="1004888"/>
            <a:ext cx="3384116" cy="1019708"/>
            <a:chOff x="3446" y="464"/>
            <a:chExt cx="2275" cy="685"/>
          </a:xfrm>
        </p:grpSpPr>
        <p:sp>
          <p:nvSpPr>
            <p:cNvPr id="15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" name="Rectangle 4472"/>
            <p:cNvSpPr>
              <a:spLocks noChangeArrowheads="1"/>
            </p:cNvSpPr>
            <p:nvPr/>
          </p:nvSpPr>
          <p:spPr bwMode="auto">
            <a:xfrm>
              <a:off x="3606" y="652"/>
              <a:ext cx="2115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lvl="0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Обустройство, содержание </a:t>
              </a:r>
            </a:p>
            <a:p>
              <a:pPr lvl="0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и реконструкция скотомогильников</a:t>
              </a:r>
            </a:p>
            <a:p>
              <a:pPr lvl="0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432,3 тыс.руб.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A2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82 436,6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en-US" dirty="0"/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4150" y="3560496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 МБУ «ИКЦ»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7 674,0 тыс.руб.,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47 883,5 тыс.руб.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060959" y="5688701"/>
            <a:ext cx="26706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Отдельные мероприятия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речного транспорта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500,0 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82638" y="593467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малого  и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 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24 702,0 тыс.руб.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91997" y="957099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животных 616,4 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332656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2020 год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87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2722029" y="1877915"/>
            <a:ext cx="504825" cy="576263"/>
          </a:xfrm>
          <a:prstGeom prst="chevron">
            <a:avLst>
              <a:gd name="adj" fmla="val 52514"/>
            </a:avLst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5133610" y="1788902"/>
            <a:ext cx="504825" cy="576263"/>
          </a:xfrm>
          <a:prstGeom prst="chevron">
            <a:avLst>
              <a:gd name="adj" fmla="val 52514"/>
            </a:avLst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9372"/>
            <a:ext cx="9144000" cy="69758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района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дорожное хозяйство за счет дорожного фонда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28676" y="1038724"/>
            <a:ext cx="6038850" cy="1134563"/>
            <a:chOff x="1320" y="1369"/>
            <a:chExt cx="2964" cy="492"/>
          </a:xfrm>
        </p:grpSpPr>
        <p:sp>
          <p:nvSpPr>
            <p:cNvPr id="81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" name="AutoShape 4"/>
            <p:cNvSpPr>
              <a:spLocks noChangeArrowheads="1"/>
            </p:cNvSpPr>
            <p:nvPr/>
          </p:nvSpPr>
          <p:spPr bwMode="gray">
            <a:xfrm>
              <a:off x="1320" y="1369"/>
              <a:ext cx="408" cy="395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6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Источники формирования дорожного фонда</a:t>
              </a:r>
            </a:p>
          </p:txBody>
        </p:sp>
        <p:sp>
          <p:nvSpPr>
            <p:cNvPr id="84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9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961750" y="1839354"/>
            <a:ext cx="5866818" cy="847521"/>
            <a:chOff x="1315" y="1753"/>
            <a:chExt cx="2947" cy="374"/>
          </a:xfrm>
        </p:grpSpPr>
        <p:sp>
          <p:nvSpPr>
            <p:cNvPr id="86" name="AutoShape 10"/>
            <p:cNvSpPr>
              <a:spLocks noChangeArrowheads="1"/>
            </p:cNvSpPr>
            <p:nvPr/>
          </p:nvSpPr>
          <p:spPr bwMode="gray">
            <a:xfrm>
              <a:off x="1526" y="1794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11"/>
            <p:cNvSpPr>
              <a:spLocks noChangeArrowheads="1"/>
            </p:cNvSpPr>
            <p:nvPr/>
          </p:nvSpPr>
          <p:spPr bwMode="gray">
            <a:xfrm>
              <a:off x="1315" y="1753"/>
              <a:ext cx="411" cy="374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gray">
            <a:xfrm>
              <a:off x="1757" y="1837"/>
              <a:ext cx="216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b="1" dirty="0" smtClean="0">
                  <a:latin typeface="Times New Roman" pitchFamily="18" charset="0"/>
                  <a:cs typeface="Times New Roman" pitchFamily="18" charset="0"/>
                </a:rPr>
                <a:t>Акцизы на отдельные виды топлива</a:t>
              </a: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gray">
            <a:xfrm>
              <a:off x="1436" y="1840"/>
              <a:ext cx="17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38610" y="2600324"/>
            <a:ext cx="5781289" cy="847725"/>
            <a:chOff x="1339" y="2310"/>
            <a:chExt cx="3707" cy="534"/>
          </a:xfrm>
        </p:grpSpPr>
        <p:sp>
          <p:nvSpPr>
            <p:cNvPr id="91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510" cy="4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16"/>
            <p:cNvSpPr>
              <a:spLocks noChangeArrowheads="1"/>
            </p:cNvSpPr>
            <p:nvPr/>
          </p:nvSpPr>
          <p:spPr bwMode="gray">
            <a:xfrm>
              <a:off x="1339" y="2310"/>
              <a:ext cx="519" cy="534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17"/>
            <p:cNvSpPr txBox="1">
              <a:spLocks noChangeArrowheads="1"/>
            </p:cNvSpPr>
            <p:nvPr/>
          </p:nvSpPr>
          <p:spPr bwMode="gray">
            <a:xfrm>
              <a:off x="1674" y="2414"/>
              <a:ext cx="329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Субсидии на содержание, ремонт, капитальный ремонт, </a:t>
              </a:r>
            </a:p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строительство и реконструкцию автомобильных дорог </a:t>
              </a:r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gray">
            <a:xfrm>
              <a:off x="1460" y="241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267200" y="3629025"/>
            <a:ext cx="4749800" cy="914400"/>
            <a:chOff x="1296" y="1344"/>
            <a:chExt cx="2992" cy="432"/>
          </a:xfrm>
        </p:grpSpPr>
        <p:sp>
          <p:nvSpPr>
            <p:cNvPr id="98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60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Направления расходования дорожного фонда</a:t>
              </a: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267200" y="4391024"/>
            <a:ext cx="4724400" cy="885826"/>
            <a:chOff x="1296" y="1824"/>
            <a:chExt cx="2976" cy="432"/>
          </a:xfrm>
        </p:grpSpPr>
        <p:sp>
          <p:nvSpPr>
            <p:cNvPr id="103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57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Содержание и текущий ремонт автомобильных дорог общего пользования местного значения</a:t>
              </a:r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gray">
            <a:xfrm>
              <a:off x="1393" y="1909"/>
              <a:ext cx="21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267200" y="5153024"/>
            <a:ext cx="4724400" cy="904875"/>
            <a:chOff x="1296" y="2304"/>
            <a:chExt cx="2976" cy="432"/>
          </a:xfrm>
        </p:grpSpPr>
        <p:sp>
          <p:nvSpPr>
            <p:cNvPr id="108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56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Капитальный ремонт и ремонт автомобильных дорог общего пользования</a:t>
              </a:r>
            </a:p>
          </p:txBody>
        </p:sp>
        <p:sp>
          <p:nvSpPr>
            <p:cNvPr id="111" name="Text Box 18"/>
            <p:cNvSpPr txBox="1">
              <a:spLocks noChangeArrowheads="1"/>
            </p:cNvSpPr>
            <p:nvPr/>
          </p:nvSpPr>
          <p:spPr bwMode="gray">
            <a:xfrm>
              <a:off x="1399" y="2389"/>
              <a:ext cx="21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267200" y="5915031"/>
            <a:ext cx="4733925" cy="800094"/>
            <a:chOff x="1296" y="2832"/>
            <a:chExt cx="2982" cy="432"/>
          </a:xfrm>
        </p:grpSpPr>
        <p:sp>
          <p:nvSpPr>
            <p:cNvPr id="113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Text Box 22"/>
            <p:cNvSpPr txBox="1">
              <a:spLocks noChangeArrowheads="1"/>
            </p:cNvSpPr>
            <p:nvPr/>
          </p:nvSpPr>
          <p:spPr bwMode="gray">
            <a:xfrm>
              <a:off x="1698" y="2876"/>
              <a:ext cx="258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Капитальный ремонт и ремонт дворовых территорий многоквартирных домов, проездов к дворовым территориям многоквартирных домов</a:t>
              </a:r>
            </a:p>
          </p:txBody>
        </p:sp>
        <p:sp>
          <p:nvSpPr>
            <p:cNvPr id="116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1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3</a:t>
              </a:r>
              <a:endParaRPr lang="en-US" sz="2400" dirty="0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552450" y="43052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 (оценка) – 58 812,0 тыс. руб.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 – 24 702,0 тыс. руб.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 – 25 615,0 тыс. руб.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 – 26 132,0 тыс.руб.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0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2526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Жилищное хозяйство – 717,1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657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8753,2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360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Благоустройство – 22 300,1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709267586"/>
              </p:ext>
            </p:extLst>
          </p:nvPr>
        </p:nvGraphicFramePr>
        <p:xfrm>
          <a:off x="4220794" y="3088310"/>
          <a:ext cx="4714876" cy="37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3" y="2034840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33351" y="620688"/>
            <a:ext cx="927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на 2020-2022 годы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473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0" y="0"/>
          <a:ext cx="9144000" cy="499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 в </a:t>
            </a: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2020-2022 годах, тыс.руб.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54901654"/>
              </p:ext>
            </p:extLst>
          </p:nvPr>
        </p:nvGraphicFramePr>
        <p:xfrm>
          <a:off x="2357422" y="571480"/>
          <a:ext cx="678657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56999" y="904829"/>
            <a:ext cx="2801498" cy="386415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59290"/>
              </p:ext>
            </p:extLst>
          </p:nvPr>
        </p:nvGraphicFramePr>
        <p:xfrm>
          <a:off x="0" y="4363720"/>
          <a:ext cx="9144000" cy="2494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72000"/>
                <a:gridCol w="1143008"/>
                <a:gridCol w="1143008"/>
                <a:gridCol w="1143008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90 752,5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72 625,0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75 432,9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78 255,1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250 002,3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211 524,4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207 104,3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222 839,9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27 888,6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31 134,4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31 788,3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32 372,0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11 380,0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10 935,0</a:t>
                      </a: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8 865,1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9 072,8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7 855,0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7 177,9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7 177,9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7 177,9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026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tree-education-icons-pencil-studying-knowledge-symbol-vector-illustration-44438170.jp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 b="6295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67525" y="0"/>
            <a:ext cx="2143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Около 1,3 тыс. детей охвачено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оздоровительными мероприятиями.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143375"/>
            <a:ext cx="2809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2 634 учащихся.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48425" y="4191000"/>
            <a:ext cx="2695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тремя детскими садами с 29 группами и 28 группами дошкольного образования при 6 школах,  с численностью детей 1060.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233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занимаются 2 671 детей.</a:t>
            </a:r>
          </a:p>
        </p:txBody>
      </p:sp>
      <p:sp>
        <p:nvSpPr>
          <p:cNvPr id="27" name="Овал 26"/>
          <p:cNvSpPr/>
          <p:nvPr/>
        </p:nvSpPr>
        <p:spPr>
          <a:xfrm>
            <a:off x="1133475" y="1257300"/>
            <a:ext cx="1276350" cy="97155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038350" y="1933575"/>
            <a:ext cx="1714500" cy="126682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191125" y="2943225"/>
            <a:ext cx="1552575" cy="113347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476625" y="952500"/>
            <a:ext cx="1466850" cy="1133475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629150" y="1885950"/>
            <a:ext cx="1247775" cy="90487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076700" y="3714749"/>
            <a:ext cx="1095375" cy="847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igrushka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5256" y="2143125"/>
            <a:ext cx="578743" cy="578743"/>
          </a:xfrm>
          <a:prstGeom prst="rect">
            <a:avLst/>
          </a:prstGeom>
        </p:spPr>
      </p:pic>
      <p:pic>
        <p:nvPicPr>
          <p:cNvPr id="37" name="Рисунок 36" descr="clipart-5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57775" y="1854631"/>
            <a:ext cx="504825" cy="688543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4953000" y="666750"/>
            <a:ext cx="1590675" cy="1209675"/>
          </a:xfrm>
          <a:prstGeom prst="ellips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038850" y="1323975"/>
            <a:ext cx="1447800" cy="1057275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0_8ad65_231d0f4c_ori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2113684" flipV="1">
            <a:off x="4183756" y="3712949"/>
            <a:ext cx="902594" cy="827010"/>
          </a:xfrm>
          <a:prstGeom prst="rect">
            <a:avLst/>
          </a:prstGeom>
        </p:spPr>
      </p:pic>
      <p:pic>
        <p:nvPicPr>
          <p:cNvPr id="41" name="Рисунок 40" descr="piramidka_smal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29399" y="2200006"/>
            <a:ext cx="247502" cy="452434"/>
          </a:xfrm>
          <a:prstGeom prst="rect">
            <a:avLst/>
          </a:prstGeom>
        </p:spPr>
      </p:pic>
      <p:pic>
        <p:nvPicPr>
          <p:cNvPr id="42" name="Рисунок 41" descr="play-sport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81601" y="865949"/>
            <a:ext cx="1219200" cy="8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67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763325"/>
          <a:ext cx="9144000" cy="609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кинематографию, 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2020-2022 годах, тыс.руб.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6286512" cy="5286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857496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 – 45 208,5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7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741,6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716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18369046"/>
              </p:ext>
            </p:extLst>
          </p:nvPr>
        </p:nvGraphicFramePr>
        <p:xfrm>
          <a:off x="0" y="3514725"/>
          <a:ext cx="4261899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750352"/>
            <a:ext cx="9144000" cy="10926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 «</a:t>
            </a:r>
            <a:r>
              <a:rPr lang="ru-RU" sz="1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система»  и МБУ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в составе которых 48 филиалов в разных населенных пунктах района.</a:t>
            </a:r>
            <a:endParaRPr lang="en-US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5127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политику,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2020-2022 годах, тыс.руб.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00076"/>
              </p:ext>
            </p:extLst>
          </p:nvPr>
        </p:nvGraphicFramePr>
        <p:xfrm>
          <a:off x="0" y="5105400"/>
          <a:ext cx="9144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4143404"/>
                <a:gridCol w="1071570"/>
                <a:gridCol w="1071570"/>
                <a:gridCol w="1071570"/>
                <a:gridCol w="12144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(оценка)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1 931,4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1 994,5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1 994,5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1 994,5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13 175,7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6 884,3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3 116,9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6 307,2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42 905,2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267,9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44 285,6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44 479,2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95024120"/>
              </p:ext>
            </p:extLst>
          </p:nvPr>
        </p:nvGraphicFramePr>
        <p:xfrm>
          <a:off x="0" y="1397000"/>
          <a:ext cx="91440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019610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840868556"/>
              </p:ext>
            </p:extLst>
          </p:nvPr>
        </p:nvGraphicFramePr>
        <p:xfrm>
          <a:off x="1667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76056" y="692696"/>
            <a:ext cx="4214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2020-2022 годах, тыс.руб.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6636467"/>
              </p:ext>
            </p:extLst>
          </p:nvPr>
        </p:nvGraphicFramePr>
        <p:xfrm>
          <a:off x="899592" y="825714"/>
          <a:ext cx="45339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3614" y="3103677"/>
            <a:ext cx="86503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 культуру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спорт, в 2020-2022 годах, тыс.руб.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Мероприятия по физической культуре и спорту запланированы в рамках муниципальной программы «Развитие молодежной политики, физической культуры и спорта в муниципальном районе Нуримановский район Республики Башкортостан» подпрограммы «Развитие физической культуры и спорта» на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год в объеме 700,0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4" cstate="print"/>
          <a:srcRect t="46250" r="76250" b="5000"/>
          <a:stretch>
            <a:fillRect/>
          </a:stretch>
        </p:blipFill>
        <p:spPr>
          <a:xfrm>
            <a:off x="4065170" y="5210694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5" cstate="print"/>
          <a:srcRect l="6875" t="7500" r="49062" b="7500"/>
          <a:stretch>
            <a:fillRect/>
          </a:stretch>
        </p:blipFill>
        <p:spPr>
          <a:xfrm>
            <a:off x="5612997" y="4948711"/>
            <a:ext cx="118503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6" cstate="print"/>
          <a:srcRect l="45312" t="50000" r="24688"/>
          <a:stretch>
            <a:fillRect/>
          </a:stretch>
        </p:blipFill>
        <p:spPr>
          <a:xfrm>
            <a:off x="7316595" y="5128340"/>
            <a:ext cx="1085846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4268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157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9930" y="4919672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3933" y="470957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1914" y="486024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420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F9D8-561C-4E4C-8523-0D070BB524DA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348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3487" y="3983989"/>
            <a:ext cx="3769280" cy="2295128"/>
          </a:xfrm>
          <a:prstGeom prst="rect">
            <a:avLst/>
          </a:prstGeom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625577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декабре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618226" y="410143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в мае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619672" y="714714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1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9" y="62068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2020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96748"/>
              </p:ext>
            </p:extLst>
          </p:nvPr>
        </p:nvGraphicFramePr>
        <p:xfrm>
          <a:off x="1095375" y="1524759"/>
          <a:ext cx="8013129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331"/>
                <a:gridCol w="1477955"/>
                <a:gridCol w="5358843"/>
              </a:tblGrid>
              <a:tr h="92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2 683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80 305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6 692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68 514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5 710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11 656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рубль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2 308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рубля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45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25422" y="3861048"/>
            <a:ext cx="4491080" cy="2765823"/>
          </a:xfrm>
          <a:prstGeom prst="rect">
            <a:avLst/>
          </a:prstGeom>
          <a:blipFill dpi="0" rotWithShape="1">
            <a:blip r:embed="rId3" cstate="print">
              <a:lum bright="14000" contrast="-14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5781" y="138822"/>
            <a:ext cx="8643998" cy="820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8140" y="1080988"/>
            <a:ext cx="3241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по Республике     Башкортостан в 2020 году       составит 38 031,8 рублей</a:t>
            </a:r>
          </a:p>
        </p:txBody>
      </p:sp>
      <p:sp>
        <p:nvSpPr>
          <p:cNvPr id="18" name="Rectangle 4"/>
          <p:cNvSpPr txBox="1">
            <a:spLocks/>
          </p:cNvSpPr>
          <p:nvPr/>
        </p:nvSpPr>
        <p:spPr bwMode="auto">
          <a:xfrm>
            <a:off x="952500" y="3062669"/>
            <a:ext cx="4191372" cy="5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Публичные нормативные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обязательства на 20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-202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годы</a:t>
            </a:r>
          </a:p>
        </p:txBody>
      </p:sp>
      <p:sp>
        <p:nvSpPr>
          <p:cNvPr id="257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9547" y="5324772"/>
            <a:ext cx="4546627" cy="147732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Выплата единовременного пособия при всех формах устройства детей, лишенных родительского попечения, в семью </a:t>
            </a:r>
          </a:p>
          <a:p>
            <a:pPr lvl="0" algn="ctr"/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627,0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тыс.руб., </a:t>
            </a:r>
          </a:p>
          <a:p>
            <a:pPr lvl="0" algn="ctr"/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652,1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тыс.руб., </a:t>
            </a:r>
          </a:p>
          <a:p>
            <a:pPr lvl="0" algn="ctr"/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en-US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678,1</a:t>
            </a:r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38725" y="1095375"/>
            <a:ext cx="3895725" cy="230825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3475" y="3509486"/>
            <a:ext cx="4200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Пенсии за выслугу лет лицам, замещавшим муниципальные должности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2020 – 2022 годы  по   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1 994,5 тыс.руб.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768330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35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02976" y="928670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831758">
            <a:off x="4000496" y="2000240"/>
            <a:ext cx="16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06977" y="3310302"/>
            <a:ext cx="1447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90454">
            <a:off x="3979046" y="445560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14344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b="1" cap="all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5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10 месяцев  2019 года - 449 человек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222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00852672"/>
              </p:ext>
            </p:extLst>
          </p:nvPr>
        </p:nvGraphicFramePr>
        <p:xfrm>
          <a:off x="0" y="415498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4333" y="0"/>
            <a:ext cx="8059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603" y="5604508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735" y="5865984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735" y="6135552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5140" y="6425680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8555" y="5635486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8555" y="5921238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6647" y="6198897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6647" y="6492742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309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89307"/>
              </p:ext>
            </p:extLst>
          </p:nvPr>
        </p:nvGraphicFramePr>
        <p:xfrm>
          <a:off x="5000626" y="4917440"/>
          <a:ext cx="413384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23875"/>
                <a:gridCol w="600075"/>
                <a:gridCol w="587856"/>
                <a:gridCol w="6789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2018 (оценка)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3 341,5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3 406,1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3 413,6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3 432,4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24 532,8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22 672,1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21 847,9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21 200,3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458,0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81865" y="2224880"/>
            <a:ext cx="2806637" cy="280663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719509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общего характера бюджетам бюджетной системы Российской Федерации,  на  2020-2022 годы, тыс.руб.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162"/>
          <p:cNvSpPr/>
          <p:nvPr/>
        </p:nvSpPr>
        <p:spPr>
          <a:xfrm rot="14374610">
            <a:off x="17294" y="4017828"/>
            <a:ext cx="2806633" cy="280663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2224285" y="4010240"/>
            <a:ext cx="2806633" cy="280663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730203" y="4938237"/>
            <a:ext cx="1554648" cy="941405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rgbClr val="3BF32D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7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4374610">
            <a:off x="1165165" y="4009824"/>
            <a:ext cx="1554650" cy="941405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rgbClr val="EE0076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9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2289705" y="4006032"/>
            <a:ext cx="1500770" cy="1013210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FB9E00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2212925" y="4670477"/>
            <a:ext cx="477571" cy="435309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714480" y="4286256"/>
            <a:ext cx="446088" cy="400050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857488" y="4214818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3714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" y="5153037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дотации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4857760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2285984" y="5214950"/>
            <a:ext cx="567792" cy="469124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427323434"/>
              </p:ext>
            </p:extLst>
          </p:nvPr>
        </p:nvGraphicFramePr>
        <p:xfrm>
          <a:off x="4421173" y="1286108"/>
          <a:ext cx="485775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58393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45411"/>
              </p:ext>
            </p:extLst>
          </p:nvPr>
        </p:nvGraphicFramePr>
        <p:xfrm>
          <a:off x="0" y="1508750"/>
          <a:ext cx="9144000" cy="5349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275"/>
                <a:gridCol w="742950"/>
                <a:gridCol w="781050"/>
                <a:gridCol w="809625"/>
                <a:gridCol w="1085850"/>
                <a:gridCol w="752475"/>
                <a:gridCol w="809625"/>
                <a:gridCol w="704850"/>
                <a:gridCol w="666750"/>
                <a:gridCol w="692474"/>
                <a:gridCol w="660076"/>
              </a:tblGrid>
              <a:tr h="279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2020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2 619,2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2 687,5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2 571,7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1 404,0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1 439,9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2 345,5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1 189,0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1 104,0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2 656,1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2 716,8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2 551,7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1 610,6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1 650,4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1 693,9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2 584,2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2 728,7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2 595,5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1 956,3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2 007,6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2 060,8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2 701,4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2 740,8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2 527,2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1 886,0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1 991,2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2 042,7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2 094,6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1 685,0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1 728,9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1 774,1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1 857,2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1 903,4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1 955,3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2 551,3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2 461,7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2 525,3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204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26 078,2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25 261,5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24 632,7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6 076,7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15 436,0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1 653,7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1 665,1</a:t>
                      </a:r>
                    </a:p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1 718,1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26" y="620688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 2020-2022 годы, тыс.руб.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8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1453401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094" y="692696"/>
            <a:ext cx="907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на  2020 год, в %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7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банков;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Кредиты бюджета субъекта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3795" y="533400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6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7092280" y="1340768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</a:rPr>
              <a:t>. руб.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827158773"/>
              </p:ext>
            </p:extLst>
          </p:nvPr>
        </p:nvGraphicFramePr>
        <p:xfrm>
          <a:off x="4119613" y="1636295"/>
          <a:ext cx="3349591" cy="222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993663198"/>
              </p:ext>
            </p:extLst>
          </p:nvPr>
        </p:nvGraphicFramePr>
        <p:xfrm>
          <a:off x="323528" y="1628800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717680986"/>
              </p:ext>
            </p:extLst>
          </p:nvPr>
        </p:nvGraphicFramePr>
        <p:xfrm>
          <a:off x="323528" y="4365104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502047941"/>
              </p:ext>
            </p:extLst>
          </p:nvPr>
        </p:nvGraphicFramePr>
        <p:xfrm>
          <a:off x="4355976" y="4293096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28975" y="609600"/>
            <a:ext cx="578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12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141412" y="1810345"/>
            <a:ext cx="8640960" cy="1904214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8131" y="3289956"/>
            <a:ext cx="1348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1520" y="182158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Объем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расходов на обслуживание муниципального долга:</a:t>
            </a:r>
          </a:p>
        </p:txBody>
      </p:sp>
      <p:sp>
        <p:nvSpPr>
          <p:cNvPr id="5" name="Овал 4"/>
          <p:cNvSpPr/>
          <p:nvPr/>
        </p:nvSpPr>
        <p:spPr>
          <a:xfrm>
            <a:off x="1000175" y="2492896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284984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284984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1920" y="2492896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76256" y="2420888"/>
            <a:ext cx="1049570" cy="822544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Rectangle 114"/>
          <p:cNvSpPr>
            <a:spLocks noChangeArrowheads="1"/>
          </p:cNvSpPr>
          <p:nvPr/>
        </p:nvSpPr>
        <p:spPr bwMode="auto">
          <a:xfrm>
            <a:off x="971600" y="2780928"/>
            <a:ext cx="107455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  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6,0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115"/>
          <p:cNvSpPr>
            <a:spLocks noChangeArrowheads="1"/>
          </p:cNvSpPr>
          <p:nvPr/>
        </p:nvSpPr>
        <p:spPr bwMode="auto">
          <a:xfrm>
            <a:off x="4100660" y="2780928"/>
            <a:ext cx="61274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5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,0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116"/>
          <p:cNvSpPr>
            <a:spLocks noChangeArrowheads="1"/>
          </p:cNvSpPr>
          <p:nvPr/>
        </p:nvSpPr>
        <p:spPr bwMode="auto">
          <a:xfrm>
            <a:off x="6948264" y="2708920"/>
            <a:ext cx="34496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0" y="879224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2020-2022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596" y="40005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Долговая нагрузка от собственных доходов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18"/>
          <p:cNvSpPr>
            <a:spLocks noChangeArrowheads="1"/>
          </p:cNvSpPr>
          <p:nvPr/>
        </p:nvSpPr>
        <p:spPr bwMode="auto">
          <a:xfrm>
            <a:off x="214282" y="4500570"/>
            <a:ext cx="8640960" cy="185738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 b="1" dirty="0"/>
          </a:p>
        </p:txBody>
      </p:sp>
      <p:sp>
        <p:nvSpPr>
          <p:cNvPr id="42" name="Овал 41"/>
          <p:cNvSpPr/>
          <p:nvPr/>
        </p:nvSpPr>
        <p:spPr>
          <a:xfrm>
            <a:off x="987788" y="4941340"/>
            <a:ext cx="1049571" cy="7736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29058" y="4929198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929454" y="4857760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Rectangle 114"/>
          <p:cNvSpPr>
            <a:spLocks noChangeArrowheads="1"/>
          </p:cNvSpPr>
          <p:nvPr/>
        </p:nvSpPr>
        <p:spPr bwMode="auto">
          <a:xfrm>
            <a:off x="1119665" y="5272702"/>
            <a:ext cx="7858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r>
              <a:rPr lang="ru-RU" sz="1400" b="1" dirty="0" smtClean="0">
                <a:solidFill>
                  <a:srgbClr val="002060"/>
                </a:solidFill>
              </a:rPr>
              <a:t>0,0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7" name="Rectangle 114"/>
          <p:cNvSpPr>
            <a:spLocks noChangeArrowheads="1"/>
          </p:cNvSpPr>
          <p:nvPr/>
        </p:nvSpPr>
        <p:spPr bwMode="auto">
          <a:xfrm>
            <a:off x="4129685" y="5220514"/>
            <a:ext cx="72008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    </a:t>
            </a:r>
            <a:r>
              <a:rPr lang="ru-RU" sz="1400" b="1" dirty="0" smtClean="0">
                <a:solidFill>
                  <a:srgbClr val="002060"/>
                </a:solidFill>
              </a:rPr>
              <a:t>0,0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8" name="Rectangle 114"/>
          <p:cNvSpPr>
            <a:spLocks noChangeArrowheads="1"/>
          </p:cNvSpPr>
          <p:nvPr/>
        </p:nvSpPr>
        <p:spPr bwMode="auto">
          <a:xfrm>
            <a:off x="7113070" y="5143512"/>
            <a:ext cx="7513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</a:rPr>
              <a:t>0,0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19665" y="5682068"/>
            <a:ext cx="12404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57620" y="5715016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786578" y="5715016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4328" y="19888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715272" y="4572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%</a:t>
            </a:r>
          </a:p>
        </p:txBody>
      </p:sp>
      <p:sp>
        <p:nvSpPr>
          <p:cNvPr id="30" name="Rectangle 115"/>
          <p:cNvSpPr>
            <a:spLocks noChangeArrowheads="1"/>
          </p:cNvSpPr>
          <p:nvPr/>
        </p:nvSpPr>
        <p:spPr bwMode="auto">
          <a:xfrm>
            <a:off x="7074566" y="2704699"/>
            <a:ext cx="64489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   2,0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324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214818"/>
            <a:ext cx="1714512" cy="1714512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>
          <a:xfrm rot="10800000">
            <a:off x="1571604" y="1857364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5572132" y="2143116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649412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ГРАЖДАНИН УЧАСТВУЕТ В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4257" y="5457836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B28AE-F851-4E76-A71A-BD0C6A64B50E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3786182" y="1428736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072074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34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828674" y="933450"/>
            <a:ext cx="81327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onstantia" pitchFamily="18" charset="0"/>
              </a:rPr>
              <a:t>   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программно-ориентированным, то есть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расходование средств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основании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утвержденных муниципальных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95720359"/>
              </p:ext>
            </p:extLst>
          </p:nvPr>
        </p:nvGraphicFramePr>
        <p:xfrm>
          <a:off x="1115616" y="2466690"/>
          <a:ext cx="7056784" cy="407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2279" y="228202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48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96937"/>
            <a:ext cx="9096375" cy="99853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0" cap="none" spc="0" dirty="0" smtClean="0">
                <a:ln w="1905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0" cap="none" spc="0" dirty="0" smtClean="0">
                <a:ln w="1905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spc="0" dirty="0" smtClean="0">
                <a:ln w="1905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0" cap="none" spc="0" dirty="0" smtClean="0">
                <a:ln w="1905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spc="0" dirty="0" smtClean="0">
                <a:ln w="1905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400" b="0" cap="none" spc="0" dirty="0">
              <a:ln w="1905"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44220"/>
              </p:ext>
            </p:extLst>
          </p:nvPr>
        </p:nvGraphicFramePr>
        <p:xfrm>
          <a:off x="35496" y="1585661"/>
          <a:ext cx="9073008" cy="52277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6951"/>
                <a:gridCol w="1183053"/>
                <a:gridCol w="1100048"/>
                <a:gridCol w="1026790"/>
                <a:gridCol w="999876"/>
                <a:gridCol w="976290"/>
              </a:tblGrid>
              <a:tr h="4342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2019 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08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8 324,6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8 324,6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8 722,7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8 722,7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8 722,7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6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10 350,8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40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804,7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2 009,5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697,1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464,6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463,2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70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15 827,5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42 783,5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18 875,3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25 365,0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25 882,0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70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2 064,7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64 129,3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2 276,5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1 776,5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2 791,8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3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«Устойчивое развитие сельских территорий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8 899,8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15 126,9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5 381,0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2 515,6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7 449,5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87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4 511,6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36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35 558,7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47 919,2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37 978,2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37 741,8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37 832,9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36340" y="1268760"/>
            <a:ext cx="126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00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02583"/>
              </p:ext>
            </p:extLst>
          </p:nvPr>
        </p:nvGraphicFramePr>
        <p:xfrm>
          <a:off x="35496" y="44624"/>
          <a:ext cx="9073008" cy="67905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0400"/>
                <a:gridCol w="1224136"/>
                <a:gridCol w="1080120"/>
                <a:gridCol w="1080120"/>
                <a:gridCol w="1080120"/>
                <a:gridCol w="1008112"/>
              </a:tblGrid>
              <a:tr h="3135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2019 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38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93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30 165,8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62 978,4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64 479,6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64 479,6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64 479,6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40 735,0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42 472,6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42 249,1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43 215,4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43 334,6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</a:t>
                      </a:r>
                      <a:r>
                        <a:rPr lang="ru-RU" sz="1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ФКиС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Нуримановский район РБ»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4 878,5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5 938,3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5 346,8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4 146,8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4 146,8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323 417,5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365 155,2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320 736,6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318 044,2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337 263,4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54 236,9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61 144,3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53 317,3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54 732,1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56 751,0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48 881,0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104 294,8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73 936,0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63 647,3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71 182,9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93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2 582,0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2 391,3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2 692,0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 район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7 321,0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5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1 968,7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343,3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2 502,6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2 194,9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2 318,9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87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587 806,4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839 913,6</a:t>
                      </a:r>
                    </a:p>
                    <a:p>
                      <a:pPr algn="ctr"/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640 830,8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629 778,5</a:t>
                      </a:r>
                    </a:p>
                    <a:p>
                      <a:pPr algn="ctr"/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665 351,3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005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05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2020 год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532930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109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908" y="69269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2021-2022 годы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2387" y="991402"/>
          <a:ext cx="3782729" cy="557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183313"/>
              </p:ext>
            </p:extLst>
          </p:nvPr>
        </p:nvGraphicFramePr>
        <p:xfrm>
          <a:off x="4572000" y="1173543"/>
          <a:ext cx="4126797" cy="566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52681" y="5614247"/>
            <a:ext cx="9519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66020" y="5631992"/>
            <a:ext cx="9310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871764"/>
              </p:ext>
            </p:extLst>
          </p:nvPr>
        </p:nvGraphicFramePr>
        <p:xfrm>
          <a:off x="323528" y="1196752"/>
          <a:ext cx="4101765" cy="555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819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642918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апреля 2017 года №1725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Стимулировать инновационную деятельность и инновационное развитие агропромышленного комплекса;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Обеспечить экологически регламентированное использование в сельскохозяйственном производстве земельных, водных и других возобновляемых природных ресурсов, а также повысить плодородие почв до оптимального уровня;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Обеспечить развитие мелиорации земель сельскохозяйственного назначения;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Создать условия для эффективного использования земель сельскохозяйственного назначения.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08494"/>
              </p:ext>
            </p:extLst>
          </p:nvPr>
        </p:nvGraphicFramePr>
        <p:xfrm>
          <a:off x="395536" y="5445224"/>
          <a:ext cx="8352927" cy="11423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1310"/>
                <a:gridCol w="1281339"/>
                <a:gridCol w="1281339"/>
                <a:gridCol w="968939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подотрасли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7 674,0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7 674,0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7 674,0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09237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764704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74853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Башкортостан» утверждена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№1552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Анализ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прогнозирование социально- экономического развития района;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Развитие инвестиционной деятельности и повышение инвестиционной привлекательности района;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Мониторинг развития конкурентной среды;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Реализация политики энергосбережения и повышения энергетической эффективности на территории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dirty="0"/>
              <a:t>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648413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-12898" y="764704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91" y="1556792"/>
            <a:ext cx="867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жильем молодых семей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июля 2019 года №805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молодых семей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внебюджетных источников финансирования,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собственных средств получателей социальных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12235"/>
              </p:ext>
            </p:extLst>
          </p:nvPr>
        </p:nvGraphicFramePr>
        <p:xfrm>
          <a:off x="395536" y="4725144"/>
          <a:ext cx="8424935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/>
                <a:gridCol w="1292385"/>
                <a:gridCol w="1292385"/>
                <a:gridCol w="977292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1 697,1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51692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870" y="144016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13" y="836712"/>
            <a:ext cx="885831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февраля 2019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года№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275 </a:t>
            </a:r>
            <a:endParaRPr lang="ru-RU" sz="13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10. Повышение правосознания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ответственности участников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дорожного движения.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4825"/>
              </p:ext>
            </p:extLst>
          </p:nvPr>
        </p:nvGraphicFramePr>
        <p:xfrm>
          <a:off x="291394" y="5930414"/>
          <a:ext cx="8568951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/>
                <a:gridCol w="1314477"/>
                <a:gridCol w="1314477"/>
                <a:gridCol w="993998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18 875,3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25 365,0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25 882,0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93116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5311"/>
            <a:ext cx="9144000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653108"/>
            <a:ext cx="90011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марта 2019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№442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Обеспечение потребителей коммунальными ресурсами нормативного качества при доступной стоимости и обеспечении надежной и эффективной работы коммунальной инфраструктуры;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Обеспечение надежного и высокоэффективного наружного освещения населенных пунктов  муниципального район Нуримановский район Республики Башкортостан;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Формирование комфортных условий проживания населения района;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 Решение проблем безопасности дорожного движения;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 Обеспечение населения чистой водопроводной водой;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рациональное использование водных объектов, охрана окружающей среды и обеспечение экологической безопасности;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Стабилизация и развитие систем водоснабжения и водоотведения жилищно-коммунального комплекса муниципального района Нуримановский район Республики Башкортостан;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Формирование комфортных и безопасных условий проживания и деятельности населения муниципального района Нуримановский район Республики Башкортостан сохранение здоровья людей;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Обеспечение очистки сточных вод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Восстановление и модернизация систем  наружного освещения населенных пунктов муниципального района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Нуримановский район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Республики Башкортостан;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надежности и эффективности поставки коммунальных ресурсов за счет масштабной реконструкции и модернизации систем коммунальной инфраструктуры;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Обеспечение доступности для населения стоимости коммунальных услуг;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Увеличение количества освещаемых территорий в населенных пунктах района;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Повышение надежности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эффективности установок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наружного освещения, а также снижение эксплуатационных затрат;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Экономное использование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электроэнергии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средств, выделяемых на содержание систем наружного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освещения.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05034"/>
              </p:ext>
            </p:extLst>
          </p:nvPr>
        </p:nvGraphicFramePr>
        <p:xfrm>
          <a:off x="269522" y="5445224"/>
          <a:ext cx="8604955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66781"/>
                <a:gridCol w="1320000"/>
                <a:gridCol w="1320000"/>
                <a:gridCol w="998174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2 117,2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1 617,2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2 632,5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4819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D518D-6A07-43AB-8660-F9C8F9B4C298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проекта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бюджета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политики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Российской Федерации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32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881134"/>
            <a:ext cx="9144000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700808"/>
            <a:ext cx="87341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апреля 2019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№519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1.Улучшение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жизнедеятельности на сельских территориях Нуримановского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района;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2.Улучшение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жилищных условий граждан проживающих в сельской местности, в том числе молодых семей, молодых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специалистов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3.Улучшение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инвестиционного климата в сфере АПК на сельских территориях Нуримановского района за счет реализации инфраструктурных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мероприятий;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муниципальной программы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Удовлетворение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потребностей в благоустроенном жилье населения, проживающего на сельских территориях Нуримановского района, в том числе молодых семей и молодых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специалистов;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уровня комплексного обустройства объектами социальной и инженерной инфраструктуры сельских территорий Нуримановского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Устойчивое территориальное развитие района посредством совершенствования системы расселения, застройки, благоустройства сельских поселений, их инженерной, транспортной и социальной инфраструктур, рационального природопользования, охраны и использования объектов историко-культурного наследия, сохранения и улучшения окружающей природной среды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8146"/>
              </p:ext>
            </p:extLst>
          </p:nvPr>
        </p:nvGraphicFramePr>
        <p:xfrm>
          <a:off x="251517" y="5805264"/>
          <a:ext cx="8662159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99799"/>
                <a:gridCol w="1328775"/>
                <a:gridCol w="1328775"/>
                <a:gridCol w="1004810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Устойчивое развитие сельских территорий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5 381,0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2 515,6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7 449,5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32503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846286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844824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мая 2019 года №584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ведения предпринимательской деятельности в муниципальном районе Нуримановский район Республики Башкортостан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Увеличение увеличить финансового результата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всех видов предпринимательской деятельности;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Увеличение численности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населения муниципального района Нуримановский район Республики Башкортостан, осуществляющего предпринимательскую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работающего в сфере малого и среднего предпринимательства;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Увеличение доли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37671"/>
              </p:ext>
            </p:extLst>
          </p:nvPr>
        </p:nvGraphicFramePr>
        <p:xfrm>
          <a:off x="381499" y="5301208"/>
          <a:ext cx="8510983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12539"/>
                <a:gridCol w="1305585"/>
                <a:gridCol w="1305585"/>
                <a:gridCol w="987274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4209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764704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484784"/>
            <a:ext cx="885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значения» утверждена постановлением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декабря 2018 года №1549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2.Повышение эффективности работы и результативности профессиональной служебной деятельности органов местного 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Искоренения коррупционных проявлений в деятельности муниципальных служащих, создание безопасных условий труда и охраны труда;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Создание эффективной системы организации хранения, комплектования, учета и использования документов архивного фонда.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01795"/>
              </p:ext>
            </p:extLst>
          </p:nvPr>
        </p:nvGraphicFramePr>
        <p:xfrm>
          <a:off x="251520" y="4963492"/>
          <a:ext cx="8568951" cy="16910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/>
                <a:gridCol w="1314477"/>
                <a:gridCol w="1314477"/>
                <a:gridCol w="993998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37 528,2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37 291,8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37 382,9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88227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-5655" y="474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877255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утверждена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1532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1.Создание эффективной организации бюджетного учета и составления бюджетной отчетности в </a:t>
            </a:r>
          </a:p>
          <a:p>
            <a:pPr marL="342900" indent="-3429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муниципальном районе Нуримановский район Республики Башкортостан;</a:t>
            </a:r>
          </a:p>
          <a:p>
            <a:pPr marL="342900" indent="-3429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имущества, развитие добросовестной </a:t>
            </a:r>
          </a:p>
          <a:p>
            <a:pPr marL="342900" indent="-3429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конкуренции, предотвращение коррупции и других злоупотреблений.</a:t>
            </a:r>
          </a:p>
          <a:p>
            <a:pPr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еализация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единого порядка ведения бюджетного учета в  ОМСУ, муниципальных учреждениях с использованием средств автоматизации;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2.Обеспечение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3.Повышение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качества и оперативности формирования отчетности;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4.Обеспечение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создания методических материалов по предметным областям с учетом региональной и отраслевой специфики;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5.Обеспечение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контроля качества бюджетного учета, бюджетной отчетности и контроля использования имущества;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6.Повышение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эффективности и результативности осуществления закупок, использования имущества;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гласности и прозрачности осуществления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закупок;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8.Увеличение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количества совместных конкурсов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аукционов для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нужд заказчиков муниципального района Нуримановский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район.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8122"/>
              </p:ext>
            </p:extLst>
          </p:nvPr>
        </p:nvGraphicFramePr>
        <p:xfrm>
          <a:off x="389326" y="5203756"/>
          <a:ext cx="8496943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4436"/>
                <a:gridCol w="1303431"/>
                <a:gridCol w="1303431"/>
                <a:gridCol w="985645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16 424,8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16 424,8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16 424,8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48 054,8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48 054,8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48 054,8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952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72008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1412776"/>
            <a:ext cx="86067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декабря 2018 года №1537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</a:t>
            </a: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ситуацию,  из числа:  пожилых граждан,  инвалидов,  семей  с несовершеннолетними детьми, </a:t>
            </a:r>
          </a:p>
          <a:p>
            <a:pPr marL="342900" indent="-3429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проживающих  на территории муниципального района</a:t>
            </a:r>
            <a:r>
              <a:rPr lang="ru-RU" sz="1400" dirty="0" smtClean="0"/>
              <a:t>. </a:t>
            </a:r>
          </a:p>
          <a:p>
            <a:pPr marL="342900" indent="-342900"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роведение социально-значимых мероприятий;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Создание условий для продолжения активного образа жизни пожилых людей, достигших пенсионного возраста, для их полноценного участия в жизни общества;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Обеспечение беспрепятственного доступа инвалидов к объектам социальной инфраструктуры;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Возрождение в сознании общества  понимания  ценности семьи, укрепление социального статуса семьи как основного института общества, пропаганда семейных ценностей;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Проведение культурно-массовых   мероприятий,  направленных  на нравственное и духовное воспитание детей и семей в целом;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Создание благоприятных условий для интеграции в общество инвалидов;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предприятий, организаций  по оказанию социальной поддержки инвалидам, пенсионерам и другим категориям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3443"/>
              </p:ext>
            </p:extLst>
          </p:nvPr>
        </p:nvGraphicFramePr>
        <p:xfrm>
          <a:off x="395533" y="5560085"/>
          <a:ext cx="842493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/>
                <a:gridCol w="1292386"/>
                <a:gridCol w="1292386"/>
                <a:gridCol w="977293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 серебряного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42 164,1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43 215,4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43 334,6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1406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665583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268760"/>
            <a:ext cx="88583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декабря 2018 года №1522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1.Совершенствование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культуры и спорта, формирование стремления к здоровому образу жизни;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Пропаганда здорового образа жизни среди молодежи;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Гражданско-патриотическое воспитание молодежи;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Формирование у молодежи семейных ценностей;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9. Стимулирование различных форм самоорганизации молодежи.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40876"/>
              </p:ext>
            </p:extLst>
          </p:nvPr>
        </p:nvGraphicFramePr>
        <p:xfrm>
          <a:off x="247143" y="5733256"/>
          <a:ext cx="8649713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92615"/>
                <a:gridCol w="1326866"/>
                <a:gridCol w="1326866"/>
                <a:gridCol w="1003366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4 496,8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4 146,8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4 146,8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8285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20688"/>
            <a:ext cx="9001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20 апреля 2017 года №662</a:t>
            </a:r>
          </a:p>
          <a:p>
            <a:pPr algn="just"/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92658"/>
              </p:ext>
            </p:extLst>
          </p:nvPr>
        </p:nvGraphicFramePr>
        <p:xfrm>
          <a:off x="215516" y="4365104"/>
          <a:ext cx="8712968" cy="24225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29126"/>
                <a:gridCol w="1255639"/>
                <a:gridCol w="1285520"/>
                <a:gridCol w="1142683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63 731,4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66 539,3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69 361,5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195 001,2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190 581,1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206 316,7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21 504,9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21 928,3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22 306,2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7 944,4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6 440,8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6 724,3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7 137,9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7 137,9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7 137,9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25 416,8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25 416,8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25 416,8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2552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0535" y="83671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95021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декабря 2018 года №1535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Модернизация сферы культуры муниципального района, ее творческое и материально техническое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Совершенствование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Сохранение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развитие непрерывной системы художественного образования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64850"/>
              </p:ext>
            </p:extLst>
          </p:nvPr>
        </p:nvGraphicFramePr>
        <p:xfrm>
          <a:off x="395536" y="5346740"/>
          <a:ext cx="8361682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6363"/>
                <a:gridCol w="1282682"/>
                <a:gridCol w="1282682"/>
                <a:gridCol w="969955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14 877,0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15 717,0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16 417,0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28 810,8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29 155,1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30 268,2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9 629,5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9 860,0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10 065,8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7421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-25846" y="764704"/>
            <a:ext cx="9144000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340768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2018 года №1549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43097"/>
              </p:ext>
            </p:extLst>
          </p:nvPr>
        </p:nvGraphicFramePr>
        <p:xfrm>
          <a:off x="467544" y="5517232"/>
          <a:ext cx="8289674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4800"/>
                <a:gridCol w="1271636"/>
                <a:gridCol w="1271636"/>
                <a:gridCol w="961602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65 600,7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48 268,4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48 139,2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8 335,3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15 378,9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23 043,7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1038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-36004" y="616854"/>
            <a:ext cx="9144000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92764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декабря 2018 года №1521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Сохранение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укрепление здоровья населения Нуримановского района на основе создания эффективной системы формирования здорового образа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Применение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Нуримановский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район.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Приобщение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населения к занятиям физической культурой, спортом и туризмом;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целенаправленной работы по осуществлению комплексных мер по профилактике распространения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наркомании.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795474"/>
              </p:ext>
            </p:extLst>
          </p:nvPr>
        </p:nvGraphicFramePr>
        <p:xfrm>
          <a:off x="323528" y="5733256"/>
          <a:ext cx="8505698" cy="914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/>
                <a:gridCol w="1304774"/>
                <a:gridCol w="1304774"/>
                <a:gridCol w="986661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злоупотребления наркотиками и их незаконному обороту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3998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3489A-3AB3-4151-B1D2-03C21D455044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услуг -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69428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-22423" y="432441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857" y="1046362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2017 года №2086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МР;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ЧС и пожаров.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27754"/>
              </p:ext>
            </p:extLst>
          </p:nvPr>
        </p:nvGraphicFramePr>
        <p:xfrm>
          <a:off x="277492" y="5729011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/>
                <a:gridCol w="1304774"/>
                <a:gridCol w="1304774"/>
                <a:gridCol w="986661"/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злоупотребления наркотиками и их незаконному обороту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3613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414437" y="2185984"/>
            <a:ext cx="73631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Спасибо, что посетили </a:t>
            </a:r>
          </a:p>
          <a:p>
            <a:pPr algn="ctr"/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 ресурс </a:t>
            </a:r>
          </a:p>
          <a:p>
            <a:pPr algn="ctr"/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граждан»!</a:t>
            </a:r>
            <a:endParaRPr lang="ru-RU" sz="4800" b="1" i="1" dirty="0">
              <a:ln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2091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0703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2031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34" y="604419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это поступающие в бюджет денежные средства от: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ЕНВД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ущерба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82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68917-6616-4FE8-971B-25F732EBF1F2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&gt;</a:t>
            </a:r>
            <a:endParaRPr lang="ru-RU" sz="5400" b="1" dirty="0"/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&gt;</a:t>
            </a:r>
            <a:endParaRPr lang="ru-RU" sz="5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6000" b="1" dirty="0" smtClean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11695" y="5719227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2287" y="501118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4575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241909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9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10683</TotalTime>
  <Words>8315</Words>
  <Application>Microsoft Office PowerPoint</Application>
  <PresentationFormat>Экран (4:3)</PresentationFormat>
  <Paragraphs>1736</Paragraphs>
  <Slides>72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4" baseType="lpstr">
      <vt:lpstr>Поток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1105</cp:revision>
  <cp:lastPrinted>2019-12-10T06:06:56Z</cp:lastPrinted>
  <dcterms:created xsi:type="dcterms:W3CDTF">2014-06-09T16:25:13Z</dcterms:created>
  <dcterms:modified xsi:type="dcterms:W3CDTF">2019-12-11T07:25:12Z</dcterms:modified>
</cp:coreProperties>
</file>