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9.xml" ContentType="application/vnd.openxmlformats-officedocument.drawingml.chart+xml"/>
  <Override PartName="/ppt/drawings/drawing11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56" r:id="rId3"/>
    <p:sldId id="357" r:id="rId4"/>
    <p:sldId id="358" r:id="rId5"/>
    <p:sldId id="359" r:id="rId6"/>
    <p:sldId id="361" r:id="rId7"/>
    <p:sldId id="362" r:id="rId8"/>
    <p:sldId id="363" r:id="rId9"/>
    <p:sldId id="364" r:id="rId10"/>
    <p:sldId id="365" r:id="rId11"/>
    <p:sldId id="423" r:id="rId12"/>
    <p:sldId id="367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24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422" r:id="rId43"/>
    <p:sldId id="438" r:id="rId44"/>
    <p:sldId id="398" r:id="rId45"/>
    <p:sldId id="399" r:id="rId46"/>
    <p:sldId id="400" r:id="rId47"/>
    <p:sldId id="418" r:id="rId48"/>
    <p:sldId id="435" r:id="rId49"/>
    <p:sldId id="436" r:id="rId50"/>
    <p:sldId id="437" r:id="rId51"/>
    <p:sldId id="420" r:id="rId52"/>
    <p:sldId id="421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2B3"/>
    <a:srgbClr val="FFCCFF"/>
    <a:srgbClr val="B7EBF5"/>
    <a:srgbClr val="008080"/>
    <a:srgbClr val="25C5C5"/>
    <a:srgbClr val="66FFCC"/>
    <a:srgbClr val="00CC99"/>
    <a:srgbClr val="5899D4"/>
    <a:srgbClr val="8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9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46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image" Target="../media/image49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31.xlsx"/><Relationship Id="rId1" Type="http://schemas.openxmlformats.org/officeDocument/2006/relationships/image" Target="../media/image5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3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426624"/>
        <c:axId val="138859008"/>
      </c:barChart>
      <c:catAx>
        <c:axId val="16642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8859008"/>
        <c:crosses val="autoZero"/>
        <c:auto val="1"/>
        <c:lblAlgn val="ctr"/>
        <c:lblOffset val="100"/>
        <c:noMultiLvlLbl val="0"/>
      </c:catAx>
      <c:valAx>
        <c:axId val="13885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42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за 2019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33"/>
          <c:y val="2.37221741964861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27.8</c:v>
                </c:pt>
                <c:pt idx="1">
                  <c:v>39.9</c:v>
                </c:pt>
                <c:pt idx="2">
                  <c:v>30.4</c:v>
                </c:pt>
                <c:pt idx="3" formatCode="0.0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126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 (Отчет)</c:v>
                </c:pt>
                <c:pt idx="3">
                  <c:v>2020 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50393.5</c:v>
                </c:pt>
                <c:pt idx="1">
                  <c:v>60132.7</c:v>
                </c:pt>
                <c:pt idx="2">
                  <c:v>73232.7</c:v>
                </c:pt>
                <c:pt idx="3">
                  <c:v>56085.599999999999</c:v>
                </c:pt>
                <c:pt idx="4">
                  <c:v>55735.6</c:v>
                </c:pt>
                <c:pt idx="5">
                  <c:v>55735.6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72096"/>
        <c:axId val="232836480"/>
      </c:barChart>
      <c:catAx>
        <c:axId val="2519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836480"/>
        <c:crosses val="autoZero"/>
        <c:auto val="1"/>
        <c:lblAlgn val="ctr"/>
        <c:lblOffset val="100"/>
        <c:noMultiLvlLbl val="0"/>
      </c:catAx>
      <c:valAx>
        <c:axId val="2328364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1972096"/>
        <c:crosses val="autoZero"/>
        <c:crossBetween val="between"/>
      </c:valAx>
    </c:plotArea>
    <c:plotVisOnly val="1"/>
    <c:dispBlanksAs val="gap"/>
    <c:showDLblsOverMax val="0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-2.02018788065433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 (Отчет)</c:v>
                </c:pt>
                <c:pt idx="3">
                  <c:v>2020 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24150.7</c:v>
                </c:pt>
                <c:pt idx="1">
                  <c:v>30643.1</c:v>
                </c:pt>
                <c:pt idx="2">
                  <c:v>52869.7</c:v>
                </c:pt>
                <c:pt idx="3">
                  <c:v>52840.800000000003</c:v>
                </c:pt>
                <c:pt idx="4">
                  <c:v>56562.7</c:v>
                </c:pt>
                <c:pt idx="5">
                  <c:v>58966.3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1972608"/>
        <c:axId val="232838208"/>
        <c:axId val="0"/>
      </c:bar3DChart>
      <c:catAx>
        <c:axId val="25197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838208"/>
        <c:crosses val="autoZero"/>
        <c:auto val="1"/>
        <c:lblAlgn val="ctr"/>
        <c:lblOffset val="100"/>
        <c:noMultiLvlLbl val="0"/>
      </c:catAx>
      <c:valAx>
        <c:axId val="232838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1972608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493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40365918210424E-2"/>
                  <c:y val="8.73950042453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41486.5</c:v>
                </c:pt>
                <c:pt idx="1">
                  <c:v>60437.4</c:v>
                </c:pt>
                <c:pt idx="2">
                  <c:v>95079.6</c:v>
                </c:pt>
                <c:pt idx="3">
                  <c:v>49244.6</c:v>
                </c:pt>
                <c:pt idx="4">
                  <c:v>33126.6</c:v>
                </c:pt>
                <c:pt idx="5">
                  <c:v>32550.799999999999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856320"/>
        <c:axId val="232839936"/>
      </c:lineChart>
      <c:catAx>
        <c:axId val="26085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839936"/>
        <c:crosses val="autoZero"/>
        <c:auto val="1"/>
        <c:lblAlgn val="ctr"/>
        <c:lblOffset val="100"/>
        <c:noMultiLvlLbl val="0"/>
      </c:catAx>
      <c:valAx>
        <c:axId val="232839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0856320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455736.6</c:v>
                </c:pt>
                <c:pt idx="1">
                  <c:v>434446.3</c:v>
                </c:pt>
                <c:pt idx="2">
                  <c:v>439292.5</c:v>
                </c:pt>
                <c:pt idx="3">
                  <c:v>491254.1</c:v>
                </c:pt>
                <c:pt idx="4">
                  <c:v>425813.9</c:v>
                </c:pt>
                <c:pt idx="5">
                  <c:v>347913.8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919808"/>
        <c:axId val="260981312"/>
        <c:axId val="0"/>
      </c:bar3DChart>
      <c:catAx>
        <c:axId val="260919808"/>
        <c:scaling>
          <c:orientation val="minMax"/>
        </c:scaling>
        <c:delete val="0"/>
        <c:axPos val="l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0981312"/>
        <c:crosses val="autoZero"/>
        <c:auto val="1"/>
        <c:lblAlgn val="ctr"/>
        <c:lblOffset val="100"/>
        <c:noMultiLvlLbl val="0"/>
      </c:catAx>
      <c:valAx>
        <c:axId val="26098131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609198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167821684695959E-2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39134.6</c:v>
                </c:pt>
                <c:pt idx="1">
                  <c:v>20196.7</c:v>
                </c:pt>
                <c:pt idx="2">
                  <c:v>41493</c:v>
                </c:pt>
                <c:pt idx="3">
                  <c:v>13038.7</c:v>
                </c:pt>
                <c:pt idx="4">
                  <c:v>13109.1</c:v>
                </c:pt>
                <c:pt idx="5">
                  <c:v>12999.9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1973120"/>
        <c:axId val="260983040"/>
        <c:axId val="0"/>
      </c:bar3DChart>
      <c:catAx>
        <c:axId val="25197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0983040"/>
        <c:crosses val="autoZero"/>
        <c:auto val="1"/>
        <c:lblAlgn val="ctr"/>
        <c:lblOffset val="100"/>
        <c:noMultiLvlLbl val="0"/>
      </c:catAx>
      <c:valAx>
        <c:axId val="2609830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1973120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2.7350235922704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60625342003792E-2"/>
                  <c:y val="5.470047184540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32125.3</c:v>
                </c:pt>
                <c:pt idx="1">
                  <c:v>31404.400000000001</c:v>
                </c:pt>
                <c:pt idx="2">
                  <c:v>38514</c:v>
                </c:pt>
                <c:pt idx="3">
                  <c:v>28770.6</c:v>
                </c:pt>
                <c:pt idx="4">
                  <c:v>25166.6</c:v>
                </c:pt>
                <c:pt idx="5">
                  <c:v>29017.1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0857344"/>
        <c:axId val="260984768"/>
        <c:axId val="0"/>
      </c:bar3DChart>
      <c:catAx>
        <c:axId val="26085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0984768"/>
        <c:crosses val="autoZero"/>
        <c:auto val="1"/>
        <c:lblAlgn val="ctr"/>
        <c:lblOffset val="100"/>
        <c:noMultiLvlLbl val="0"/>
      </c:catAx>
      <c:valAx>
        <c:axId val="2609847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085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invertIfNegative val="0"/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681146327490695E-2"/>
                  <c:y val="2.031751313639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641289618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75313791913283E-2"/>
                  <c:y val="2.479920687332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4213749239645924E-2"/>
                  <c:y val="1.0457546478441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505840622976967E-2"/>
                  <c:y val="1.045713476401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916503991170137E-2"/>
                  <c:y val="1.045713476401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85159583177445E-2"/>
                  <c:y val="-4.183018591376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2513.9</c:v>
                </c:pt>
                <c:pt idx="1">
                  <c:v>2936.2</c:v>
                </c:pt>
                <c:pt idx="2">
                  <c:v>3610.5</c:v>
                </c:pt>
                <c:pt idx="3">
                  <c:v>2621.4</c:v>
                </c:pt>
                <c:pt idx="4">
                  <c:v>2621.4</c:v>
                </c:pt>
                <c:pt idx="5">
                  <c:v>2621.4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8746198229106492E-2"/>
                  <c:y val="1.045754647844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279439598821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118672941232794E-2"/>
                  <c:y val="5.228773239220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42487700714414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35536.699999999997</c:v>
                </c:pt>
                <c:pt idx="1">
                  <c:v>43726.9</c:v>
                </c:pt>
                <c:pt idx="2">
                  <c:v>52621</c:v>
                </c:pt>
                <c:pt idx="3">
                  <c:v>37651</c:v>
                </c:pt>
                <c:pt idx="4">
                  <c:v>37651</c:v>
                </c:pt>
                <c:pt idx="5">
                  <c:v>37651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0"/>
              <c:layout>
                <c:manualLayout>
                  <c:x val="6.8746622415538611E-2"/>
                  <c:y val="-1.568673143209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5855757948996E-2"/>
                  <c:y val="-2.09150929568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25089100359965E-2"/>
                  <c:y val="-1.045754647844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424877007144141E-2"/>
                  <c:y val="-1.04579581928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1.045754647844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1.5686319717662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13483.9</c:v>
                </c:pt>
                <c:pt idx="1">
                  <c:v>14236.5</c:v>
                </c:pt>
                <c:pt idx="2">
                  <c:v>19763.2</c:v>
                </c:pt>
                <c:pt idx="3">
                  <c:v>20011.599999999999</c:v>
                </c:pt>
                <c:pt idx="4">
                  <c:v>19816.3</c:v>
                </c:pt>
                <c:pt idx="5">
                  <c:v>19907.400000000001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66B02E"/>
            </a:solidFill>
          </c:spPr>
          <c:invertIfNegative val="0"/>
          <c:dLbls>
            <c:dLbl>
              <c:idx val="2"/>
              <c:layout>
                <c:manualLayout>
                  <c:x val="2.1227048775830256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74384133534032E-2"/>
                  <c:y val="-2.0915092956883617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1">
                  <c:v>173</c:v>
                </c:pt>
                <c:pt idx="3">
                  <c:v>16.399999999999999</c:v>
                </c:pt>
                <c:pt idx="4">
                  <c:v>17.600000000000001</c:v>
                </c:pt>
                <c:pt idx="5">
                  <c:v>141.6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0613524387915385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14240842598088E-2"/>
                  <c:y val="-1.568631971766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3" formatCode="#,##0.0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323840"/>
        <c:axId val="261581056"/>
        <c:axId val="0"/>
      </c:bar3DChart>
      <c:catAx>
        <c:axId val="26032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581056"/>
        <c:crosses val="autoZero"/>
        <c:auto val="1"/>
        <c:lblAlgn val="ctr"/>
        <c:lblOffset val="100"/>
        <c:noMultiLvlLbl val="0"/>
      </c:catAx>
      <c:valAx>
        <c:axId val="26158105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6032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#,##0.0">
                  <c:v>1778.5</c:v>
                </c:pt>
                <c:pt idx="1">
                  <c:v>1951.1</c:v>
                </c:pt>
                <c:pt idx="2" formatCode="#,##0.0">
                  <c:v>2898</c:v>
                </c:pt>
                <c:pt idx="3" formatCode="#,##0.0">
                  <c:v>2392</c:v>
                </c:pt>
                <c:pt idx="4" formatCode="#,##0.0">
                  <c:v>2392</c:v>
                </c:pt>
                <c:pt idx="5" formatCode="#,##0.0">
                  <c:v>2392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321280"/>
        <c:axId val="260985344"/>
        <c:axId val="0"/>
      </c:bar3DChart>
      <c:catAx>
        <c:axId val="2603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0985344"/>
        <c:crosses val="autoZero"/>
        <c:auto val="1"/>
        <c:lblAlgn val="ctr"/>
        <c:lblOffset val="100"/>
        <c:noMultiLvlLbl val="0"/>
      </c:catAx>
      <c:valAx>
        <c:axId val="260985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032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379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1398.7</c:v>
                </c:pt>
                <c:pt idx="1">
                  <c:v>1538.1</c:v>
                </c:pt>
                <c:pt idx="2">
                  <c:v>1642.8</c:v>
                </c:pt>
                <c:pt idx="3">
                  <c:v>1657.3</c:v>
                </c:pt>
                <c:pt idx="4">
                  <c:v>1665.1</c:v>
                </c:pt>
                <c:pt idx="5">
                  <c:v>1718.1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183424"/>
        <c:axId val="261583936"/>
      </c:lineChart>
      <c:catAx>
        <c:axId val="262183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583936"/>
        <c:crosses val="autoZero"/>
        <c:auto val="1"/>
        <c:lblAlgn val="ctr"/>
        <c:lblOffset val="100"/>
        <c:noMultiLvlLbl val="0"/>
      </c:catAx>
      <c:valAx>
        <c:axId val="261583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2183424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73440"/>
        <c:axId val="177303488"/>
      </c:barChart>
      <c:catAx>
        <c:axId val="18617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03488"/>
        <c:crosses val="autoZero"/>
        <c:auto val="1"/>
        <c:lblAlgn val="ctr"/>
        <c:lblOffset val="100"/>
        <c:noMultiLvlLbl val="0"/>
      </c:catAx>
      <c:valAx>
        <c:axId val="17730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173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FBFB81"/>
            </a:solidFill>
          </c:spPr>
          <c:invertIfNegative val="0"/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3489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6155.3</c:v>
                </c:pt>
                <c:pt idx="1">
                  <c:v>6808.9</c:v>
                </c:pt>
                <c:pt idx="2">
                  <c:v>7265.1</c:v>
                </c:pt>
                <c:pt idx="3">
                  <c:v>8722.7000000000007</c:v>
                </c:pt>
                <c:pt idx="4">
                  <c:v>8722.7000000000007</c:v>
                </c:pt>
                <c:pt idx="5">
                  <c:v>8722.7000000000007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5817204161571028E-2"/>
                  <c:y val="1.212112728392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0752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29422249596391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03537799677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55306699515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0367778119956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22481.200000000001</c:v>
                </c:pt>
                <c:pt idx="1">
                  <c:v>23671.4</c:v>
                </c:pt>
                <c:pt idx="2">
                  <c:v>52098.6</c:v>
                </c:pt>
                <c:pt idx="3">
                  <c:v>24702</c:v>
                </c:pt>
                <c:pt idx="4">
                  <c:v>25615</c:v>
                </c:pt>
                <c:pt idx="5">
                  <c:v>26132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52091084952449E-2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36777811995811E-2"/>
                  <c:y val="1.212112728392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 (План)</c:v>
                </c:pt>
                <c:pt idx="5">
                  <c:v>2022 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29976.400000000001</c:v>
                </c:pt>
                <c:pt idx="1">
                  <c:v>23463.9</c:v>
                </c:pt>
                <c:pt idx="2">
                  <c:v>49724.800000000003</c:v>
                </c:pt>
                <c:pt idx="3">
                  <c:v>48511.9</c:v>
                </c:pt>
                <c:pt idx="4">
                  <c:v>47940.3</c:v>
                </c:pt>
                <c:pt idx="5">
                  <c:v>49162.2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182912"/>
        <c:axId val="261582208"/>
        <c:axId val="178838016"/>
      </c:bar3DChart>
      <c:catAx>
        <c:axId val="26218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582208"/>
        <c:crosses val="autoZero"/>
        <c:auto val="1"/>
        <c:lblAlgn val="ctr"/>
        <c:lblOffset val="100"/>
        <c:noMultiLvlLbl val="0"/>
      </c:catAx>
      <c:valAx>
        <c:axId val="2615822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2182912"/>
        <c:crosses val="autoZero"/>
        <c:crossBetween val="between"/>
      </c:valAx>
      <c:serAx>
        <c:axId val="178838016"/>
        <c:scaling>
          <c:orientation val="minMax"/>
        </c:scaling>
        <c:delete val="1"/>
        <c:axPos val="b"/>
        <c:majorTickMark val="out"/>
        <c:minorTickMark val="none"/>
        <c:tickLblPos val="none"/>
        <c:crossAx val="2615822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586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4" formatCode="#,##0.0">
                  <c:v>6200</c:v>
                </c:pt>
                <c:pt idx="5" formatCode="#,##0.0">
                  <c:v>6214.5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21536.400000000001</c:v>
                </c:pt>
                <c:pt idx="1">
                  <c:v>21086.799999999999</c:v>
                </c:pt>
                <c:pt idx="2">
                  <c:v>22664.400000000001</c:v>
                </c:pt>
                <c:pt idx="3">
                  <c:v>35655.9</c:v>
                </c:pt>
                <c:pt idx="4">
                  <c:v>12985.5</c:v>
                </c:pt>
                <c:pt idx="5">
                  <c:v>6523.4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904748573188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1845599148315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2632.5</c:v>
                </c:pt>
                <c:pt idx="1">
                  <c:v>1617.2</c:v>
                </c:pt>
                <c:pt idx="2">
                  <c:v>8753.2000000000007</c:v>
                </c:pt>
                <c:pt idx="3">
                  <c:v>47786.400000000001</c:v>
                </c:pt>
                <c:pt idx="4">
                  <c:v>22485</c:v>
                </c:pt>
                <c:pt idx="5">
                  <c:v>34817.800000000003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979.8</c:v>
                </c:pt>
                <c:pt idx="1">
                  <c:v>458.1</c:v>
                </c:pt>
                <c:pt idx="2">
                  <c:v>985.6</c:v>
                </c:pt>
                <c:pt idx="3">
                  <c:v>1676.9</c:v>
                </c:pt>
                <c:pt idx="4">
                  <c:v>252.4</c:v>
                </c:pt>
                <c:pt idx="5">
                  <c:v>2347.9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83200"/>
        <c:axId val="263082496"/>
        <c:axId val="0"/>
      </c:bar3DChart>
      <c:catAx>
        <c:axId val="136832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082496"/>
        <c:crosses val="autoZero"/>
        <c:auto val="1"/>
        <c:lblAlgn val="ctr"/>
        <c:lblOffset val="100"/>
        <c:noMultiLvlLbl val="0"/>
      </c:catAx>
      <c:valAx>
        <c:axId val="2630824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368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2770176"/>
        <c:axId val="262399104"/>
        <c:axId val="0"/>
      </c:bar3DChart>
      <c:catAx>
        <c:axId val="26277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262399104"/>
        <c:crosses val="autoZero"/>
        <c:auto val="1"/>
        <c:lblAlgn val="ctr"/>
        <c:lblOffset val="100"/>
        <c:noMultiLvlLbl val="0"/>
      </c:catAx>
      <c:valAx>
        <c:axId val="26239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277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56531.1</c:v>
                </c:pt>
                <c:pt idx="1">
                  <c:v>72779.600000000006</c:v>
                </c:pt>
                <c:pt idx="2">
                  <c:v>92837.5</c:v>
                </c:pt>
                <c:pt idx="3">
                  <c:v>72625</c:v>
                </c:pt>
                <c:pt idx="4">
                  <c:v>75432.899999999994</c:v>
                </c:pt>
                <c:pt idx="5">
                  <c:v>78255.100000000006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199614</c:v>
                </c:pt>
                <c:pt idx="1">
                  <c:v>238279.2</c:v>
                </c:pt>
                <c:pt idx="2">
                  <c:v>245808.9</c:v>
                </c:pt>
                <c:pt idx="3">
                  <c:v>213840.6</c:v>
                </c:pt>
                <c:pt idx="4">
                  <c:v>207104.3</c:v>
                </c:pt>
                <c:pt idx="5">
                  <c:v>222839.9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89838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20832</c:v>
                </c:pt>
                <c:pt idx="1">
                  <c:v>26560.9</c:v>
                </c:pt>
                <c:pt idx="2">
                  <c:v>26253.4</c:v>
                </c:pt>
                <c:pt idx="3">
                  <c:v>31134.400000000001</c:v>
                </c:pt>
                <c:pt idx="4">
                  <c:v>31788.3</c:v>
                </c:pt>
                <c:pt idx="5">
                  <c:v>32372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714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99385286664367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8436</c:v>
                </c:pt>
                <c:pt idx="1">
                  <c:v>12339.8</c:v>
                </c:pt>
                <c:pt idx="2">
                  <c:v>10931.1</c:v>
                </c:pt>
                <c:pt idx="3">
                  <c:v>10935</c:v>
                </c:pt>
                <c:pt idx="4">
                  <c:v>8865.1</c:v>
                </c:pt>
                <c:pt idx="5">
                  <c:v>9072.7999999999993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2804453142659E-2"/>
                  <c:y val="7.5649588722373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42066797139905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4802</c:v>
                </c:pt>
                <c:pt idx="1">
                  <c:v>7197.1</c:v>
                </c:pt>
                <c:pt idx="2">
                  <c:v>7947.2</c:v>
                </c:pt>
                <c:pt idx="3">
                  <c:v>7177.9</c:v>
                </c:pt>
                <c:pt idx="4">
                  <c:v>7177.9</c:v>
                </c:pt>
                <c:pt idx="5">
                  <c:v>7177.9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851072"/>
        <c:axId val="262401984"/>
        <c:axId val="0"/>
      </c:bar3DChart>
      <c:catAx>
        <c:axId val="26285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2401984"/>
        <c:crosses val="autoZero"/>
        <c:auto val="1"/>
        <c:lblAlgn val="ctr"/>
        <c:lblOffset val="100"/>
        <c:noMultiLvlLbl val="0"/>
      </c:catAx>
      <c:valAx>
        <c:axId val="262401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285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90656"/>
        <c:axId val="262403712"/>
      </c:barChart>
      <c:catAx>
        <c:axId val="26279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62403712"/>
        <c:crosses val="autoZero"/>
        <c:auto val="1"/>
        <c:lblAlgn val="ctr"/>
        <c:lblOffset val="100"/>
        <c:noMultiLvlLbl val="0"/>
      </c:catAx>
      <c:valAx>
        <c:axId val="2624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9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1421315721452"/>
          <c:y val="3.437500000000001E-2"/>
          <c:w val="0.7747857868427886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47897,4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48120.9</c:v>
                </c:pt>
                <c:pt idx="1">
                  <c:v>46307.8</c:v>
                </c:pt>
                <c:pt idx="2">
                  <c:v>46136.5</c:v>
                </c:pt>
                <c:pt idx="3">
                  <c:v>53835.8</c:v>
                </c:pt>
                <c:pt idx="4">
                  <c:v>45809</c:v>
                </c:pt>
                <c:pt idx="5">
                  <c:v>31621.1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rgbClr val="F79646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#,##0.0">
                  <c:v>741.6</c:v>
                </c:pt>
                <c:pt idx="1">
                  <c:v>741.6</c:v>
                </c:pt>
                <c:pt idx="2">
                  <c:v>741.6</c:v>
                </c:pt>
                <c:pt idx="3" formatCode="#,##0.0">
                  <c:v>781.5</c:v>
                </c:pt>
                <c:pt idx="4">
                  <c:v>625.29999999999995</c:v>
                </c:pt>
                <c:pt idx="5">
                  <c:v>538.5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67104"/>
        <c:axId val="263080192"/>
      </c:barChart>
      <c:catAx>
        <c:axId val="26276710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prstClr val="white">
              <a:alpha val="46000"/>
            </a:prstClr>
          </a:solidFill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080192"/>
        <c:crosses val="autoZero"/>
        <c:auto val="1"/>
        <c:lblAlgn val="ctr"/>
        <c:lblOffset val="100"/>
        <c:noMultiLvlLbl val="0"/>
      </c:catAx>
      <c:valAx>
        <c:axId val="26308019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627671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89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021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33236.6</c:v>
                </c:pt>
                <c:pt idx="1">
                  <c:v>33728.199999999997</c:v>
                </c:pt>
                <c:pt idx="2">
                  <c:v>40401.5</c:v>
                </c:pt>
                <c:pt idx="3">
                  <c:v>43103.8</c:v>
                </c:pt>
                <c:pt idx="4">
                  <c:v>44432.5</c:v>
                </c:pt>
                <c:pt idx="5">
                  <c:v>44618.5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077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125000000000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083E-2"/>
                  <c:y val="9.375000000000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888888888888884E-2"/>
                  <c:y val="1.4322751209023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6666666666665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19983.400000000001</c:v>
                </c:pt>
                <c:pt idx="1">
                  <c:v>17891</c:v>
                </c:pt>
                <c:pt idx="2">
                  <c:v>17669.7</c:v>
                </c:pt>
                <c:pt idx="3">
                  <c:v>6884.9</c:v>
                </c:pt>
                <c:pt idx="4">
                  <c:v>3117.6</c:v>
                </c:pt>
                <c:pt idx="5">
                  <c:v>6279.2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44444444444443E-2"/>
                  <c:y val="9.37500000000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-3.580687802255838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455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021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2605</c:v>
                </c:pt>
                <c:pt idx="1">
                  <c:v>2262.6</c:v>
                </c:pt>
                <c:pt idx="2">
                  <c:v>2054.6999999999998</c:v>
                </c:pt>
                <c:pt idx="3">
                  <c:v>1994.5</c:v>
                </c:pt>
                <c:pt idx="4">
                  <c:v>1994.5</c:v>
                </c:pt>
                <c:pt idx="5">
                  <c:v>1994.5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789120"/>
        <c:axId val="262404864"/>
      </c:barChart>
      <c:catAx>
        <c:axId val="26278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2404864"/>
        <c:crosses val="autoZero"/>
        <c:auto val="1"/>
        <c:lblAlgn val="ctr"/>
        <c:lblOffset val="100"/>
        <c:noMultiLvlLbl val="0"/>
      </c:catAx>
      <c:valAx>
        <c:axId val="26240486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627891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FFC000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4972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557400913121155E-2"/>
                  <c:y val="-5.197069116360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04263437658748E-4"/>
                  <c:y val="1.156254774400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402.4</c:v>
                </c:pt>
                <c:pt idx="1">
                  <c:v>403.3</c:v>
                </c:pt>
                <c:pt idx="2">
                  <c:v>513.70000000000005</c:v>
                </c:pt>
                <c:pt idx="3">
                  <c:v>450</c:v>
                </c:pt>
                <c:pt idx="4">
                  <c:v>450</c:v>
                </c:pt>
                <c:pt idx="5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2848512"/>
        <c:axId val="264138112"/>
        <c:axId val="0"/>
      </c:bar3DChart>
      <c:catAx>
        <c:axId val="2628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38112"/>
        <c:crosses val="autoZero"/>
        <c:auto val="1"/>
        <c:lblAlgn val="ctr"/>
        <c:lblOffset val="100"/>
        <c:noMultiLvlLbl val="0"/>
      </c:catAx>
      <c:valAx>
        <c:axId val="2641381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628485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406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3895.2</c:v>
                </c:pt>
                <c:pt idx="1">
                  <c:v>3941.2</c:v>
                </c:pt>
                <c:pt idx="2" formatCode="#,##0.0">
                  <c:v>3341.5</c:v>
                </c:pt>
                <c:pt idx="3" formatCode="#,##0.0">
                  <c:v>26078.2</c:v>
                </c:pt>
                <c:pt idx="4" formatCode="#,##0.0">
                  <c:v>25261.5</c:v>
                </c:pt>
                <c:pt idx="5" formatCode="#,##0.0">
                  <c:v>24632.7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72536103119311E-2"/>
                  <c:y val="6.97162876461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10735.6</c:v>
                </c:pt>
                <c:pt idx="1">
                  <c:v>17248</c:v>
                </c:pt>
                <c:pt idx="2" formatCode="#,##0.0">
                  <c:v>24510.799999999999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1783.1</c:v>
                </c:pt>
                <c:pt idx="1">
                  <c:v>6360.3</c:v>
                </c:pt>
                <c:pt idx="2" formatCode="#,##0.0">
                  <c:v>5292.6</c:v>
                </c:pt>
                <c:pt idx="3" formatCode="#,##0.0">
                  <c:v>0</c:v>
                </c:pt>
                <c:pt idx="4" formatCode="#,##0.0">
                  <c:v>0</c:v>
                </c:pt>
                <c:pt idx="5" formatCode="#,##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645120"/>
        <c:axId val="264449408"/>
      </c:barChart>
      <c:catAx>
        <c:axId val="2646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449408"/>
        <c:crosses val="autoZero"/>
        <c:auto val="1"/>
        <c:lblAlgn val="ctr"/>
        <c:lblOffset val="100"/>
        <c:noMultiLvlLbl val="0"/>
      </c:catAx>
      <c:valAx>
        <c:axId val="264449408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2646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4.290935970263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14580.5</c:v>
                </c:pt>
                <c:pt idx="1">
                  <c:v>14590.5</c:v>
                </c:pt>
                <c:pt idx="2">
                  <c:v>18924.3</c:v>
                </c:pt>
                <c:pt idx="3">
                  <c:v>23662.16</c:v>
                </c:pt>
                <c:pt idx="4">
                  <c:v>25804</c:v>
                </c:pt>
                <c:pt idx="5">
                  <c:v>25804.1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9.7222222222222224E-3"/>
                  <c:y val="4.009078163922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-2.9767570547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4E-2"/>
                  <c:y val="-4.074418269401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-4.04845866989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22680.400000000001</c:v>
                </c:pt>
                <c:pt idx="1">
                  <c:v>22092.1</c:v>
                </c:pt>
                <c:pt idx="2">
                  <c:v>26126.5</c:v>
                </c:pt>
                <c:pt idx="3">
                  <c:v>31772.3</c:v>
                </c:pt>
                <c:pt idx="4">
                  <c:v>30939.5</c:v>
                </c:pt>
                <c:pt idx="5">
                  <c:v>31016.1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11111111111113E-2"/>
                  <c:y val="-4.62929297726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7E-2"/>
                  <c:y val="-1.134564014814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4E-2"/>
                  <c:y val="2.067514104621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1.948021110804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27404.3</c:v>
                </c:pt>
                <c:pt idx="1">
                  <c:v>26849.7</c:v>
                </c:pt>
                <c:pt idx="2">
                  <c:v>28445.7</c:v>
                </c:pt>
                <c:pt idx="3">
                  <c:v>29890.799999999999</c:v>
                </c:pt>
                <c:pt idx="4">
                  <c:v>30633.200000000001</c:v>
                </c:pt>
                <c:pt idx="5">
                  <c:v>30822.16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33333333333412E-2"/>
                  <c:y val="3.627881980931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67E-2"/>
                  <c:y val="-3.97581684047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555555555557E-2"/>
                  <c:y val="3.541824143328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85E-2"/>
                  <c:y val="4.92556652649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-2.767146897358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19656</c:v>
                </c:pt>
                <c:pt idx="1">
                  <c:v>23289.7</c:v>
                </c:pt>
                <c:pt idx="2">
                  <c:v>25516.6</c:v>
                </c:pt>
                <c:pt idx="3">
                  <c:v>29655</c:v>
                </c:pt>
                <c:pt idx="4">
                  <c:v>27256.7</c:v>
                </c:pt>
                <c:pt idx="5">
                  <c:v>27265.200000000001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235968"/>
        <c:axId val="264971392"/>
      </c:lineChart>
      <c:catAx>
        <c:axId val="2652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64971392"/>
        <c:crosses val="autoZero"/>
        <c:auto val="1"/>
        <c:lblAlgn val="ctr"/>
        <c:lblOffset val="100"/>
        <c:noMultiLvlLbl val="0"/>
      </c:catAx>
      <c:valAx>
        <c:axId val="2649713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65235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22222222222224E-2"/>
                  <c:y val="1.410924869028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067E-2"/>
                  <c:y val="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556143.69999999925</c:v>
                </c:pt>
                <c:pt idx="1">
                  <c:v>672098</c:v>
                </c:pt>
                <c:pt idx="2">
                  <c:v>810257.3</c:v>
                </c:pt>
                <c:pt idx="3">
                  <c:v>644859.4</c:v>
                </c:pt>
                <c:pt idx="4">
                  <c:v>629926.1</c:v>
                </c:pt>
                <c:pt idx="5">
                  <c:v>665462.6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333333333386E-2"/>
                  <c:y val="-2.2219289276037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667432195975582E-2"/>
                  <c:y val="-5.643699476113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7987751531059E-2"/>
                  <c:y val="-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5"/>
                  <c:y val="4.23277460708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4E-2"/>
                  <c:y val="-5.6436994761136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558898.4</c:v>
                </c:pt>
                <c:pt idx="1">
                  <c:v>650194.6</c:v>
                </c:pt>
                <c:pt idx="2">
                  <c:v>812775.5</c:v>
                </c:pt>
                <c:pt idx="3">
                  <c:v>644859.4</c:v>
                </c:pt>
                <c:pt idx="4">
                  <c:v>629926.1</c:v>
                </c:pt>
                <c:pt idx="5">
                  <c:v>665462.6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2754.7</c:v>
                </c:pt>
                <c:pt idx="2" formatCode="#,##0.0">
                  <c:v>2518.1999999999998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21903.4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173952"/>
        <c:axId val="186881664"/>
        <c:axId val="0"/>
      </c:bar3DChart>
      <c:catAx>
        <c:axId val="18617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881664"/>
        <c:crosses val="autoZero"/>
        <c:auto val="1"/>
        <c:lblAlgn val="ctr"/>
        <c:lblOffset val="100"/>
        <c:noMultiLvlLbl val="0"/>
      </c:catAx>
      <c:valAx>
        <c:axId val="186881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617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565"/>
          <c:y val="0.30222966124027806"/>
          <c:w val="0.13594860017498098"/>
          <c:h val="0.3306381335441528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99FF"/>
              </a:solidFill>
            </c:spPr>
          </c:dPt>
          <c:dPt>
            <c:idx val="4"/>
            <c:bubble3D val="0"/>
            <c:spPr>
              <a:solidFill>
                <a:srgbClr val="CC99FF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Pt>
            <c:idx val="6"/>
            <c:bubble3D val="0"/>
            <c:spPr>
              <a:solidFill>
                <a:srgbClr val="6699FF"/>
              </a:solidFill>
            </c:spPr>
          </c:dPt>
          <c:dPt>
            <c:idx val="7"/>
            <c:bubble3D val="0"/>
            <c:spPr>
              <a:solidFill>
                <a:srgbClr val="FF7C80"/>
              </a:solidFill>
            </c:spPr>
          </c:dPt>
          <c:dPt>
            <c:idx val="8"/>
            <c:bubble3D val="0"/>
            <c:spPr>
              <a:solidFill>
                <a:srgbClr val="99FF99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bubble3D val="0"/>
            <c:spPr>
              <a:solidFill>
                <a:srgbClr val="FFDA65"/>
              </a:solidFill>
            </c:spPr>
          </c:dPt>
          <c:dPt>
            <c:idx val="12"/>
            <c:bubble3D val="0"/>
            <c:spPr>
              <a:solidFill>
                <a:srgbClr val="CCCCFF"/>
              </a:solidFill>
            </c:spPr>
          </c:dPt>
          <c:dPt>
            <c:idx val="14"/>
            <c:bubble3D val="0"/>
            <c:spPr>
              <a:solidFill>
                <a:srgbClr val="D60093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Безопасная жизнь населения</c:v>
                </c:pt>
                <c:pt idx="15">
                  <c:v>Непрограммные расходы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 formatCode="General">
                  <c:v>0.9</c:v>
                </c:pt>
                <c:pt idx="1">
                  <c:v>1.3</c:v>
                </c:pt>
                <c:pt idx="2">
                  <c:v>0.3</c:v>
                </c:pt>
                <c:pt idx="3">
                  <c:v>4.4000000000000004</c:v>
                </c:pt>
                <c:pt idx="4">
                  <c:v>5.7</c:v>
                </c:pt>
                <c:pt idx="5">
                  <c:v>1.9</c:v>
                </c:pt>
                <c:pt idx="6">
                  <c:v>0.6</c:v>
                </c:pt>
                <c:pt idx="7">
                  <c:v>6.3</c:v>
                </c:pt>
                <c:pt idx="8">
                  <c:v>7.5</c:v>
                </c:pt>
                <c:pt idx="9">
                  <c:v>4.9000000000000004</c:v>
                </c:pt>
                <c:pt idx="10">
                  <c:v>0.7</c:v>
                </c:pt>
                <c:pt idx="11">
                  <c:v>44.6</c:v>
                </c:pt>
                <c:pt idx="12">
                  <c:v>7.7</c:v>
                </c:pt>
                <c:pt idx="13">
                  <c:v>13</c:v>
                </c:pt>
                <c:pt idx="14">
                  <c:v>0.3</c:v>
                </c:pt>
                <c:pt idx="15" formatCode="#,##0.0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0437445319337"/>
          <c:y val="2.1680153884708012E-3"/>
          <c:w val="0.33662292213473716"/>
          <c:h val="0.99783198461152922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795584"/>
        <c:axId val="264974848"/>
      </c:barChart>
      <c:catAx>
        <c:axId val="26579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64974848"/>
        <c:crosses val="autoZero"/>
        <c:auto val="1"/>
        <c:lblAlgn val="ctr"/>
        <c:lblOffset val="100"/>
        <c:noMultiLvlLbl val="0"/>
      </c:catAx>
      <c:valAx>
        <c:axId val="26497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79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51264"/>
        <c:axId val="177305792"/>
      </c:barChart>
      <c:catAx>
        <c:axId val="22945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05792"/>
        <c:crosses val="autoZero"/>
        <c:auto val="1"/>
        <c:lblAlgn val="ctr"/>
        <c:lblOffset val="100"/>
        <c:noMultiLvlLbl val="0"/>
      </c:catAx>
      <c:valAx>
        <c:axId val="17730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451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5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287388031992892E-3"/>
                  <c:y val="6.419708154079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64882262602983E-3"/>
                  <c:y val="5.432060745759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620415.4</c:v>
                </c:pt>
                <c:pt idx="1">
                  <c:v>745534</c:v>
                </c:pt>
                <c:pt idx="2">
                  <c:v>919542.6</c:v>
                </c:pt>
                <c:pt idx="3">
                  <c:v>706041.5</c:v>
                </c:pt>
                <c:pt idx="4">
                  <c:v>675233.2</c:v>
                </c:pt>
                <c:pt idx="5">
                  <c:v>710628.9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8247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556143.69999999949</c:v>
                </c:pt>
                <c:pt idx="1">
                  <c:v>672098</c:v>
                </c:pt>
                <c:pt idx="2">
                  <c:v>810257.3</c:v>
                </c:pt>
                <c:pt idx="3">
                  <c:v>644859.4</c:v>
                </c:pt>
                <c:pt idx="4">
                  <c:v>629926.1</c:v>
                </c:pt>
                <c:pt idx="5">
                  <c:v>665462.6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948847398701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32060745759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8247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64271.7</c:v>
                </c:pt>
                <c:pt idx="1">
                  <c:v>73436</c:v>
                </c:pt>
                <c:pt idx="2">
                  <c:v>109285.3</c:v>
                </c:pt>
                <c:pt idx="3">
                  <c:v>61182.1</c:v>
                </c:pt>
                <c:pt idx="4">
                  <c:v>45307.1</c:v>
                </c:pt>
                <c:pt idx="5">
                  <c:v>45166.3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73120"/>
        <c:axId val="229550336"/>
      </c:lineChart>
      <c:catAx>
        <c:axId val="2295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550336"/>
        <c:crosses val="autoZero"/>
        <c:auto val="1"/>
        <c:lblAlgn val="ctr"/>
        <c:lblOffset val="100"/>
        <c:noMultiLvlLbl val="0"/>
      </c:catAx>
      <c:valAx>
        <c:axId val="229550336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2957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1815"/>
          <c:y val="0.19677630330574139"/>
          <c:w val="0.25358040570560425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716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30.5</c:v>
                </c:pt>
                <c:pt idx="1">
                  <c:v>37</c:v>
                </c:pt>
                <c:pt idx="2">
                  <c:v>46.2</c:v>
                </c:pt>
                <c:pt idx="3">
                  <c:v>35.5</c:v>
                </c:pt>
                <c:pt idx="4">
                  <c:v>33.9</c:v>
                </c:pt>
                <c:pt idx="5">
                  <c:v>35.700000000000003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51126465100565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646787809014E-3"/>
                  <c:y val="3.04759771710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27.3</c:v>
                </c:pt>
                <c:pt idx="1">
                  <c:v>33.4</c:v>
                </c:pt>
                <c:pt idx="2">
                  <c:v>40.700000000000003</c:v>
                </c:pt>
                <c:pt idx="3">
                  <c:v>32.4</c:v>
                </c:pt>
                <c:pt idx="4">
                  <c:v>31.6</c:v>
                </c:pt>
                <c:pt idx="5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3.2</c:v>
                </c:pt>
                <c:pt idx="1">
                  <c:v>3.6</c:v>
                </c:pt>
                <c:pt idx="2">
                  <c:v>5.5</c:v>
                </c:pt>
                <c:pt idx="3">
                  <c:v>3.1</c:v>
                </c:pt>
                <c:pt idx="4">
                  <c:v>2.2999999999999998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2487424"/>
        <c:axId val="229552064"/>
        <c:axId val="0"/>
      </c:bar3DChart>
      <c:catAx>
        <c:axId val="2324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552064"/>
        <c:crosses val="autoZero"/>
        <c:auto val="1"/>
        <c:lblAlgn val="ctr"/>
        <c:lblOffset val="100"/>
        <c:noMultiLvlLbl val="0"/>
      </c:catAx>
      <c:valAx>
        <c:axId val="22955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24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2991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180364</c:v>
                </c:pt>
                <c:pt idx="1">
                  <c:v>170646</c:v>
                </c:pt>
                <c:pt idx="2">
                  <c:v>166458</c:v>
                </c:pt>
                <c:pt idx="3">
                  <c:v>167956.2</c:v>
                </c:pt>
                <c:pt idx="4">
                  <c:v>158848.20000000001</c:v>
                </c:pt>
                <c:pt idx="5">
                  <c:v>122062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(План)</c:v>
                </c:pt>
                <c:pt idx="1">
                  <c:v>2021 (План)</c:v>
                </c:pt>
                <c:pt idx="2">
                  <c:v>2020 (План)</c:v>
                </c:pt>
                <c:pt idx="3">
                  <c:v>2019 (Отчет)</c:v>
                </c:pt>
                <c:pt idx="4">
                  <c:v>2018</c:v>
                </c:pt>
                <c:pt idx="5">
                  <c:v>2017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8253</c:v>
                </c:pt>
                <c:pt idx="1">
                  <c:v>7936</c:v>
                </c:pt>
                <c:pt idx="2">
                  <c:v>10064</c:v>
                </c:pt>
                <c:pt idx="3">
                  <c:v>11944</c:v>
                </c:pt>
                <c:pt idx="4">
                  <c:v>20619</c:v>
                </c:pt>
                <c:pt idx="5">
                  <c:v>15725.4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576192"/>
        <c:axId val="229553792"/>
        <c:axId val="0"/>
      </c:bar3DChart>
      <c:catAx>
        <c:axId val="229576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553792"/>
        <c:crosses val="autoZero"/>
        <c:auto val="1"/>
        <c:lblAlgn val="ctr"/>
        <c:lblOffset val="100"/>
        <c:noMultiLvlLbl val="0"/>
      </c:catAx>
      <c:valAx>
        <c:axId val="2295537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2957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619"/>
          <c:w val="0.2335616552110297"/>
          <c:h val="0.48835470384577195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0962"/>
          <c:y val="0.17036911127731141"/>
          <c:w val="0.60910361321151196"/>
          <c:h val="0.7884161790643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80403.199999999997</c:v>
                </c:pt>
                <c:pt idx="1">
                  <c:v>139182.6</c:v>
                </c:pt>
                <c:pt idx="2">
                  <c:v>175542.8</c:v>
                </c:pt>
                <c:pt idx="3">
                  <c:v>130291.5</c:v>
                </c:pt>
                <c:pt idx="4">
                  <c:v>103163.5</c:v>
                </c:pt>
                <c:pt idx="5">
                  <c:v>105550.9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223351.1</c:v>
                </c:pt>
                <c:pt idx="1">
                  <c:v>240942.9</c:v>
                </c:pt>
                <c:pt idx="2">
                  <c:v>251483.9</c:v>
                </c:pt>
                <c:pt idx="3">
                  <c:v>255939.6</c:v>
                </c:pt>
                <c:pt idx="4">
                  <c:v>270298.7</c:v>
                </c:pt>
                <c:pt idx="5">
                  <c:v>284505.3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106040.8</c:v>
                </c:pt>
                <c:pt idx="1">
                  <c:v>104381.5</c:v>
                </c:pt>
                <c:pt idx="2">
                  <c:v>191350.9</c:v>
                </c:pt>
                <c:pt idx="3">
                  <c:v>72527.8</c:v>
                </c:pt>
                <c:pt idx="4">
                  <c:v>70903.399999999994</c:v>
                </c:pt>
                <c:pt idx="5">
                  <c:v>79810.899999999994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75680"/>
        <c:axId val="229555520"/>
      </c:barChart>
      <c:catAx>
        <c:axId val="229575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555520"/>
        <c:crosses val="autoZero"/>
        <c:auto val="1"/>
        <c:lblAlgn val="ctr"/>
        <c:lblOffset val="100"/>
        <c:noMultiLvlLbl val="0"/>
      </c:catAx>
      <c:valAx>
        <c:axId val="22955552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2957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667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3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8561.2000000000007</c:v>
                </c:pt>
                <c:pt idx="1">
                  <c:v>8126.9</c:v>
                </c:pt>
                <c:pt idx="2">
                  <c:v>11979.5</c:v>
                </c:pt>
                <c:pt idx="3">
                  <c:v>9578.5</c:v>
                </c:pt>
                <c:pt idx="4">
                  <c:v>6978.5</c:v>
                </c:pt>
                <c:pt idx="5">
                  <c:v>6978.5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06382524881378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342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69205900585909E-2"/>
                  <c:y val="-4.961238139821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223531.1</c:v>
                </c:pt>
                <c:pt idx="1">
                  <c:v>240942.9</c:v>
                </c:pt>
                <c:pt idx="2">
                  <c:v>251483.9</c:v>
                </c:pt>
                <c:pt idx="3">
                  <c:v>255939.6</c:v>
                </c:pt>
                <c:pt idx="4">
                  <c:v>270298.7</c:v>
                </c:pt>
                <c:pt idx="5">
                  <c:v>284505.3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3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4830921416629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72342169993091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106040.8</c:v>
                </c:pt>
                <c:pt idx="1">
                  <c:v>104381.5</c:v>
                </c:pt>
                <c:pt idx="2">
                  <c:v>191350.9</c:v>
                </c:pt>
                <c:pt idx="3">
                  <c:v>72527.8</c:v>
                </c:pt>
                <c:pt idx="4">
                  <c:v>70903.399999999994</c:v>
                </c:pt>
                <c:pt idx="5">
                  <c:v>79810.899999999994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6382524881378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06747811944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80403.199999999997</c:v>
                </c:pt>
                <c:pt idx="1">
                  <c:v>139182.6</c:v>
                </c:pt>
                <c:pt idx="2">
                  <c:v>175542.8</c:v>
                </c:pt>
                <c:pt idx="3">
                  <c:v>130291.5</c:v>
                </c:pt>
                <c:pt idx="4">
                  <c:v>103163.5</c:v>
                </c:pt>
                <c:pt idx="5">
                  <c:v>105550.9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0219008"/>
        <c:axId val="232253120"/>
        <c:axId val="0"/>
      </c:bar3DChart>
      <c:catAx>
        <c:axId val="25021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253120"/>
        <c:crosses val="autoZero"/>
        <c:auto val="1"/>
        <c:lblAlgn val="ctr"/>
        <c:lblOffset val="100"/>
        <c:noMultiLvlLbl val="0"/>
      </c:catAx>
      <c:valAx>
        <c:axId val="232253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021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/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/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/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/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/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/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/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/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/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29ABE2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A3D8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EE0076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B9E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19C6-E1EB-4A5B-951D-4B0AEBB16BC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F559-F8E8-401A-9DD6-76C5C97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85"/>
          <a:stretch/>
        </p:blipFill>
        <p:spPr>
          <a:xfrm>
            <a:off x="0" y="1"/>
            <a:ext cx="9144000" cy="2517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007166"/>
            <a:ext cx="9144000" cy="15107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oleObject" Target="../embeddings/Microsoft_Excel_97-2003_Worksheet3.xls"/><Relationship Id="rId5" Type="http://schemas.openxmlformats.org/officeDocument/2006/relationships/image" Target="../media/image13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4.emf"/><Relationship Id="rId14" Type="http://schemas.openxmlformats.org/officeDocument/2006/relationships/oleObject" Target="../embeddings/Microsoft_Excel_97-2003_Worksheet4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6.xls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oleObject" Target="../embeddings/Microsoft_Excel_97-2003_Worksheet5.xls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Microsoft_Excel_97-2003_Worksheet7.xls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3386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5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Ifb-tB4xDc-478x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85928"/>
            <a:ext cx="2736304" cy="178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00a17e85806efeb0e5b0726de59d0f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28" y="4929198"/>
            <a:ext cx="3035768" cy="1928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DSC_0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29198"/>
            <a:ext cx="3035704" cy="19288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71475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Нуримановский район Республики Башкортостан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785929"/>
            <a:ext cx="3007199" cy="1785950"/>
          </a:xfrm>
          <a:prstGeom prst="rect">
            <a:avLst/>
          </a:prstGeom>
        </p:spPr>
      </p:pic>
      <p:pic>
        <p:nvPicPr>
          <p:cNvPr id="15" name="Рисунок 14" descr="JwrqRMsUd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29" y="1778092"/>
            <a:ext cx="2819744" cy="1793787"/>
          </a:xfrm>
          <a:prstGeom prst="rect">
            <a:avLst/>
          </a:prstGeom>
        </p:spPr>
      </p:pic>
      <p:pic>
        <p:nvPicPr>
          <p:cNvPr id="11" name="Рисунок 10" descr="DSC_0140_новый разме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08" y="4929198"/>
            <a:ext cx="2857521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-1429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бюджетной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района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4024"/>
            <a:ext cx="9144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Сохранение,  укрепление и развитие налогового потенциала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качества администрирования доходов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Усиление адресной работы с налогоплательщиками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Мониторинг и оптимизация налоговых льгот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Погашение задолженности в бюджеты всех уровней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Легализация доходов населения и объектов налогообложения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Мониторинг расчетов с бюджетом налогоплательщиков</a:t>
            </a:r>
            <a:endParaRPr lang="ru-RU" sz="13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качества осуществления внутреннего финансового контроля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 их в пользу приоритетных направлений, создающих условия для экономического роста</a:t>
            </a:r>
            <a:endParaRPr lang="en-US" altLang="ko-KR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Оптимизация расходов бюджета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3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300" b="1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Сокращение муниципального долга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Расширение использования механизмов инициативного бюджетирования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Сокращение объема дефицита бюджета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118999860"/>
              </p:ext>
            </p:extLst>
          </p:nvPr>
        </p:nvGraphicFramePr>
        <p:xfrm>
          <a:off x="0" y="1428736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07504" y="-1770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исполнения бюджета в 2017-20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годах, тыс. руб.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214950"/>
          <a:ext cx="9144000" cy="16430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24643"/>
                <a:gridCol w="1387929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556 143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665 462,6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665 462,6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-2 754,7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+21 903,4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116632"/>
            <a:ext cx="7433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в 2019 году,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38575"/>
              </p:ext>
            </p:extLst>
          </p:nvPr>
        </p:nvGraphicFramePr>
        <p:xfrm>
          <a:off x="0" y="1643050"/>
          <a:ext cx="9144000" cy="52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/>
                <a:gridCol w="1928826"/>
                <a:gridCol w="1571636"/>
                <a:gridCol w="1428728"/>
              </a:tblGrid>
              <a:tr h="8385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22 913,2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других бюджетов бюджетной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кредитов от других бюджетов бюджетной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19 413,2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-981,8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прочих остатков денежных средств бюджета муниципального района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- 845 171,9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прочих остатков денежных средств бюджета муниципального района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844 190,1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3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254334326"/>
              </p:ext>
            </p:extLst>
          </p:nvPr>
        </p:nvGraphicFramePr>
        <p:xfrm>
          <a:off x="0" y="1200329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4214810" y="4000504"/>
          <a:ext cx="49291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475804054"/>
              </p:ext>
            </p:extLst>
          </p:nvPr>
        </p:nvGraphicFramePr>
        <p:xfrm>
          <a:off x="4931145" y="1268760"/>
          <a:ext cx="4214810" cy="271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0" y="4000504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00166" y="0"/>
            <a:ext cx="7161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810 257,3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644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179 467,2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178 582,0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121 369,1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126 648,0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135 237,0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969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492 630,8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630 357,1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468 337,4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451 344,1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476 845,6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492 076,9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629 771,8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468 337,4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451 344,1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476 845,6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130 291,5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103 163,5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105 550,9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104 381,5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72 527,8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70 903,4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79 810,9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255 939,6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270 298,7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284 505,3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578,5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42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2017-2022 годах, тыс.руб. 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50" y="115558"/>
            <a:ext cx="7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за 2019 год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987" y="1362075"/>
            <a:ext cx="6766187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4673" y="2057400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121 369,1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23 841,7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10 780,8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5 835,6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7 654,9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3 754,4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19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1 533,3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380" y="5572140"/>
            <a:ext cx="1725216" cy="92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земельных участков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2 496,4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1 994,7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630 357,1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810 257,3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1" y="1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0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3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7" y="3643315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2" y="450057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2,2</a:t>
            </a:r>
            <a:r>
              <a:rPr lang="en-US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3" y="4000505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2,8</a:t>
            </a:r>
            <a:r>
              <a:rPr lang="en-US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8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592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" y="0"/>
          <a:ext cx="9144002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/>
                <a:gridCol w="1285855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«Красный Ключ»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учреждение здравоохранения Павловский детский санаторий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 Башкортостан</a:t>
                      </a:r>
                    </a:p>
                    <a:p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1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09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7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49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39" y="2571745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1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7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0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12,8</a:t>
            </a:r>
            <a:r>
              <a:rPr lang="en-US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FFCC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0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4,5</a:t>
            </a:r>
            <a:r>
              <a:rPr lang="en-US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chemeClr val="accent4">
                  <a:lumMod val="40000"/>
                  <a:lumOff val="6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2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8,0</a:t>
            </a:r>
            <a:r>
              <a:rPr lang="en-US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5143513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налогоплательщиков за 201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8" y="0"/>
            <a:ext cx="8072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РФ в 2017-2022 годах</a:t>
            </a:r>
            <a:endParaRPr lang="ru-RU" sz="30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80 403,2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130 291,5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103 163,5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105 550,9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106 040,8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104 381,5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72 527,8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70 903,4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79 810,9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255 939,6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270 298,7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561,2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8 126,9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143248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(Субсидии)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82526"/>
              </p:ext>
            </p:extLst>
          </p:nvPr>
        </p:nvGraphicFramePr>
        <p:xfrm>
          <a:off x="1" y="980783"/>
          <a:ext cx="9143999" cy="58748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4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государственной (муниципальной) 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4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13 335,8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13 869,9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12 406,0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11 004,8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1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26 844,4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25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17 579,3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24 330,3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72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5 985,5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44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возможностями здоровья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39248"/>
              </p:ext>
            </p:extLst>
          </p:nvPr>
        </p:nvGraphicFramePr>
        <p:xfrm>
          <a:off x="1" y="3"/>
          <a:ext cx="9144033" cy="68481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8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798"/>
                <a:gridCol w="777838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однократно и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на 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(строительство) жилого помещения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предоставление социальных выплат молодым семьям при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5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улучшение жилищных условий молодых семей и молодых специалистов, проживающих в сельской местности, при рождении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(усыновлении) ребенка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6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9 825,6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9 197,2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3 621,7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2 459,5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6 142,8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41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расходов, связанных с обеспечением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подготовкой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6 628,3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1 617,2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1 617,2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2 632,5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0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подготовку и переподготовку квалифицированных специалистов для нужд жилищно-коммунальной отрасли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19 488,2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4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33904"/>
            <a:ext cx="9144000" cy="37240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     «Бюджет для граждан» содержит основные параметры годового отчета об исполнении районного бюджета за 2019 год в доступной и понятной форме. В нашем «бюджете для граждан» все данные изложены так, чтобы не только экономисты, но и все жители Нуримановского района могли понять, на какие цели и в каком объеме направляются средства.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6--Pavlovka-32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22826" b="28261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41914"/>
              </p:ext>
            </p:extLst>
          </p:nvPr>
        </p:nvGraphicFramePr>
        <p:xfrm>
          <a:off x="1" y="3"/>
          <a:ext cx="9144033" cy="574979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8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 на проведение капитального и текущего ремонта и приобретение оборудования для муниципальных стационарных загородных детских оздоровительных лагерей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переходу на поквартирные системы отопления и установке блочных котельных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инвестиционных программ организациями, осуществляющими регулируемые виды деятельности в сфере теплоснабжения, водоснабжения и водоотведения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3 739,0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96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0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8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313,5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1 184,0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 (ГТО)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36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106 040,8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104 381,5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72 527,8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70 903,4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79 810,9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96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(Субвенции)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24481"/>
              </p:ext>
            </p:extLst>
          </p:nvPr>
        </p:nvGraphicFramePr>
        <p:xfrm>
          <a:off x="0" y="853093"/>
          <a:ext cx="9143998" cy="60049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/>
                <a:gridCol w="714380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5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31 554,3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36 411,7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34 054,5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36 094,1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38 501,3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115 128,4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122 822,4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133 831,9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135 048,8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144 361,5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154 899,9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2 649,0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2817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12 597,7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14 980,2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15 878,6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7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4 879,2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4 230,7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71980"/>
              </p:ext>
            </p:extLst>
          </p:nvPr>
        </p:nvGraphicFramePr>
        <p:xfrm>
          <a:off x="0" y="5"/>
          <a:ext cx="9144033" cy="68927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929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931"/>
                <a:gridCol w="705829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0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1 273,5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1 656,2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1 722,5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1 798,3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4 139,8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4 537,3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4 718,3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4 926,0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7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9 644,7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13 211,8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12 665,6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12 716,5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13 190,2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14 235,1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14 348,6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14 137,5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14 949,1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мероприятий по отлову и содержанию безнадзорных животных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97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15 990,8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12 152,2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3 985,0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4 916,9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4 407,9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4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1 538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1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223 351,1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255 939,6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270 298,7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284 505,3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4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из других бюджетов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системы РФ (Иные межбюджетные трансферты)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63"/>
              </p:ext>
            </p:extLst>
          </p:nvPr>
        </p:nvGraphicFramePr>
        <p:xfrm>
          <a:off x="-1" y="1238521"/>
          <a:ext cx="9144001" cy="42752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77"/>
                <a:gridCol w="714377"/>
                <a:gridCol w="714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1 224,3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приобретение школьно-письменных принадлежностей для первоклассников из многодетных малообеспеченных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9 578,5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978,5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88085"/>
              </p:ext>
            </p:extLst>
          </p:nvPr>
        </p:nvGraphicFramePr>
        <p:xfrm>
          <a:off x="0" y="2214554"/>
          <a:ext cx="9144001" cy="2742066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50 393,5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60 132,7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56 085,6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55 735,6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55 735,6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30 643,1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52 840,8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58 966,3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16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32 125,3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31  404,4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28 770,6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25 166,6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29 017,1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39 134,6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20 196,7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13 038,7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13 109,1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12 999,9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41 486,5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60 437,4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49 244,6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33 126,6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32 550,8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425 813,9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439 292,5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434 446,3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455 736,6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5 580,6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7 043,6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87316130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93436030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836069"/>
              </p:ext>
            </p:extLst>
          </p:nvPr>
        </p:nvGraphicFramePr>
        <p:xfrm>
          <a:off x="3000364" y="4968876"/>
          <a:ext cx="3071834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27090932"/>
              </p:ext>
            </p:extLst>
          </p:nvPr>
        </p:nvGraphicFramePr>
        <p:xfrm>
          <a:off x="6000760" y="4968876"/>
          <a:ext cx="314324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4654388"/>
              </p:ext>
            </p:extLst>
          </p:nvPr>
        </p:nvGraphicFramePr>
        <p:xfrm>
          <a:off x="0" y="4968852"/>
          <a:ext cx="3000364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2017-2022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18364143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335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41648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51 534,5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61 072,6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75 994,7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61 250,4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60 706,3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60 921,4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1 653,7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1 665,1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1 718,1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1 778,5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3 148,0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58 613,0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57 433,2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109 088,5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82 436,6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82 278,0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84 016,9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49 903,6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41 922,9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85 119,2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32 403,2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23 162,1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25 148,7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290 215,0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357 156,7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335 712,9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330 368,5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349 717,7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32 159,7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46 434,3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54 617,3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46 878,1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47 049,4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48 862,5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55 825,0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53 881,8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60 125,9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51 983,2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49 544,6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52 892,2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1 015,1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16 413,9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27 549,5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33 144,9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25 261,5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24 632,7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7 043,6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14 708,4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629 926,1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665 462,6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286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2017-2022 годах,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0"/>
          <a:stretch>
            <a:fillRect/>
          </a:stretch>
        </p:blipFill>
        <p:spPr>
          <a:xfrm>
            <a:off x="0" y="1571612"/>
            <a:ext cx="9144000" cy="3164463"/>
          </a:xfrm>
          <a:prstGeom prst="rect">
            <a:avLst/>
          </a:prstGeom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3697" y="44958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за 2019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350043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10,5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47,2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7506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2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rgbClr val="2ADE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en-US" sz="12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rgbClr val="99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rgbClr val="CC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52 621,0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19 763,2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3 610,5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958591659"/>
              </p:ext>
            </p:extLst>
          </p:nvPr>
        </p:nvGraphicFramePr>
        <p:xfrm>
          <a:off x="-214346" y="4429132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42910" y="0"/>
            <a:ext cx="8722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2017-2022 годах, тыс. 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2017-2022 годах, тыс.руб.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1643050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3504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18321501"/>
              </p:ext>
            </p:extLst>
          </p:nvPr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2271330"/>
              </p:ext>
            </p:extLst>
          </p:nvPr>
        </p:nvGraphicFramePr>
        <p:xfrm>
          <a:off x="-9319" y="1231659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389" y="3501008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BB2D9-4D69-4268-9334-13351B020C8C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5717" y="0"/>
            <a:ext cx="894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2017-2022 годах,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90256811"/>
              </p:ext>
            </p:extLst>
          </p:nvPr>
        </p:nvGraphicFramePr>
        <p:xfrm>
          <a:off x="214282" y="1285860"/>
          <a:ext cx="878687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rgbClr val="F250AD"/>
          </a:solidFill>
          <a:ln>
            <a:solidFill>
              <a:srgbClr val="F25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FBFB81"/>
          </a:solidFill>
          <a:ln>
            <a:solidFill>
              <a:srgbClr val="FBF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6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54"/>
            <a:ext cx="9144000" cy="690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5126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ЦЕЛИ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24028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СБАЛАНСИРОВАННОСТИ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3" y="3000373"/>
            <a:ext cx="23255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7" y="2928935"/>
            <a:ext cx="1767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ОТКРЫТОСТИ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 ПРОЗРАЧНОСТИ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rgbClr val="00808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54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83"/>
          <p:cNvGrpSpPr>
            <a:grpSpLocks/>
          </p:cNvGrpSpPr>
          <p:nvPr/>
        </p:nvGrpSpPr>
        <p:grpSpPr bwMode="auto">
          <a:xfrm>
            <a:off x="1391830" y="3406875"/>
            <a:ext cx="639272" cy="614867"/>
            <a:chOff x="3446" y="464"/>
            <a:chExt cx="432" cy="432"/>
          </a:xfrm>
        </p:grpSpPr>
        <p:sp>
          <p:nvSpPr>
            <p:cNvPr id="29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144000" cy="7431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в 2019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491"/>
          <p:cNvSpPr>
            <a:spLocks noChangeArrowheads="1"/>
          </p:cNvSpPr>
          <p:nvPr/>
        </p:nvSpPr>
        <p:spPr bwMode="auto">
          <a:xfrm>
            <a:off x="2884488" y="5653088"/>
            <a:ext cx="642937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Oval 4488"/>
          <p:cNvSpPr>
            <a:spLocks noChangeArrowheads="1"/>
          </p:cNvSpPr>
          <p:nvPr/>
        </p:nvSpPr>
        <p:spPr bwMode="auto">
          <a:xfrm>
            <a:off x="5476875" y="5653088"/>
            <a:ext cx="642938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998069" y="1447009"/>
            <a:ext cx="3146112" cy="73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432,3 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28992" y="278605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109 088,5 </a:t>
            </a: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98465" y="3643315"/>
            <a:ext cx="2463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сельского хозяйства 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6 332,5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работ по межевание земельных участков 264,5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60959" y="5688701"/>
            <a:ext cx="279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центр комплексного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44 984,1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68288" y="595372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малого  и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4 476,2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5626" y="394571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52 098,6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09015" y="1152356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животных 500,3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0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372"/>
            <a:ext cx="9144000" cy="6975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дорожное хозяйство за счет дорожного фонда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06450" y="880194"/>
            <a:ext cx="6038850" cy="1134563"/>
            <a:chOff x="1320" y="1369"/>
            <a:chExt cx="2964" cy="492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320" y="1369"/>
              <a:ext cx="408" cy="39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Источники формирования дорожного фонда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5681" y="1686836"/>
            <a:ext cx="5866818" cy="752880"/>
            <a:chOff x="1315" y="1753"/>
            <a:chExt cx="2947" cy="374"/>
          </a:xfrm>
        </p:grpSpPr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1526" y="179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gray">
            <a:xfrm>
              <a:off x="1315" y="1753"/>
              <a:ext cx="411" cy="374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gray">
            <a:xfrm>
              <a:off x="1757" y="1837"/>
              <a:ext cx="2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Акцизы на отдельные виды топлива</a:t>
              </a: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gray">
            <a:xfrm>
              <a:off x="1436" y="1840"/>
              <a:ext cx="17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51210" y="2371435"/>
            <a:ext cx="5781289" cy="819151"/>
            <a:chOff x="1339" y="2310"/>
            <a:chExt cx="3707" cy="534"/>
          </a:xfrm>
        </p:grpSpPr>
        <p:sp>
          <p:nvSpPr>
            <p:cNvPr id="9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Субсидии на содержание, ремонт, капитальный ремонт, 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строительство и реконструкцию автомобильных дорог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257694" y="3964882"/>
            <a:ext cx="4749800" cy="914400"/>
            <a:chOff x="1296" y="1344"/>
            <a:chExt cx="2992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Направления расходования дорожного фонда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92600" y="4683010"/>
            <a:ext cx="4724400" cy="885826"/>
            <a:chOff x="1296" y="1824"/>
            <a:chExt cx="2976" cy="432"/>
          </a:xfrm>
        </p:grpSpPr>
        <p:sp>
          <p:nvSpPr>
            <p:cNvPr id="103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5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Содержание и текущий ремонт автомобильных дорог общего пользования местного значения</a:t>
              </a: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gray">
            <a:xfrm>
              <a:off x="1393" y="1909"/>
              <a:ext cx="21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304475" y="5352449"/>
            <a:ext cx="4724400" cy="904875"/>
            <a:chOff x="1296" y="2304"/>
            <a:chExt cx="2976" cy="432"/>
          </a:xfrm>
        </p:grpSpPr>
        <p:sp>
          <p:nvSpPr>
            <p:cNvPr id="10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56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автомобильных дорог общего пользования</a:t>
              </a: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gray">
            <a:xfrm>
              <a:off x="1399" y="2389"/>
              <a:ext cx="21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310393" y="6042904"/>
            <a:ext cx="4733925" cy="800094"/>
            <a:chOff x="1296" y="2832"/>
            <a:chExt cx="2982" cy="432"/>
          </a:xfrm>
        </p:grpSpPr>
        <p:sp>
          <p:nvSpPr>
            <p:cNvPr id="113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22"/>
            <p:cNvSpPr txBox="1">
              <a:spLocks noChangeArrowheads="1"/>
            </p:cNvSpPr>
            <p:nvPr/>
          </p:nvSpPr>
          <p:spPr bwMode="gray">
            <a:xfrm>
              <a:off x="1698" y="2876"/>
              <a:ext cx="258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дворовых территорий многоквартирных домов, проездов к дворовым территориям многоквартирных домов</a:t>
              </a:r>
            </a:p>
          </p:txBody>
        </p:sp>
        <p:sp>
          <p:nvSpPr>
            <p:cNvPr id="1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285720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2017 год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22 481,2 тыс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671,4 тыс.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 (отчет)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52 098,6 тыс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  (план)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24 702,0 тыс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 (план)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25 615,0 тыс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 (план)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26 132,0 тыс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1098894" y="3162974"/>
            <a:ext cx="5781289" cy="819151"/>
            <a:chOff x="1339" y="2310"/>
            <a:chExt cx="3707" cy="534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Иные межбюджетные трансферты на финансирование мероприятий по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осуществлению </a:t>
              </a: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дорожной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деятельности</a:t>
              </a: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45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1 676,9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47 786,4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8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-35 655,9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5715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551402990"/>
              </p:ext>
            </p:extLst>
          </p:nvPr>
        </p:nvGraphicFramePr>
        <p:xfrm>
          <a:off x="5572132" y="1071546"/>
          <a:ext cx="357186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28" y="0"/>
            <a:ext cx="758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хозяйство в 2017-2022 годах,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2017-2022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-51372" y="882726"/>
            <a:ext cx="2801498" cy="3864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22208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72 779,6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92 837,5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72 625,0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75 432,9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78 255,1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199 614,0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238 279,2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245 808,9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213 840,6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207 104,3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222 839,9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20 832,0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26 560,9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26 253,4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31 134,4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31 788,3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32 372,0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8 436,0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12 339,8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10 935,0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8 865,1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9 072,8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2451014"/>
              </p:ext>
            </p:extLst>
          </p:nvPr>
        </p:nvGraphicFramePr>
        <p:xfrm>
          <a:off x="2357422" y="1000108"/>
          <a:ext cx="678657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8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9072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  в 2017-2022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53 835,8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781,5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18017437"/>
              </p:ext>
            </p:extLst>
          </p:nvPr>
        </p:nvGraphicFramePr>
        <p:xfrm>
          <a:off x="0" y="4000504"/>
          <a:ext cx="392905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17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4290"/>
            <a:ext cx="7858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  в 2017-2022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45512"/>
              </p:ext>
            </p:extLst>
          </p:nvPr>
        </p:nvGraphicFramePr>
        <p:xfrm>
          <a:off x="0" y="5080000"/>
          <a:ext cx="9144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500330"/>
                <a:gridCol w="1000132"/>
                <a:gridCol w="1071570"/>
                <a:gridCol w="1071570"/>
                <a:gridCol w="1071570"/>
                <a:gridCol w="928694"/>
                <a:gridCol w="928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2 605,0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2 262,6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054,7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19 983,4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17 891,0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17 669,7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6 884,9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3 117,6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6 279,2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33 236,6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33 728,2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43 103,8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44 432,5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44 618,5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2434633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14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4336" y="476672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в 2017-2022 годах, тыс.руб.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1171913"/>
              </p:ext>
            </p:extLst>
          </p:nvPr>
        </p:nvGraphicFramePr>
        <p:xfrm>
          <a:off x="357158" y="500042"/>
          <a:ext cx="4533900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спорт, в 2017-2022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1 015,1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478,6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729,2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701,7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18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5304"/>
              </p:ext>
            </p:extLst>
          </p:nvPr>
        </p:nvGraphicFramePr>
        <p:xfrm>
          <a:off x="1500166" y="264318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10031"/>
              </p:ext>
            </p:extLst>
          </p:nvPr>
        </p:nvGraphicFramePr>
        <p:xfrm>
          <a:off x="357158" y="3714752"/>
          <a:ext cx="8226660" cy="296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/>
                <a:gridCol w="1584176"/>
                <a:gridCol w="1224136"/>
                <a:gridCol w="1440160"/>
                <a:gridCol w="1296142"/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1.01.2019г.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1.01.2020г.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из республиканского бюджета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89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43381"/>
              </p:ext>
            </p:extLst>
          </p:nvPr>
        </p:nvGraphicFramePr>
        <p:xfrm>
          <a:off x="4286249" y="4849158"/>
          <a:ext cx="4857751" cy="200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2"/>
                <a:gridCol w="584045"/>
                <a:gridCol w="576064"/>
                <a:gridCol w="648072"/>
                <a:gridCol w="620711"/>
                <a:gridCol w="571504"/>
                <a:gridCol w="571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2019 (Отчет)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3 895,2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3 941,2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3 341,5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25261,5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24632,7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10 735,6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17 248,0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24 510,8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1 783,1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6 360,3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5 292,6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в 2017-2022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3BF32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918887401"/>
              </p:ext>
            </p:extLst>
          </p:nvPr>
        </p:nvGraphicFramePr>
        <p:xfrm>
          <a:off x="4429124" y="1142984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426"/>
              </p:ext>
            </p:extLst>
          </p:nvPr>
        </p:nvGraphicFramePr>
        <p:xfrm>
          <a:off x="15279" y="830974"/>
          <a:ext cx="9144001" cy="5982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/>
                <a:gridCol w="857256"/>
                <a:gridCol w="1071570"/>
                <a:gridCol w="1071570"/>
                <a:gridCol w="1285884"/>
                <a:gridCol w="928694"/>
                <a:gridCol w="1143008"/>
                <a:gridCol w="714380"/>
                <a:gridCol w="714349"/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охрану окружающей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жилищно-коммунальное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хозяйство, осуществление дорожной деятельности в границах сельских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«Лучшее МО»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«Городская среда»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«Башкирские</a:t>
                      </a:r>
                      <a:r>
                        <a:rPr lang="ru-RU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дворики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(МБТ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Ком.техника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</a:p>
                    <a:p>
                      <a:pPr algn="ctr"/>
                      <a:endParaRPr lang="ru-RU" sz="1000" b="1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«Наружное освещение»</a:t>
                      </a:r>
                      <a:endParaRPr lang="ru-RU" sz="1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2 513,8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</a:rPr>
                        <a:t>1 241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470,0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2 079,3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525,7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1 786,9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Times New Roman"/>
                        </a:rPr>
                        <a:t>1 170</a:t>
                      </a: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265,8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1 097,9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2 763,3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2 820,1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1 107,8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4 347,0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3 700,2 </a:t>
                      </a:r>
                    </a:p>
                    <a:p>
                      <a:pPr algn="r"/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(6 293,0)</a:t>
                      </a:r>
                      <a:endParaRPr lang="ru-RU" sz="1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284,2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3 132,8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1 394,9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377,8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1 046,7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5 954,9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2024,7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281,7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1 742,4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848,5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339,4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910,6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242,4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2 939,3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3 592,1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380,0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3 160,2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595,0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2 124,7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750,8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459,4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622,8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430,2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2 562,3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2 663,7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565,8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1 956,7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912,2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1 736,1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2 056,1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164,6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165,9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1 074,9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1 730,0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190,5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662,8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359,4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092,3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212,0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237,2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197,6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2 408,4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130,9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245,0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1 022,8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471,0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282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27 852,3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</a:rPr>
                        <a:t>15 180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4 839,1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18 807,5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1 642,8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16 298,1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5 167,1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5 292,6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06" y="-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2019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40908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(налоговые  доходы, неналоговые доходы  и безвозмездные поступления (дотации, субсидии, субвенции, иные межбюджетные трансферты ))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распоряжении органов государственной власти (федеральный, региональный, местный).</a:t>
            </a:r>
          </a:p>
          <a:p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денежные средства, направляемые на финансовое обеспечение задач и функций государства и органов местного самоуправления. В зависимости от характера определений, формируются системы бюджетных расходов.</a:t>
            </a: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n58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500570"/>
            <a:ext cx="1143008" cy="1016006"/>
          </a:xfrm>
          <a:prstGeom prst="rect">
            <a:avLst/>
          </a:prstGeom>
        </p:spPr>
      </p:pic>
      <p:pic>
        <p:nvPicPr>
          <p:cNvPr id="13" name="Рисунок 12" descr="n587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920147"/>
            <a:ext cx="1143008" cy="9378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02" y="2857496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1432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45720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60007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7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857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578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en-U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бюджет, в</a:t>
            </a:r>
            <a:r>
              <a:rPr lang="en-US" sz="1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равны соотношения доходов и расходов.</a:t>
            </a:r>
            <a:endParaRPr lang="ru-RU" sz="1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421481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421481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564357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564357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1138229" cy="830320"/>
          </a:xfrm>
          <a:prstGeom prst="rect">
            <a:avLst/>
          </a:prstGeom>
        </p:spPr>
      </p:pic>
      <p:pic>
        <p:nvPicPr>
          <p:cNvPr id="39" name="Рисунок 38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143248"/>
            <a:ext cx="1138229" cy="830320"/>
          </a:xfrm>
          <a:prstGeom prst="rect">
            <a:avLst/>
          </a:prstGeom>
        </p:spPr>
      </p:pic>
      <p:pic>
        <p:nvPicPr>
          <p:cNvPr id="40" name="Рисунок 39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572008"/>
            <a:ext cx="1138229" cy="830320"/>
          </a:xfrm>
          <a:prstGeom prst="rect">
            <a:avLst/>
          </a:prstGeom>
        </p:spPr>
      </p:pic>
      <p:pic>
        <p:nvPicPr>
          <p:cNvPr id="41" name="Рисунок 40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929330"/>
            <a:ext cx="1138229" cy="8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0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7225" y="406445"/>
            <a:ext cx="8486775" cy="75725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в 2019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31153"/>
              </p:ext>
            </p:extLst>
          </p:nvPr>
        </p:nvGraphicFramePr>
        <p:xfrm>
          <a:off x="214282" y="1500174"/>
          <a:ext cx="8786874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36"/>
                <a:gridCol w="1582626"/>
                <a:gridCol w="5632612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3 403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93 286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7 774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86 441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7 203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10 013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2 705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5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02976" y="928670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2019 год - 449 человек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56662764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52350"/>
              </p:ext>
            </p:extLst>
          </p:nvPr>
        </p:nvGraphicFramePr>
        <p:xfrm>
          <a:off x="0" y="1139055"/>
          <a:ext cx="9144032" cy="5718945"/>
        </p:xfrm>
        <a:graphic>
          <a:graphicData uri="http://schemas.openxmlformats.org/drawingml/2006/table">
            <a:tbl>
              <a:tblPr/>
              <a:tblGrid>
                <a:gridCol w="1643042"/>
                <a:gridCol w="928694"/>
                <a:gridCol w="1000132"/>
                <a:gridCol w="928694"/>
                <a:gridCol w="1071570"/>
                <a:gridCol w="928694"/>
                <a:gridCol w="1000132"/>
                <a:gridCol w="714380"/>
                <a:gridCol w="928694"/>
              </a:tblGrid>
              <a:tr h="278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Категории  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уровню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 уровня  ср. з/п  к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 </a:t>
                      </a: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Республике  2019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0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(по данным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Единицы измерения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- всего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27 635,9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29 974,6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30 048,3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 работники дошкольных образовательных организаций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25 516,6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23 632,3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27 265,2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29 851,7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106,9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28 445,7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27 769,6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29 890,8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29 998,9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30 822,2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32 507,7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108,4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организаций дополнительного образования детей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26 126,5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25 601,5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31 772,3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30 511,2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31 016,1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32 791,4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118,7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1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 - всего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23 662,2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Работники учреждений культуры 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24 099,2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30 377,1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32 550,2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136,4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7963" y="0"/>
            <a:ext cx="7766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средней заработной платы отдельных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категорий работников</a:t>
            </a:r>
            <a:endParaRPr kumimoji="0" lang="ru-RU" sz="2800" b="0" i="0" u="none" strike="noStrike" cap="none" normalizeH="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53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28604"/>
            <a:ext cx="9144000" cy="9271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РБ</a:t>
            </a:r>
            <a:b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программ, тыс.руб</a:t>
            </a:r>
            <a:r>
              <a:rPr lang="ru-RU" sz="32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cap="none" spc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54410"/>
              </p:ext>
            </p:extLst>
          </p:nvPr>
        </p:nvGraphicFramePr>
        <p:xfrm>
          <a:off x="0" y="1450393"/>
          <a:ext cx="9144034" cy="540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78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6 155,3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6 808,9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4 082,2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7 256,1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153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качественным и доступным жильем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2 985,4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2 230,9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1 547,0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314,5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313,5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14 263,0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18 042,9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35 725,8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18 875,3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25 365,0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25 882,0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30 604,8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19 820,7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46 206,2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2 791,8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16 262,8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10 045,3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15 418,8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5 650,1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2 516,3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7 421,5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9 630,2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8 935,9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47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86383"/>
              </p:ext>
            </p:extLst>
          </p:nvPr>
        </p:nvGraphicFramePr>
        <p:xfrm>
          <a:off x="0" y="4"/>
          <a:ext cx="9144000" cy="686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35 316,6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41 933,6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50 880,4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37 978,2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37 741,8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37 832,9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29 587,5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26 528,5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61 268,6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40 082,0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40 926,1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42 235,1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43 512,4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43 623,6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3 063,2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4 037,4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5 661,9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278 183,4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341 156,6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323 052,8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318 044,2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337 263,4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37 327,6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51 792,1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62 305,9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54 732,1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56 751,0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49 210,6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69 989,5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105 906,7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74 300,3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63 647,3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71 182,9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2 194,9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2 318,9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629 926,1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665 462,6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2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2019 год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процентах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98312354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02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64318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071942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485776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35756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611,7 </a:t>
            </a:r>
          </a:p>
          <a:p>
            <a:pPr algn="ctr"/>
            <a:r>
              <a:rPr lang="ru-RU" dirty="0" smtClean="0"/>
              <a:t>Тыс.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5 872,8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92893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3 721,2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0043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553,0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35769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1 052,7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545,9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37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57288" y="3028134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368,6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248,4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57,5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37,7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25,0 тыс.руб.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631">
            <a:off x="3514302" y="838893"/>
            <a:ext cx="1689990" cy="1233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57422" y="2214554"/>
            <a:ext cx="47149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 462,0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330,0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района– 49,5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49,5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33,0 тыс.руб.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65">
            <a:off x="7057675" y="854141"/>
            <a:ext cx="1829066" cy="1215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271438" y="2187027"/>
            <a:ext cx="2928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Стоимость проекта –  941,9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Республики Башкортостан – 510,0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бюджета района – 209,1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населения – 144,8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спонсоров –  78,0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4799" y="6073170"/>
            <a:ext cx="297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541,4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351,9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 -средства бюджета района – 81,2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54,1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54,1 тыс.руб.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176574" y="1316923"/>
            <a:ext cx="1178726" cy="1466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143636" y="6097007"/>
            <a:ext cx="30003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1 277,2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830,2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255,4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63,9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127,7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3161" y="3768590"/>
            <a:ext cx="2520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Староисаевский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с/с – капитальный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 МБОУ СОШ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с.Старокулево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отопление)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2408" y="-34010"/>
            <a:ext cx="320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Сарвинский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с/с –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оконных и дверных проемов и замены деревянных конструкций окон и дверей на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евроокна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металлические двери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Сарвинского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клуба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58195" y="-20203"/>
            <a:ext cx="303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Новокулевский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с/с – приобретение навесного оборудования для МТЗ-82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с.Нимислярово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67706" y="-34010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Байгильдинский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дошкольного отделения МБОУ Байгильдинский сельский лицей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94" y="4631779"/>
            <a:ext cx="2033084" cy="141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501">
            <a:off x="1472058" y="1296571"/>
            <a:ext cx="1603641" cy="1555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614">
            <a:off x="4770238" y="864689"/>
            <a:ext cx="1650743" cy="1267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5972601" y="409175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Новосубаевский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с/с – капитальный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Новосубаевского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дома культуры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7" y="4091756"/>
            <a:ext cx="1571695" cy="1686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385178" y="2858025"/>
            <a:ext cx="2603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Красногорский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с/с –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ограждение кладбища деревни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Новобирючево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2843" y="3420549"/>
            <a:ext cx="33461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–731,7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500,7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100,0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71,0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60,0 тыс.руб.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22641" y="3184399"/>
            <a:ext cx="2535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Старобедеевский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приобритение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трактора МТЗ 82 с куном и прицепом в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д.Старобедеево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64141" y="5916999"/>
            <a:ext cx="33461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1550,0 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950,0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300,0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132,0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168,0 тыс.руб.</a:t>
            </a:r>
          </a:p>
        </p:txBody>
      </p:sp>
      <p:pic>
        <p:nvPicPr>
          <p:cNvPr id="35" name="Рисунок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615358"/>
            <a:ext cx="1961886" cy="1374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69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0" y="5013321"/>
            <a:ext cx="28224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600" y="123824"/>
            <a:ext cx="8732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благоустройству территории общего пользования –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Парк «Красный Ключ»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с.Красный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Ключ муниципального района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в рамках национального проекта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городская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среда» за 2019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2531" y="1700808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Стоимость проекта –  5 954,9 тыс.руб.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федерального бюджета – 5 544,0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113,1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– 297,8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59" name="Picture 15" descr="DSC_0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8196"/>
            <a:ext cx="3024336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SC_08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7" y="1352728"/>
            <a:ext cx="2847975" cy="19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SC_08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24" y="2988196"/>
            <a:ext cx="2945684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 descr="DSC_0333 - коп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581128"/>
            <a:ext cx="2952328" cy="20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53913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7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41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37112"/>
            <a:ext cx="3247786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300" y="3077067"/>
            <a:ext cx="3330116" cy="24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772816"/>
            <a:ext cx="36358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526" y="238125"/>
            <a:ext cx="8732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по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комплексному благоустройству дворовых территорий муниципальных образований Республики Башкортостан «Башкирские дворики»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дворовой территории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с.Красная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1309" y="1897307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Стоимость проекта –  3 905,2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бюджета – 3 576,0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– 293,4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населения – 35,8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башкирскиедворики Instagram posts - Gramho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27" y="4735015"/>
            <a:ext cx="219417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28596" y="2071678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Спасибо, что посетили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нформационный ресурс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с.Красная Горка, 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Телефон: 8(34776) 2-25-84</a:t>
            </a:r>
            <a:endParaRPr lang="ru-RU" sz="2400" b="1" cap="all" dirty="0" smtClean="0">
              <a:ln w="10541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42852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697331"/>
              </p:ext>
            </p:extLst>
          </p:nvPr>
        </p:nvGraphicFramePr>
        <p:xfrm>
          <a:off x="4905375" y="1323975"/>
          <a:ext cx="39052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Лист" r:id="rId4" imgW="3905250" imgH="1724025" progId="Excel.Sheet.8">
                  <p:embed/>
                </p:oleObj>
              </mc:Choice>
              <mc:Fallback>
                <p:oleObj name="Лист" r:id="rId4" imgW="3905250" imgH="1724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323975"/>
                        <a:ext cx="390525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33885"/>
              </p:ext>
            </p:extLst>
          </p:nvPr>
        </p:nvGraphicFramePr>
        <p:xfrm>
          <a:off x="142875" y="928688"/>
          <a:ext cx="451485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Лист" r:id="rId8" imgW="4514850" imgH="3105150" progId="Excel.Sheet.8">
                  <p:embed/>
                </p:oleObj>
              </mc:Choice>
              <mc:Fallback>
                <p:oleObj name="Лист" r:id="rId8" imgW="4514850" imgH="31051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28688"/>
                        <a:ext cx="4514850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93061"/>
              </p:ext>
            </p:extLst>
          </p:nvPr>
        </p:nvGraphicFramePr>
        <p:xfrm>
          <a:off x="4343400" y="3724275"/>
          <a:ext cx="45339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Лист" r:id="rId11" imgW="4200525" imgH="2581275" progId="Excel.Sheet.8">
                  <p:embed/>
                </p:oleObj>
              </mc:Choice>
              <mc:Fallback>
                <p:oleObj name="Лист" r:id="rId11" imgW="4200525" imgH="25812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24275"/>
                        <a:ext cx="45339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737345"/>
              </p:ext>
            </p:extLst>
          </p:nvPr>
        </p:nvGraphicFramePr>
        <p:xfrm>
          <a:off x="285750" y="3429000"/>
          <a:ext cx="41306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" name="Лист" r:id="rId14" imgW="3848100" imgH="1895475" progId="Excel.Sheet.8">
                  <p:embed/>
                </p:oleObj>
              </mc:Choice>
              <mc:Fallback>
                <p:oleObj name="Лист" r:id="rId14" imgW="3848100" imgH="18954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29000"/>
                        <a:ext cx="413067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81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r:id="rId4" imgW="9242337" imgH="5169856" progId="Excel.Sheet.8">
                  <p:embed/>
                </p:oleObj>
              </mc:Choice>
              <mc:Fallback>
                <p:oleObj r:id="rId4" imgW="9242337" imgH="516985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35138"/>
                        <a:ext cx="9245600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5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4" y="278209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4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7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5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7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3" y="3571875"/>
            <a:ext cx="2071687" cy="70802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435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7" y="363934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/>
        </p:nvGraphicFramePr>
        <p:xfrm>
          <a:off x="0" y="0"/>
          <a:ext cx="92456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Worksheet" r:id="rId7" imgW="9248584" imgH="1743075" progId="Excel.Sheet.8">
                  <p:embed/>
                </p:oleObj>
              </mc:Choice>
              <mc:Fallback>
                <p:oleObj name="Worksheet" r:id="rId7" imgW="9248584" imgH="17430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45600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8" y="214290"/>
            <a:ext cx="53015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0" y="4929188"/>
            <a:ext cx="1811338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20,42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0" y="2928938"/>
            <a:ext cx="2800575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1 064,57 млн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5" y="2071688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2 237,3 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0" y="1785938"/>
            <a:ext cx="5353050" cy="46196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организаций, млн.руб.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1 629,4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3" y="2357438"/>
            <a:ext cx="2928937" cy="83099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217,6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-объем 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椭圆 69"/>
          <p:cNvSpPr/>
          <p:nvPr/>
        </p:nvSpPr>
        <p:spPr>
          <a:xfrm>
            <a:off x="2428862" y="2714621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10" cstate="print"/>
          <a:srcRect l="12901"/>
          <a:stretch>
            <a:fillRect/>
          </a:stretch>
        </p:blipFill>
        <p:spPr>
          <a:xfrm>
            <a:off x="1428728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0" y="3429001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11" cstate="print"/>
          <a:srcRect l="21875" t="17197" r="18750" b="12511"/>
          <a:stretch>
            <a:fillRect/>
          </a:stretch>
        </p:blipFill>
        <p:spPr>
          <a:xfrm>
            <a:off x="1214414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3437" y="3286125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3" cstate="print"/>
          <a:srcRect r="2941"/>
          <a:stretch>
            <a:fillRect/>
          </a:stretch>
        </p:blipFill>
        <p:spPr>
          <a:xfrm>
            <a:off x="5643570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4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61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7171"/>
            <a:ext cx="4824413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580776"/>
              </p:ext>
            </p:extLst>
          </p:nvPr>
        </p:nvGraphicFramePr>
        <p:xfrm>
          <a:off x="5124450" y="1809750"/>
          <a:ext cx="38290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Лист" r:id="rId4" imgW="3829050" imgH="1533525" progId="Excel.Sheet.8">
                  <p:embed/>
                </p:oleObj>
              </mc:Choice>
              <mc:Fallback>
                <p:oleObj name="Лист" r:id="rId4" imgW="3829050" imgH="15335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1809750"/>
                        <a:ext cx="382905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92152"/>
              </p:ext>
            </p:extLst>
          </p:nvPr>
        </p:nvGraphicFramePr>
        <p:xfrm>
          <a:off x="5086350" y="4191000"/>
          <a:ext cx="38481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Лист" r:id="rId7" imgW="3848100" imgH="1914525" progId="Excel.Sheet.8">
                  <p:embed/>
                </p:oleObj>
              </mc:Choice>
              <mc:Fallback>
                <p:oleObj name="Лист" r:id="rId7" imgW="3848100" imgH="19145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91000"/>
                        <a:ext cx="384810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2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918288"/>
              </p:ext>
            </p:extLst>
          </p:nvPr>
        </p:nvGraphicFramePr>
        <p:xfrm>
          <a:off x="0" y="1838325"/>
          <a:ext cx="488632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Лист" r:id="rId10" imgW="4886325" imgH="3876675" progId="Excel.Sheet.8">
                  <p:embed/>
                </p:oleObj>
              </mc:Choice>
              <mc:Fallback>
                <p:oleObj name="Лист" r:id="rId10" imgW="4886325" imgH="38766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8325"/>
                        <a:ext cx="4886325" cy="387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bg1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835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1" y="1357299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" y="1199785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6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0" y="2734618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0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0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0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0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3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8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6" y="857234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16,858  тыс. кв. м. - о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: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3" y="2143117"/>
            <a:ext cx="29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 (ИЖС) – 16,5 тыс. кв.м.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 flipH="1">
            <a:off x="4214809" y="3571877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социальной сферы, за 2019 год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4" y="607220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93273" y="4769641"/>
            <a:ext cx="5072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1074 чел .-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4286257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2622 чел. – среднегодовое кол-во обучающихся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организациях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3" y="1500175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28,9 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2635 чел. – среднегодовое кол-во учащихся в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1" y="535782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0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4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420</Template>
  <TotalTime>5882</TotalTime>
  <Words>6883</Words>
  <Application>Microsoft Office PowerPoint</Application>
  <PresentationFormat>Экран (4:3)</PresentationFormat>
  <Paragraphs>1990</Paragraphs>
  <Slides>52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420</vt:lpstr>
      <vt:lpstr>Лист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по разделам  в 2017-2022 годах,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РБ  в разрезе муниципальных программ,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547</cp:revision>
  <cp:lastPrinted>2020-05-13T09:43:49Z</cp:lastPrinted>
  <dcterms:modified xsi:type="dcterms:W3CDTF">2020-05-13T10:43:09Z</dcterms:modified>
</cp:coreProperties>
</file>