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1.xml" ContentType="application/vnd.openxmlformats-officedocument.drawingml.chartshapes+xml"/>
  <Override PartName="/ppt/charts/chart14.xml" ContentType="application/vnd.openxmlformats-officedocument.drawingml.chart+xml"/>
  <Override PartName="/ppt/drawings/drawing2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3.xml" ContentType="application/vnd.openxmlformats-officedocument.drawingml.chartshape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6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drawings/drawing4.xml" ContentType="application/vnd.openxmlformats-officedocument.drawingml.chartshapes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drawings/drawing5.xml" ContentType="application/vnd.openxmlformats-officedocument.drawingml.chartshapes+xml"/>
  <Override PartName="/ppt/charts/chart29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0.xml" ContentType="application/vnd.openxmlformats-officedocument.drawingml.chart+xml"/>
  <Override PartName="/ppt/drawings/drawing6.xml" ContentType="application/vnd.openxmlformats-officedocument.drawingml.chartshapes+xml"/>
  <Override PartName="/ppt/charts/chart3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334" r:id="rId2"/>
    <p:sldId id="335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354" r:id="rId22"/>
    <p:sldId id="355" r:id="rId23"/>
    <p:sldId id="356" r:id="rId24"/>
    <p:sldId id="357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53" r:id="rId54"/>
    <p:sldId id="336" r:id="rId55"/>
    <p:sldId id="337" r:id="rId56"/>
    <p:sldId id="338" r:id="rId57"/>
    <p:sldId id="339" r:id="rId58"/>
    <p:sldId id="340" r:id="rId59"/>
    <p:sldId id="341" r:id="rId60"/>
    <p:sldId id="342" r:id="rId61"/>
    <p:sldId id="343" r:id="rId62"/>
    <p:sldId id="344" r:id="rId63"/>
    <p:sldId id="345" r:id="rId64"/>
    <p:sldId id="346" r:id="rId65"/>
    <p:sldId id="347" r:id="rId66"/>
    <p:sldId id="348" r:id="rId67"/>
    <p:sldId id="358" r:id="rId68"/>
    <p:sldId id="349" r:id="rId69"/>
    <p:sldId id="350" r:id="rId70"/>
    <p:sldId id="351" r:id="rId71"/>
    <p:sldId id="352" r:id="rId72"/>
    <p:sldId id="333" r:id="rId73"/>
  </p:sldIdLst>
  <p:sldSz cx="9144000" cy="6858000" type="screen4x3"/>
  <p:notesSz cx="6797675" cy="9926638"/>
  <p:custDataLst>
    <p:tags r:id="rId7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9074"/>
    <a:srgbClr val="666699"/>
    <a:srgbClr val="3399FF"/>
    <a:srgbClr val="0437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 autoAdjust="0"/>
    <p:restoredTop sz="84583" autoAdjust="0"/>
  </p:normalViewPr>
  <p:slideViewPr>
    <p:cSldViewPr>
      <p:cViewPr>
        <p:scale>
          <a:sx n="100" d="100"/>
          <a:sy n="100" d="100"/>
        </p:scale>
        <p:origin x="-1944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image" Target="../media/image31.jpeg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image" Target="../media/image36.jpeg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28.xlsx"/><Relationship Id="rId1" Type="http://schemas.openxmlformats.org/officeDocument/2006/relationships/image" Target="../media/image46.jpeg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image" Target="../media/image48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4314764246467908E-2"/>
          <c:y val="9.4662765937900285E-3"/>
          <c:w val="0.79470281117668062"/>
          <c:h val="0.8321694756515998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E59074"/>
            </a:solidFill>
          </c:spPr>
          <c:invertIfNegative val="0"/>
          <c:dLbls>
            <c:dLbl>
              <c:idx val="0"/>
              <c:layout>
                <c:manualLayout>
                  <c:x val="-1.0046310877806939E-2"/>
                  <c:y val="-3.2955515787512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9351997666958297E-3"/>
                  <c:y val="-2.4714021912149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222222222222223E-2"/>
                  <c:y val="-2.9968221487295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679029.8</c:v>
                </c:pt>
                <c:pt idx="1">
                  <c:v>658178.69999999925</c:v>
                </c:pt>
                <c:pt idx="2">
                  <c:v>659959.6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2.7083169291338582E-2"/>
                  <c:y val="-2.812499999999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333333333334546E-3"/>
                  <c:y val="-3.4375000000000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583333333333361E-2"/>
                  <c:y val="-4.6874999999999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679029.8</c:v>
                </c:pt>
                <c:pt idx="1">
                  <c:v>658178.69999999925</c:v>
                </c:pt>
                <c:pt idx="2">
                  <c:v>659959.6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215"/>
        <c:shape val="cylinder"/>
        <c:axId val="242118144"/>
        <c:axId val="242728256"/>
        <c:axId val="239581696"/>
      </c:bar3DChart>
      <c:catAx>
        <c:axId val="242118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42728256"/>
        <c:crosses val="autoZero"/>
        <c:auto val="1"/>
        <c:lblAlgn val="ctr"/>
        <c:lblOffset val="100"/>
        <c:noMultiLvlLbl val="0"/>
      </c:catAx>
      <c:valAx>
        <c:axId val="242728256"/>
        <c:scaling>
          <c:orientation val="minMax"/>
          <c:min val="0"/>
        </c:scaling>
        <c:delete val="1"/>
        <c:axPos val="l"/>
        <c:numFmt formatCode="#,##0.0" sourceLinked="1"/>
        <c:majorTickMark val="out"/>
        <c:minorTickMark val="none"/>
        <c:tickLblPos val="none"/>
        <c:crossAx val="242118144"/>
        <c:crosses val="autoZero"/>
        <c:crossBetween val="between"/>
      </c:valAx>
      <c:serAx>
        <c:axId val="2395816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42728256"/>
        <c:crosses val="autoZero"/>
      </c:serAx>
    </c:plotArea>
    <c:legend>
      <c:legendPos val="b"/>
      <c:layout>
        <c:manualLayout>
          <c:xMode val="edge"/>
          <c:yMode val="edge"/>
          <c:x val="0.22252837446419782"/>
          <c:y val="0.89451500984251542"/>
          <c:w val="0.41635273663442351"/>
          <c:h val="7.3767887861577564E-2"/>
        </c:manualLayout>
      </c:layout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scene3d>
      <a:camera prst="orthographicFront"/>
      <a:lightRig rig="threePt" dir="t"/>
    </a:scene3d>
    <a:sp3d prstMaterial="matte"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dirty="0"/>
              <a:t>Расходы за счет </a:t>
            </a:r>
            <a:r>
              <a:rPr lang="ru-RU" dirty="0" smtClean="0"/>
              <a:t>субсидий, </a:t>
            </a:r>
            <a:r>
              <a:rPr lang="ru-RU" dirty="0"/>
              <a:t>субвенций и иных межбюджетных трансфертов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scene3d>
          <a:camera prst="orthographicFront"/>
          <a:lightRig rig="threePt" dir="t"/>
        </a:scene3d>
        <a:sp3d>
          <a:bevelT w="6350"/>
        </a:sp3d>
      </c:spPr>
    </c:sideWall>
    <c:backWall>
      <c:thickness val="0"/>
      <c:spPr>
        <a:scene3d>
          <a:camera prst="orthographicFront"/>
          <a:lightRig rig="threePt" dir="t"/>
        </a:scene3d>
        <a:sp3d>
          <a:bevelT w="6350"/>
        </a:sp3d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субсидии, субвенций и иных межбюджетных трансфертов</c:v>
                </c:pt>
              </c:strCache>
            </c:strRef>
          </c:tx>
          <c:spPr>
            <a:solidFill>
              <a:srgbClr val="9999FF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8.3646830391555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118959107806691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0703930372193311E-3"/>
                  <c:y val="-0.104089219330855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347270.1</c:v>
                </c:pt>
                <c:pt idx="1">
                  <c:v>345654.2</c:v>
                </c:pt>
                <c:pt idx="2">
                  <c:v>357288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6971776"/>
        <c:axId val="230561984"/>
        <c:axId val="0"/>
      </c:bar3DChart>
      <c:catAx>
        <c:axId val="2569717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0561984"/>
        <c:crosses val="autoZero"/>
        <c:auto val="1"/>
        <c:lblAlgn val="ctr"/>
        <c:lblOffset val="100"/>
        <c:noMultiLvlLbl val="0"/>
      </c:catAx>
      <c:valAx>
        <c:axId val="230561984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one"/>
        <c:crossAx val="256971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Расходы</a:t>
            </a:r>
            <a:r>
              <a:rPr lang="en-US" dirty="0" smtClean="0"/>
              <a:t> </a:t>
            </a:r>
            <a:r>
              <a:rPr lang="ru-RU" dirty="0" smtClean="0"/>
              <a:t>на</a:t>
            </a:r>
            <a:r>
              <a:rPr lang="ru-RU" baseline="0" dirty="0" smtClean="0"/>
              <a:t> исполнение собственных полномочий</a:t>
            </a:r>
            <a:endParaRPr lang="ru-RU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scene3d>
          <a:camera prst="orthographicFront"/>
          <a:lightRig rig="threePt" dir="t"/>
        </a:scene3d>
        <a:sp3d>
          <a:bevelT w="6350"/>
        </a:sp3d>
      </c:spPr>
    </c:sideWall>
    <c:backWall>
      <c:thickness val="0"/>
      <c:spPr>
        <a:scene3d>
          <a:camera prst="orthographicFront"/>
          <a:lightRig rig="threePt" dir="t"/>
        </a:scene3d>
        <a:sp3d>
          <a:bevelT w="6350"/>
        </a:sp3d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субсидии, субвенций и иных межбюджетных трансфертов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8.3646830391555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118959107806691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070393037219332E-3"/>
                  <c:y val="-0.104089219330855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312689.5</c:v>
                </c:pt>
                <c:pt idx="1">
                  <c:v>312524.5</c:v>
                </c:pt>
                <c:pt idx="2">
                  <c:v>321741.8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6807424"/>
        <c:axId val="239689728"/>
        <c:axId val="0"/>
      </c:bar3DChart>
      <c:catAx>
        <c:axId val="2568074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9689728"/>
        <c:crosses val="autoZero"/>
        <c:auto val="1"/>
        <c:lblAlgn val="ctr"/>
        <c:lblOffset val="100"/>
        <c:noMultiLvlLbl val="0"/>
      </c:catAx>
      <c:valAx>
        <c:axId val="239689728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one"/>
        <c:crossAx val="256807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363956161516E-2"/>
          <c:y val="1.9987697916008421E-2"/>
          <c:w val="0.90222177738691378"/>
          <c:h val="0.686755432599131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E8F472"/>
            </a:solidFill>
          </c:spPr>
          <c:invertIfNegative val="0"/>
          <c:dLbls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57160.7</c:v>
                </c:pt>
                <c:pt idx="1">
                  <c:v>57010.7</c:v>
                </c:pt>
                <c:pt idx="2">
                  <c:v>57010.7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6973312"/>
        <c:axId val="273958592"/>
      </c:barChart>
      <c:catAx>
        <c:axId val="256973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3958592"/>
        <c:crosses val="autoZero"/>
        <c:auto val="1"/>
        <c:lblAlgn val="ctr"/>
        <c:lblOffset val="100"/>
        <c:noMultiLvlLbl val="0"/>
      </c:catAx>
      <c:valAx>
        <c:axId val="273958592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56973312"/>
        <c:crosses val="autoZero"/>
        <c:crossBetween val="between"/>
      </c:valAx>
    </c:plotArea>
    <c:plotVisOnly val="1"/>
    <c:dispBlanksAs val="gap"/>
    <c:showDLblsOverMax val="0"/>
  </c:chart>
  <c:spPr>
    <a:solidFill>
      <a:srgbClr val="FF99CC">
        <a:alpha val="84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696143133496814E-2"/>
          <c:y val="0"/>
          <c:w val="0.90460771373300675"/>
          <c:h val="0.775107947535874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3399"/>
            </a:solidFill>
          </c:spPr>
          <c:invertIfNegative val="0"/>
          <c:dLbls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53111.5</c:v>
                </c:pt>
                <c:pt idx="1">
                  <c:v>59318.7</c:v>
                </c:pt>
                <c:pt idx="2">
                  <c:v>61110.400000000001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6973824"/>
        <c:axId val="273960320"/>
        <c:axId val="0"/>
      </c:bar3DChart>
      <c:catAx>
        <c:axId val="256973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3960320"/>
        <c:crosses val="autoZero"/>
        <c:auto val="1"/>
        <c:lblAlgn val="ctr"/>
        <c:lblOffset val="100"/>
        <c:noMultiLvlLbl val="0"/>
      </c:catAx>
      <c:valAx>
        <c:axId val="27396032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56973824"/>
        <c:crosses val="autoZero"/>
        <c:crossBetween val="between"/>
      </c:valAx>
    </c:plotArea>
    <c:plotVisOnly val="1"/>
    <c:dispBlanksAs val="gap"/>
    <c:showDLblsOverMax val="0"/>
  </c:chart>
  <c:spPr>
    <a:solidFill>
      <a:srgbClr val="E8F472">
        <a:alpha val="78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25218.2</c:v>
                </c:pt>
                <c:pt idx="1">
                  <c:v>25289</c:v>
                </c:pt>
                <c:pt idx="2">
                  <c:v>25348.5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74281472"/>
        <c:axId val="273962048"/>
        <c:axId val="0"/>
      </c:bar3DChart>
      <c:catAx>
        <c:axId val="274281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3962048"/>
        <c:crosses val="autoZero"/>
        <c:auto val="1"/>
        <c:lblAlgn val="ctr"/>
        <c:lblOffset val="100"/>
        <c:noMultiLvlLbl val="0"/>
      </c:catAx>
      <c:valAx>
        <c:axId val="27396204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74281472"/>
        <c:crosses val="autoZero"/>
        <c:crossBetween val="between"/>
      </c:valAx>
    </c:plotArea>
    <c:plotVisOnly val="1"/>
    <c:dispBlanksAs val="gap"/>
    <c:showDLblsOverMax val="0"/>
  </c:chart>
  <c:spPr>
    <a:solidFill>
      <a:srgbClr val="FF7C80">
        <a:alpha val="71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39523.800000000003</c:v>
                </c:pt>
                <c:pt idx="1">
                  <c:v>27152.2</c:v>
                </c:pt>
                <c:pt idx="2">
                  <c:v>26597.8</c:v>
                </c:pt>
              </c:numCache>
            </c:numRef>
          </c:val>
          <c:smooth val="0"/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6.2176165803108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4444133374394578E-3"/>
                  <c:y val="-8.2901554404144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1111033343598646"/>
                  <c:y val="0.100840389513869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0.107563082148128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39523.800000000003</c:v>
                </c:pt>
                <c:pt idx="1">
                  <c:v>27152.2</c:v>
                </c:pt>
                <c:pt idx="2">
                  <c:v>26597.8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6974336"/>
        <c:axId val="273963776"/>
      </c:lineChart>
      <c:catAx>
        <c:axId val="256974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3963776"/>
        <c:crosses val="autoZero"/>
        <c:auto val="1"/>
        <c:lblAlgn val="ctr"/>
        <c:lblOffset val="100"/>
        <c:noMultiLvlLbl val="0"/>
      </c:catAx>
      <c:valAx>
        <c:axId val="273963776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56974336"/>
        <c:crosses val="autoZero"/>
        <c:crossBetween val="between"/>
      </c:valAx>
    </c:plotArea>
    <c:plotVisOnly val="1"/>
    <c:dispBlanksAs val="gap"/>
    <c:showDLblsOverMax val="0"/>
  </c:chart>
  <c:spPr>
    <a:solidFill>
      <a:srgbClr val="CCFFCC">
        <a:alpha val="72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3599928711849189"/>
          <c:y val="7.3949618976837939E-2"/>
          <c:w val="0.66166028915905395"/>
          <c:h val="0.8521007620463241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459216.8</c:v>
                </c:pt>
                <c:pt idx="1">
                  <c:v>466639</c:v>
                </c:pt>
                <c:pt idx="2">
                  <c:v>484056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3935872"/>
        <c:axId val="274408000"/>
        <c:axId val="0"/>
      </c:bar3DChart>
      <c:catAx>
        <c:axId val="273935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4408000"/>
        <c:crosses val="autoZero"/>
        <c:auto val="1"/>
        <c:lblAlgn val="ctr"/>
        <c:lblOffset val="100"/>
        <c:noMultiLvlLbl val="0"/>
      </c:catAx>
      <c:valAx>
        <c:axId val="274408000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one"/>
        <c:crossAx val="27393587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solidFill>
      <a:srgbClr val="9999FF">
        <a:alpha val="73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14639.5</c:v>
                </c:pt>
                <c:pt idx="1">
                  <c:v>13281</c:v>
                </c:pt>
                <c:pt idx="2">
                  <c:v>13373.4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74504192"/>
        <c:axId val="274409728"/>
        <c:axId val="0"/>
      </c:bar3DChart>
      <c:catAx>
        <c:axId val="274504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4409728"/>
        <c:crosses val="autoZero"/>
        <c:auto val="1"/>
        <c:lblAlgn val="ctr"/>
        <c:lblOffset val="100"/>
        <c:noMultiLvlLbl val="0"/>
      </c:catAx>
      <c:valAx>
        <c:axId val="274409728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74504192"/>
        <c:crosses val="autoZero"/>
        <c:crossBetween val="between"/>
      </c:valAx>
    </c:plotArea>
    <c:plotVisOnly val="1"/>
    <c:dispBlanksAs val="gap"/>
    <c:showDLblsOverMax val="0"/>
  </c:chart>
  <c:spPr>
    <a:solidFill>
      <a:srgbClr val="00B0F0">
        <a:alpha val="32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111</c:v>
                </c:pt>
              </c:strCache>
            </c:strRef>
          </c:tx>
          <c:spPr>
            <a:solidFill>
              <a:srgbClr val="90F52B"/>
            </a:solidFill>
          </c:spPr>
          <c:invertIfNegative val="0"/>
          <c:dLbls>
            <c:dLbl>
              <c:idx val="0"/>
              <c:layout>
                <c:manualLayout>
                  <c:x val="-5.8374593061178613E-2"/>
                  <c:y val="4.9598825461078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0455635613674746E-3"/>
                  <c:y val="3.0775241799883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1662446011672189E-3"/>
                  <c:y val="3.1372639435325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875313791913418E-2"/>
                  <c:y val="2.4799206873325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774335363489601E-2"/>
                  <c:y val="2.6143866196104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774335363489701E-2"/>
                  <c:y val="2.6143866196104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(оценка)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1">
                  <c:v>600</c:v>
                </c:pt>
                <c:pt idx="2">
                  <c:v>600</c:v>
                </c:pt>
                <c:pt idx="3">
                  <c:v>600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103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9.3068836125752882E-2"/>
                  <c:y val="-1.5686319717662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536071541586813E-2"/>
                  <c:y val="-2.6144277910532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5401013126873324E-2"/>
                  <c:y val="-1.5686731432090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7933830310156664E-2"/>
                  <c:y val="-2.6143866196104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8113931385299484E-2"/>
                  <c:y val="-4.7058959152988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8113719292083814E-2"/>
                  <c:y val="-4.7058959152988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(оценка)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2838.8</c:v>
                </c:pt>
                <c:pt idx="1">
                  <c:v>2621.4</c:v>
                </c:pt>
                <c:pt idx="2">
                  <c:v>2621.4</c:v>
                </c:pt>
                <c:pt idx="3">
                  <c:v>2621.4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104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6.8746198229106492E-2"/>
                  <c:y val="1.0457546478441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629602953016283"/>
                  <c:y val="-1.0457546478441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344167903170116"/>
                  <c:y val="-5.22877323922091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8054087163524747E-2"/>
                  <c:y val="-2.0915092956883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0917608572638111E-2"/>
                  <c:y val="-4.7058959152988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1490879567533508E-2"/>
                  <c:y val="-4.7058959152988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(оценка)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45630.400000000001</c:v>
                </c:pt>
                <c:pt idx="1">
                  <c:v>38655</c:v>
                </c:pt>
                <c:pt idx="2">
                  <c:v>38655</c:v>
                </c:pt>
                <c:pt idx="3">
                  <c:v>38655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113</c:v>
                </c:pt>
              </c:strCache>
            </c:strRef>
          </c:tx>
          <c:spPr>
            <a:solidFill>
              <a:srgbClr val="CCFF33"/>
            </a:solidFill>
          </c:spPr>
          <c:invertIfNegative val="0"/>
          <c:dLbls>
            <c:dLbl>
              <c:idx val="0"/>
              <c:layout>
                <c:manualLayout>
                  <c:x val="9.0295293142517455E-2"/>
                  <c:y val="2.6143454481676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629602953016283"/>
                  <c:y val="1.0457546478441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344167903170116"/>
                  <c:y val="1.0457546478441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0074767100439708"/>
                  <c:y val="1.0457134764013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0917608572638111E-2"/>
                  <c:y val="-1.0457546478441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1490879567533508E-2"/>
                  <c:y val="-1.5686319717662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(оценка)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20528.900000000001</c:v>
                </c:pt>
                <c:pt idx="1">
                  <c:v>20516.3</c:v>
                </c:pt>
                <c:pt idx="2">
                  <c:v>20201</c:v>
                </c:pt>
                <c:pt idx="3">
                  <c:v>20201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105</c:v>
                </c:pt>
              </c:strCache>
            </c:strRef>
          </c:tx>
          <c:spPr>
            <a:gradFill flip="none" rotWithShape="1">
              <a:gsLst>
                <a:gs pos="0">
                  <a:srgbClr val="66B02E">
                    <a:shade val="30000"/>
                    <a:satMod val="115000"/>
                  </a:srgbClr>
                </a:gs>
                <a:gs pos="50000">
                  <a:srgbClr val="66B02E">
                    <a:shade val="67500"/>
                    <a:satMod val="115000"/>
                  </a:srgbClr>
                </a:gs>
                <a:gs pos="100000">
                  <a:srgbClr val="66B02E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c:spPr>
          <c:invertIfNegative val="0"/>
          <c:dLbls>
            <c:dLbl>
              <c:idx val="1"/>
              <c:layout>
                <c:manualLayout>
                  <c:x val="2.9629422249596433E-2"/>
                  <c:y val="-7.3202825349092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227137411801104E-2"/>
                  <c:y val="-7.843159858831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5901018641296994E-2"/>
                  <c:y val="-7.3202825349092671E-2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(оценка)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Лист1!$F$2:$F$5</c:f>
              <c:numCache>
                <c:formatCode>#,##0.0</c:formatCode>
                <c:ptCount val="4"/>
                <c:pt idx="0">
                  <c:v>16.600000000000001</c:v>
                </c:pt>
                <c:pt idx="1">
                  <c:v>23.8</c:v>
                </c:pt>
                <c:pt idx="2">
                  <c:v>198.8</c:v>
                </c:pt>
                <c:pt idx="3">
                  <c:v>9.5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107</c:v>
                </c:pt>
              </c:strCache>
            </c:strRef>
          </c:tx>
          <c:spPr>
            <a:solidFill>
              <a:srgbClr val="00CC99"/>
            </a:solidFill>
          </c:spPr>
          <c:invertIfNegative val="0"/>
          <c:dLbls>
            <c:dLbl>
              <c:idx val="0"/>
              <c:layout>
                <c:manualLayout>
                  <c:x val="1.0613524387915425E-2"/>
                  <c:y val="-0.104575464784418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0414240842598226E-2"/>
                  <c:y val="-1.5686319717663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920286581872684E-2"/>
                  <c:y val="-0.104575464784418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(оценка)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 formatCode="#,##0.0">
                  <c:v>1200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5369472"/>
        <c:axId val="275087936"/>
        <c:axId val="0"/>
      </c:bar3DChart>
      <c:catAx>
        <c:axId val="275369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5087936"/>
        <c:crosses val="autoZero"/>
        <c:auto val="1"/>
        <c:lblAlgn val="ctr"/>
        <c:lblOffset val="100"/>
        <c:noMultiLvlLbl val="0"/>
      </c:catAx>
      <c:valAx>
        <c:axId val="275087936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one"/>
        <c:crossAx val="275369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Защита населения и территории от ЧС, гражданская оборона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(оценка)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2614</c:v>
                </c:pt>
                <c:pt idx="1">
                  <c:v>2880.6</c:v>
                </c:pt>
                <c:pt idx="2">
                  <c:v>2880.6</c:v>
                </c:pt>
                <c:pt idx="3">
                  <c:v>2880.6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5867648"/>
        <c:axId val="275088512"/>
        <c:axId val="0"/>
      </c:bar3DChart>
      <c:catAx>
        <c:axId val="275867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5088512"/>
        <c:crosses val="autoZero"/>
        <c:auto val="1"/>
        <c:lblAlgn val="ctr"/>
        <c:lblOffset val="100"/>
        <c:noMultiLvlLbl val="0"/>
      </c:catAx>
      <c:valAx>
        <c:axId val="27508851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75867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5499904"/>
        <c:axId val="127894656"/>
      </c:barChart>
      <c:catAx>
        <c:axId val="245499904"/>
        <c:scaling>
          <c:orientation val="minMax"/>
        </c:scaling>
        <c:delete val="0"/>
        <c:axPos val="b"/>
        <c:majorTickMark val="out"/>
        <c:minorTickMark val="none"/>
        <c:tickLblPos val="nextTo"/>
        <c:crossAx val="127894656"/>
        <c:crosses val="autoZero"/>
        <c:auto val="1"/>
        <c:lblAlgn val="ctr"/>
        <c:lblOffset val="100"/>
        <c:noMultiLvlLbl val="0"/>
      </c:catAx>
      <c:valAx>
        <c:axId val="127894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54999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2852482931713574E-2"/>
          <c:w val="0.97357359856839665"/>
          <c:h val="0.68235241596757878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chemeClr val="tx2">
                  <a:lumMod val="85000"/>
                  <a:lumOff val="15000"/>
                </a:schemeClr>
              </a:solidFill>
            </a:ln>
          </c:spPr>
          <c:marker>
            <c:spPr>
              <a:ln>
                <a:solidFill>
                  <a:schemeClr val="tx2">
                    <a:lumMod val="85000"/>
                    <a:lumOff val="15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(оценка)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1785.6</c:v>
                </c:pt>
                <c:pt idx="1">
                  <c:v>1867.4</c:v>
                </c:pt>
                <c:pt idx="2">
                  <c:v>1886.6</c:v>
                </c:pt>
                <c:pt idx="3">
                  <c:v>1961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6085248"/>
        <c:axId val="275090816"/>
      </c:lineChart>
      <c:catAx>
        <c:axId val="27608524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5090816"/>
        <c:crosses val="autoZero"/>
        <c:auto val="1"/>
        <c:lblAlgn val="ctr"/>
        <c:lblOffset val="100"/>
        <c:noMultiLvlLbl val="0"/>
      </c:catAx>
      <c:valAx>
        <c:axId val="27509081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76085248"/>
        <c:crosses val="autoZero"/>
        <c:crossBetween val="between"/>
      </c:valAx>
    </c:plotArea>
    <c:plotVisOnly val="1"/>
    <c:dispBlanksAs val="zero"/>
    <c:showDLblsOverMax val="0"/>
  </c:chart>
  <c:spPr>
    <a:blipFill dpi="0" rotWithShape="1">
      <a:blip xmlns:r="http://schemas.openxmlformats.org/officeDocument/2006/relationships" r:embed="rId1">
        <a:alphaModFix amt="20000"/>
      </a:blip>
      <a:srcRect/>
      <a:stretch>
        <a:fillRect t="-5000" b="-8000"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20"/>
      <c:depthPercent val="8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540997878602615E-2"/>
          <c:y val="0"/>
          <c:w val="0.93691800424279481"/>
          <c:h val="0.8893410635994626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405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solidFill>
                <a:schemeClr val="tx2">
                  <a:lumMod val="25000"/>
                  <a:lumOff val="75000"/>
                </a:schemeClr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(оценка)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9247.6</c:v>
                </c:pt>
                <c:pt idx="1">
                  <c:v>8423.2000000000007</c:v>
                </c:pt>
                <c:pt idx="2">
                  <c:v>8423.2000000000007</c:v>
                </c:pt>
                <c:pt idx="3">
                  <c:v>8423.2000000000007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409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5.7347268870187014E-3"/>
                  <c:y val="-1.7158139274102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6020903305281879E-3"/>
                  <c:y val="1.2868604455576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tx2">
                  <a:lumMod val="25000"/>
                  <a:lumOff val="75000"/>
                </a:schemeClr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(оценка)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58398.9</c:v>
                </c:pt>
                <c:pt idx="1">
                  <c:v>30033</c:v>
                </c:pt>
                <c:pt idx="2">
                  <c:v>32949</c:v>
                </c:pt>
                <c:pt idx="3">
                  <c:v>34930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412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8457759127183214E-2"/>
                  <c:y val="-1.0980928346704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17755120668263E-2"/>
                  <c:y val="-2.2192139154013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410688252650048E-2"/>
                  <c:y val="-1.4687928357080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114736909250037E-2"/>
                  <c:y val="-1.109592547033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tx2">
                  <a:lumMod val="25000"/>
                  <a:lumOff val="75000"/>
                </a:schemeClr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(оценка)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57844.1</c:v>
                </c:pt>
                <c:pt idx="1">
                  <c:v>50480.6</c:v>
                </c:pt>
                <c:pt idx="2">
                  <c:v>50628.9</c:v>
                </c:pt>
                <c:pt idx="3">
                  <c:v>50628.9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6083200"/>
        <c:axId val="275091392"/>
        <c:axId val="239065600"/>
      </c:bar3DChart>
      <c:catAx>
        <c:axId val="276083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5091392"/>
        <c:crosses val="autoZero"/>
        <c:auto val="1"/>
        <c:lblAlgn val="ctr"/>
        <c:lblOffset val="100"/>
        <c:noMultiLvlLbl val="0"/>
      </c:catAx>
      <c:valAx>
        <c:axId val="275091392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76083200"/>
        <c:crosses val="autoZero"/>
        <c:crossBetween val="between"/>
      </c:valAx>
      <c:serAx>
        <c:axId val="239065600"/>
        <c:scaling>
          <c:orientation val="minMax"/>
        </c:scaling>
        <c:delete val="1"/>
        <c:axPos val="b"/>
        <c:majorTickMark val="out"/>
        <c:minorTickMark val="none"/>
        <c:tickLblPos val="none"/>
        <c:crossAx val="275091392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505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dLbls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 (оценка)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503</c:v>
                </c:pt>
              </c:strCache>
            </c:strRef>
          </c:tx>
          <c:spPr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 w="25400" cap="flat" cmpd="sng" algn="ctr">
              <a:solidFill>
                <a:srgbClr val="92D050"/>
              </a:solidFill>
              <a:prstDash val="solid"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 (оценка)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9031.9</c:v>
                </c:pt>
                <c:pt idx="1">
                  <c:v>9031.9</c:v>
                </c:pt>
                <c:pt idx="2">
                  <c:v>15669</c:v>
                </c:pt>
                <c:pt idx="3">
                  <c:v>35535.199999999997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502</c:v>
                </c:pt>
              </c:strCache>
            </c:strRef>
          </c:tx>
          <c:spPr>
            <a:solidFill>
              <a:srgbClr val="EB7525"/>
            </a:solidFill>
          </c:spPr>
          <c:invertIfNegative val="0"/>
          <c:dLbls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 (оценка)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728.1</c:v>
                </c:pt>
                <c:pt idx="1">
                  <c:v>728.1</c:v>
                </c:pt>
                <c:pt idx="2">
                  <c:v>4961.9000000000005</c:v>
                </c:pt>
                <c:pt idx="3">
                  <c:v>38653.800000000003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501</c:v>
                </c:pt>
              </c:strCache>
            </c:strRef>
          </c:tx>
          <c:spPr>
            <a:solidFill>
              <a:srgbClr val="D63A5B"/>
            </a:solidFill>
          </c:spPr>
          <c:invertIfNegative val="0"/>
          <c:dLbls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 (оценка)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1802</c:v>
                </c:pt>
                <c:pt idx="1">
                  <c:v>1709.6</c:v>
                </c:pt>
                <c:pt idx="2">
                  <c:v>1147.2</c:v>
                </c:pt>
                <c:pt idx="3">
                  <c:v>563.6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6188160"/>
        <c:axId val="275718144"/>
        <c:axId val="0"/>
      </c:bar3DChart>
      <c:catAx>
        <c:axId val="2761881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5718144"/>
        <c:crosses val="autoZero"/>
        <c:auto val="1"/>
        <c:lblAlgn val="ctr"/>
        <c:lblOffset val="100"/>
        <c:noMultiLvlLbl val="0"/>
      </c:catAx>
      <c:valAx>
        <c:axId val="275718144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one"/>
        <c:crossAx val="276188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56192000"/>
        <c:axId val="275721600"/>
        <c:axId val="0"/>
      </c:bar3DChart>
      <c:catAx>
        <c:axId val="256192000"/>
        <c:scaling>
          <c:orientation val="minMax"/>
        </c:scaling>
        <c:delete val="0"/>
        <c:axPos val="b"/>
        <c:majorTickMark val="out"/>
        <c:minorTickMark val="none"/>
        <c:tickLblPos val="nextTo"/>
        <c:crossAx val="275721600"/>
        <c:crosses val="autoZero"/>
        <c:auto val="1"/>
        <c:lblAlgn val="ctr"/>
        <c:lblOffset val="100"/>
        <c:noMultiLvlLbl val="0"/>
      </c:catAx>
      <c:valAx>
        <c:axId val="2757216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561920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32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701</c:v>
                </c:pt>
              </c:strCache>
            </c:strRef>
          </c:tx>
          <c:spPr>
            <a:solidFill>
              <a:srgbClr val="FFCCFF"/>
            </a:solidFill>
            <a:ln w="31750">
              <a:solidFill>
                <a:srgbClr val="FFCCFF"/>
              </a:solidFill>
            </a:ln>
          </c:spPr>
          <c:invertIfNegative val="0"/>
          <c:dLbls>
            <c:spPr>
              <a:solidFill>
                <a:srgbClr val="B7EBF5"/>
              </a:solidFill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(оценка)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85132.1</c:v>
                </c:pt>
                <c:pt idx="1">
                  <c:v>82631.100000000006</c:v>
                </c:pt>
                <c:pt idx="2">
                  <c:v>82631.100000000006</c:v>
                </c:pt>
                <c:pt idx="3">
                  <c:v>82631.100000000006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702</c:v>
                </c:pt>
              </c:strCache>
            </c:strRef>
          </c:tx>
          <c:spPr>
            <a:solidFill>
              <a:srgbClr val="92D050"/>
            </a:solidFill>
            <a:ln w="31750">
              <a:solidFill>
                <a:srgbClr val="92D050"/>
              </a:solidFill>
            </a:ln>
          </c:spPr>
          <c:invertIfNegative val="0"/>
          <c:dLbls>
            <c:spPr>
              <a:solidFill>
                <a:srgbClr val="B7EBF5"/>
              </a:solidFill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(оценка)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253105.5</c:v>
                </c:pt>
                <c:pt idx="1">
                  <c:v>251132.3</c:v>
                </c:pt>
                <c:pt idx="2">
                  <c:v>241600</c:v>
                </c:pt>
                <c:pt idx="3">
                  <c:v>234265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703</c:v>
                </c:pt>
              </c:strCache>
            </c:strRef>
          </c:tx>
          <c:spPr>
            <a:solidFill>
              <a:srgbClr val="FFC000"/>
            </a:solidFill>
            <a:ln w="31750">
              <a:solidFill>
                <a:schemeClr val="accent4">
                  <a:lumMod val="60000"/>
                  <a:lumOff val="4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2.2456089062853173E-2"/>
                  <c:y val="-2.6337264221863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3567037761888312E-3"/>
                  <c:y val="-1.9752948166397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B7EBF5"/>
              </a:solidFill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(оценка)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28797.5</c:v>
                </c:pt>
                <c:pt idx="1">
                  <c:v>28605.9</c:v>
                </c:pt>
                <c:pt idx="2">
                  <c:v>28632.3</c:v>
                </c:pt>
                <c:pt idx="3">
                  <c:v>28605.9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707</c:v>
                </c:pt>
              </c:strCache>
            </c:strRef>
          </c:tx>
          <c:spPr>
            <a:solidFill>
              <a:srgbClr val="FF3399"/>
            </a:solidFill>
            <a:ln w="31750">
              <a:solidFill>
                <a:srgbClr val="FF3399"/>
              </a:solidFill>
            </a:ln>
          </c:spPr>
          <c:invertIfNegative val="0"/>
          <c:dLbls>
            <c:dLbl>
              <c:idx val="0"/>
              <c:layout>
                <c:manualLayout>
                  <c:x val="1.6642408000025942E-2"/>
                  <c:y val="-2.8587596807591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652404790750227E-2"/>
                  <c:y val="-2.2633716053184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B7EBF5"/>
              </a:solidFill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(оценка)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7749.6</c:v>
                </c:pt>
                <c:pt idx="1">
                  <c:v>10252.4</c:v>
                </c:pt>
                <c:pt idx="2">
                  <c:v>8380.1</c:v>
                </c:pt>
                <c:pt idx="3">
                  <c:v>8380.1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709</c:v>
                </c:pt>
              </c:strCache>
            </c:strRef>
          </c:tx>
          <c:spPr>
            <a:solidFill>
              <a:srgbClr val="00B0F0">
                <a:alpha val="53000"/>
              </a:srgbClr>
            </a:solidFill>
            <a:ln w="31750">
              <a:solidFill>
                <a:srgbClr val="5899D4"/>
              </a:solidFill>
            </a:ln>
          </c:spPr>
          <c:invertIfNegative val="0"/>
          <c:dLbls>
            <c:dLbl>
              <c:idx val="0"/>
              <c:layout>
                <c:manualLayout>
                  <c:x val="3.0917657999578841E-2"/>
                  <c:y val="7.40740740740740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267693674190455E-2"/>
                  <c:y val="6.99596542145314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0579426124447232E-2"/>
                  <c:y val="3.70370370370378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1169496615230818E-2"/>
                  <c:y val="9.87647408319887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B7EBF5"/>
              </a:solidFill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(оценка)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Лист1!$F$2:$F$5</c:f>
              <c:numCache>
                <c:formatCode>#,##0.0</c:formatCode>
                <c:ptCount val="4"/>
                <c:pt idx="0">
                  <c:v>7177.9</c:v>
                </c:pt>
                <c:pt idx="1">
                  <c:v>7242.5</c:v>
                </c:pt>
                <c:pt idx="2">
                  <c:v>7242.5</c:v>
                </c:pt>
                <c:pt idx="3">
                  <c:v>7242.5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6214528"/>
        <c:axId val="275724480"/>
        <c:axId val="0"/>
      </c:bar3DChart>
      <c:catAx>
        <c:axId val="25621452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solidFill>
            <a:schemeClr val="accent4">
              <a:lumMod val="40000"/>
              <a:lumOff val="60000"/>
            </a:schemeClr>
          </a:solidFill>
        </c:spPr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5724480"/>
        <c:crosses val="autoZero"/>
        <c:auto val="1"/>
        <c:lblAlgn val="ctr"/>
        <c:lblOffset val="100"/>
        <c:noMultiLvlLbl val="0"/>
      </c:catAx>
      <c:valAx>
        <c:axId val="27572448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56214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Структура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</c:v>
                </c:pt>
              </c:strCache>
            </c:strRef>
          </c:tx>
          <c:spPr>
            <a:solidFill>
              <a:srgbClr val="92D050"/>
            </a:solidFill>
          </c:spPr>
          <c:dPt>
            <c:idx val="1"/>
            <c:bubble3D val="0"/>
            <c:spPr>
              <a:solidFill>
                <a:schemeClr val="bg2">
                  <a:lumMod val="90000"/>
                </a:schemeClr>
              </a:solidFill>
            </c:spPr>
          </c:dPt>
          <c:dLbls>
            <c:dLbl>
              <c:idx val="0"/>
              <c:layout>
                <c:manualLayout>
                  <c:x val="-0.44613695105159873"/>
                  <c:y val="-2.6058350595410992E-2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9992918349800212E-2"/>
                  <c:y val="3.2432250606730002E-2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Клубы</c:v>
                </c:pt>
                <c:pt idx="1">
                  <c:v>Библиотеки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160816154915504"/>
          <c:y val="3.437500000000001E-2"/>
          <c:w val="0.81839183845086072"/>
          <c:h val="0.931250000000000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801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52 319,3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0629076996298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062907699629867E-2"/>
                  <c:y val="2.037016356749733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(оценка)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52319.3</c:v>
                </c:pt>
                <c:pt idx="1">
                  <c:v>46831.5</c:v>
                </c:pt>
                <c:pt idx="2">
                  <c:v>38506.300000000003</c:v>
                </c:pt>
                <c:pt idx="3">
                  <c:v>38445.5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804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(оценка)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 formatCode="#,##0.0">
                  <c:v>741.6</c:v>
                </c:pt>
                <c:pt idx="1">
                  <c:v>795</c:v>
                </c:pt>
                <c:pt idx="2">
                  <c:v>795</c:v>
                </c:pt>
                <c:pt idx="3">
                  <c:v>795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6847616"/>
        <c:axId val="276774208"/>
      </c:barChart>
      <c:catAx>
        <c:axId val="276847616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solidFill>
            <a:schemeClr val="bg1"/>
          </a:solidFill>
        </c:spPr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6774208"/>
        <c:crosses val="autoZero"/>
        <c:auto val="1"/>
        <c:lblAlgn val="ctr"/>
        <c:lblOffset val="100"/>
        <c:noMultiLvlLbl val="0"/>
      </c:catAx>
      <c:valAx>
        <c:axId val="276774208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one"/>
        <c:crossAx val="276847616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277777777777778"/>
          <c:y val="3.437500000000001E-2"/>
          <c:w val="0.59444444444444444"/>
          <c:h val="0.7572630413385869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1004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6.666666666666668E-2"/>
                  <c:y val="-4.9272192859454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9444444444444503E-2"/>
                  <c:y val="-1.6523837773702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805555555555555E-2"/>
                  <c:y val="6.1215079279473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9444444444444503E-2"/>
                  <c:y val="-1.3399040017258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(оценка)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41929.5</c:v>
                </c:pt>
                <c:pt idx="1">
                  <c:v>41374.300000000003</c:v>
                </c:pt>
                <c:pt idx="2">
                  <c:v>41412.199999999997</c:v>
                </c:pt>
                <c:pt idx="3">
                  <c:v>41436.400000000001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1003</c:v>
                </c:pt>
              </c:strCache>
            </c:strRef>
          </c:tx>
          <c:spPr>
            <a:solidFill>
              <a:srgbClr val="B7EBF5"/>
            </a:solidFill>
          </c:spPr>
          <c:invertIfNegative val="0"/>
          <c:dLbls>
            <c:dLbl>
              <c:idx val="0"/>
              <c:layout>
                <c:manualLayout>
                  <c:x val="6.666666666666668E-2"/>
                  <c:y val="2.1875000000000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5277777777777782E-2"/>
                  <c:y val="3.750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3888888888888884E-2"/>
                  <c:y val="3.364739510300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666666666666668E-2"/>
                  <c:y val="1.7851094811778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(оценка)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7938.2</c:v>
                </c:pt>
                <c:pt idx="1">
                  <c:v>2877.5</c:v>
                </c:pt>
                <c:pt idx="2">
                  <c:v>2893.1</c:v>
                </c:pt>
                <c:pt idx="3">
                  <c:v>2928.4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1001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6.1111111111111123E-2"/>
                  <c:y val="9.37466292740814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4166666666666904E-2"/>
                  <c:y val="9.3750000000001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3888888888888884E-2"/>
                  <c:y val="5.6506849315068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25E-2"/>
                  <c:y val="9.3750000000001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(оценка)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1994.8</c:v>
                </c:pt>
                <c:pt idx="1">
                  <c:v>1982.5</c:v>
                </c:pt>
                <c:pt idx="2">
                  <c:v>1982.5</c:v>
                </c:pt>
                <c:pt idx="3">
                  <c:v>1982.5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7032960"/>
        <c:axId val="276792448"/>
      </c:barChart>
      <c:catAx>
        <c:axId val="2770329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6792448"/>
        <c:crosses val="autoZero"/>
        <c:auto val="1"/>
        <c:lblAlgn val="ctr"/>
        <c:lblOffset val="100"/>
        <c:noMultiLvlLbl val="0"/>
      </c:catAx>
      <c:valAx>
        <c:axId val="276792448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one"/>
        <c:crossAx val="277032960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7035008"/>
        <c:axId val="276794176"/>
      </c:barChart>
      <c:catAx>
        <c:axId val="277035008"/>
        <c:scaling>
          <c:orientation val="minMax"/>
        </c:scaling>
        <c:delete val="0"/>
        <c:axPos val="b"/>
        <c:majorTickMark val="out"/>
        <c:minorTickMark val="none"/>
        <c:tickLblPos val="nextTo"/>
        <c:crossAx val="276794176"/>
        <c:crosses val="autoZero"/>
        <c:auto val="1"/>
        <c:lblAlgn val="ctr"/>
        <c:lblOffset val="100"/>
        <c:noMultiLvlLbl val="0"/>
      </c:catAx>
      <c:valAx>
        <c:axId val="276794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70350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15000"/>
      </a:blip>
      <a:srcRect/>
      <a:stretch>
        <a:fillRect/>
      </a:stretch>
    </a:blipFill>
    <a:ln>
      <a:noFill/>
    </a:ln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673592271554246E-2"/>
          <c:y val="0.22777777777777777"/>
          <c:w val="0.95932640772844568"/>
          <c:h val="0.482966754155730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1202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44450">
              <a:solidFill>
                <a:schemeClr val="bg2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 w="44450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 w="44450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 w="44450">
                <a:noFill/>
              </a:ln>
            </c:spPr>
          </c:dPt>
          <c:dLbls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(оценка)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703.7</c:v>
                </c:pt>
                <c:pt idx="1">
                  <c:v>500</c:v>
                </c:pt>
                <c:pt idx="2">
                  <c:v>500</c:v>
                </c:pt>
                <c:pt idx="3">
                  <c:v>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4"/>
        <c:shape val="cone"/>
        <c:axId val="277036032"/>
        <c:axId val="276797056"/>
        <c:axId val="0"/>
      </c:bar3DChart>
      <c:catAx>
        <c:axId val="27703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6797056"/>
        <c:crosses val="autoZero"/>
        <c:auto val="1"/>
        <c:lblAlgn val="ctr"/>
        <c:lblOffset val="100"/>
        <c:noMultiLvlLbl val="0"/>
      </c:catAx>
      <c:valAx>
        <c:axId val="276797056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one"/>
        <c:crossAx val="27703603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28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Финансовая помощь</c:v>
                </c:pt>
              </c:strCache>
            </c:strRef>
          </c:tx>
          <c:spPr>
            <a:solidFill>
              <a:srgbClr val="FFFF99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(оценка)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588235.69999999949</c:v>
                </c:pt>
                <c:pt idx="1">
                  <c:v>482987.8</c:v>
                </c:pt>
                <c:pt idx="2">
                  <c:v>455654.7</c:v>
                </c:pt>
                <c:pt idx="3">
                  <c:v>451514.6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45583360"/>
        <c:axId val="127896384"/>
        <c:axId val="0"/>
      </c:bar3DChart>
      <c:catAx>
        <c:axId val="2455833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7896384"/>
        <c:crosses val="autoZero"/>
        <c:auto val="1"/>
        <c:lblAlgn val="ctr"/>
        <c:lblOffset val="100"/>
        <c:noMultiLvlLbl val="0"/>
      </c:catAx>
      <c:valAx>
        <c:axId val="127896384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one"/>
        <c:crossAx val="245583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47222222222265E-2"/>
          <c:y val="9.3102235960558694E-2"/>
          <c:w val="0.89859612860892357"/>
          <c:h val="0.8001092067606080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EC5E06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5555555555555558E-3"/>
                  <c:y val="1.9444312604179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1666666666666154E-3"/>
                  <c:y val="2.2222071547633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1.9444312604179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500000000000001E-2"/>
                  <c:y val="3.3534997313003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22331583551954E-3"/>
                  <c:y val="4.4557034066014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888888888887901E-3"/>
                  <c:y val="4.2909359702630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EC5E06">
                  <a:alpha val="52941"/>
                </a:srgbClr>
              </a:solidFill>
              <a:ln>
                <a:solidFill>
                  <a:srgbClr val="EC5E06"/>
                </a:solidFill>
              </a:ln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 (план)</c:v>
                </c:pt>
                <c:pt idx="5">
                  <c:v>2020 (отчет на 01.10.2020г.)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14590.5</c:v>
                </c:pt>
                <c:pt idx="1">
                  <c:v>18924.3</c:v>
                </c:pt>
                <c:pt idx="2">
                  <c:v>23662.16</c:v>
                </c:pt>
                <c:pt idx="3">
                  <c:v>25804.1</c:v>
                </c:pt>
                <c:pt idx="4">
                  <c:v>26152</c:v>
                </c:pt>
                <c:pt idx="5">
                  <c:v>26152.89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>
              <a:solidFill>
                <a:srgbClr val="B5D36B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5.6944444444444402E-2"/>
                  <c:y val="-1.4737844647470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7222222222222224E-3"/>
                  <c:y val="-2.976757054751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5277777777777782E-2"/>
                  <c:y val="-3.5384266830895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111220472440838E-2"/>
                  <c:y val="-4.0744182694013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888888888887901E-3"/>
                  <c:y val="-4.0484586698961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92D050">
                  <a:alpha val="45000"/>
                </a:srgbClr>
              </a:solidFill>
            </c:spPr>
            <c:txPr>
              <a:bodyPr/>
              <a:lstStyle/>
              <a:p>
                <a:pPr>
                  <a:defRPr sz="150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 (план)</c:v>
                </c:pt>
                <c:pt idx="5">
                  <c:v>2020 (отчет на 01.10.2020г.)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22092.1</c:v>
                </c:pt>
                <c:pt idx="1">
                  <c:v>26126.5</c:v>
                </c:pt>
                <c:pt idx="2">
                  <c:v>31772.3</c:v>
                </c:pt>
                <c:pt idx="3">
                  <c:v>31016.1</c:v>
                </c:pt>
                <c:pt idx="4">
                  <c:v>30613.7</c:v>
                </c:pt>
                <c:pt idx="5">
                  <c:v>30614.29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rgbClr val="1DC4F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6944444444444429E-2"/>
                  <c:y val="-4.7618170215011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3611111111111113E-2"/>
                  <c:y val="-4.6709371566214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3611111111111113E-2"/>
                  <c:y val="-4.6292929772619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666666666666684E-2"/>
                  <c:y val="-1.1345640148144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111220472440838E-2"/>
                  <c:y val="2.0675141046218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888888888887901E-3"/>
                  <c:y val="1.9480211108043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00B0F0">
                  <a:alpha val="46000"/>
                </a:srgbClr>
              </a:solidFill>
            </c:spPr>
            <c:txPr>
              <a:bodyPr/>
              <a:lstStyle/>
              <a:p>
                <a:pPr>
                  <a:defRPr sz="1500" b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 (план)</c:v>
                </c:pt>
                <c:pt idx="5">
                  <c:v>2020 (отчет на 01.10.2020г.)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26849.7</c:v>
                </c:pt>
                <c:pt idx="1">
                  <c:v>28445.7</c:v>
                </c:pt>
                <c:pt idx="2">
                  <c:v>29890.799999999996</c:v>
                </c:pt>
                <c:pt idx="3">
                  <c:v>30822.2</c:v>
                </c:pt>
                <c:pt idx="4">
                  <c:v>30310.6</c:v>
                </c:pt>
                <c:pt idx="5">
                  <c:v>30887.47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7.2222222222222243E-2"/>
                  <c:y val="-2.5701317444982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500000000000001E-2"/>
                  <c:y val="2.4605871149161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055555555555561E-2"/>
                  <c:y val="3.5418241433285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6388888888888882E-2"/>
                  <c:y val="-1.7492415310795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224409448818938E-3"/>
                  <c:y val="1.3919826320330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888888888887901E-3"/>
                  <c:y val="7.95681433855860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0000">
                  <a:alpha val="46000"/>
                </a:srgbClr>
              </a:solidFill>
              <a:ln>
                <a:noFill/>
              </a:ln>
            </c:spPr>
            <c:txPr>
              <a:bodyPr/>
              <a:lstStyle/>
              <a:p>
                <a:pPr>
                  <a:defRPr sz="150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 (план)</c:v>
                </c:pt>
                <c:pt idx="5">
                  <c:v>2020 (отчет на 01.10.2020г.)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23289.7</c:v>
                </c:pt>
                <c:pt idx="1">
                  <c:v>25516.6</c:v>
                </c:pt>
                <c:pt idx="2">
                  <c:v>29655</c:v>
                </c:pt>
                <c:pt idx="3">
                  <c:v>27265.200000000001</c:v>
                </c:pt>
                <c:pt idx="4">
                  <c:v>28118.1</c:v>
                </c:pt>
                <c:pt idx="5">
                  <c:v>28118.109999999993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33394688"/>
        <c:axId val="277128320"/>
      </c:lineChart>
      <c:catAx>
        <c:axId val="233394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latin typeface="Times New Roman" pitchFamily="18" charset="0"/>
              </a:defRPr>
            </a:pPr>
            <a:endParaRPr lang="ru-RU"/>
          </a:p>
        </c:txPr>
        <c:crossAx val="277128320"/>
        <c:crosses val="autoZero"/>
        <c:auto val="1"/>
        <c:lblAlgn val="ctr"/>
        <c:lblOffset val="100"/>
        <c:noMultiLvlLbl val="0"/>
      </c:catAx>
      <c:valAx>
        <c:axId val="27712832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>
                <a:latin typeface="Times New Roman" pitchFamily="18" charset="0"/>
              </a:defRPr>
            </a:pPr>
            <a:endParaRPr lang="ru-RU"/>
          </a:p>
        </c:txPr>
        <c:crossAx val="23339468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758158094526028E-2"/>
          <c:y val="5.5773030116887522E-2"/>
          <c:w val="0.94248368381094227"/>
          <c:h val="0.825671403531603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1401</c:v>
                </c:pt>
              </c:strCache>
            </c:strRef>
          </c:tx>
          <c:spPr>
            <a:solidFill>
              <a:srgbClr val="FF3399"/>
            </a:solidFill>
          </c:spPr>
          <c:invertIfNegative val="0"/>
          <c:dLbls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(оценка)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26078.2</c:v>
                </c:pt>
                <c:pt idx="1">
                  <c:v>26412.400000000001</c:v>
                </c:pt>
                <c:pt idx="2">
                  <c:v>25265.599999999991</c:v>
                </c:pt>
                <c:pt idx="3">
                  <c:v>24636.799999999996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1402</c:v>
                </c:pt>
              </c:strCache>
            </c:strRef>
          </c:tx>
          <c:spPr>
            <a:solidFill>
              <a:srgbClr val="49D749"/>
            </a:solidFill>
          </c:spPr>
          <c:invertIfNegative val="0"/>
          <c:dLbls>
            <c:dLbl>
              <c:idx val="0"/>
              <c:layout>
                <c:manualLayout>
                  <c:x val="1.5686268051559652E-2"/>
                  <c:y val="6.97135429103760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686062195023543E-2"/>
                  <c:y val="2.4400700676138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(оценка)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1403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(оценка)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5494.7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3396224"/>
        <c:axId val="277130624"/>
      </c:barChart>
      <c:catAx>
        <c:axId val="233396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7130624"/>
        <c:crosses val="autoZero"/>
        <c:auto val="1"/>
        <c:lblAlgn val="ctr"/>
        <c:lblOffset val="100"/>
        <c:noMultiLvlLbl val="0"/>
      </c:catAx>
      <c:valAx>
        <c:axId val="27713062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33396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948346930139948E-2"/>
          <c:y val="2.4444376008746091E-2"/>
          <c:w val="0.90784100303975224"/>
          <c:h val="0.747273198829706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F0"/>
            </a:solidFill>
            <a:ln w="12700" cap="flat" cmpd="sng" algn="ctr">
              <a:solidFill>
                <a:schemeClr val="accent1"/>
              </a:solidFill>
              <a:prstDash val="solid"/>
            </a:ln>
            <a:effectLst>
              <a:glow rad="101600">
                <a:schemeClr val="accent1">
                  <a:alpha val="60000"/>
                </a:schemeClr>
              </a:glow>
            </a:effectLst>
            <a:scene3d>
              <a:camera prst="isometricLeftDown" fov="0">
                <a:rot lat="0" lon="0" rev="0"/>
              </a:camera>
              <a:lightRig rig="harsh" dir="tl">
                <a:rot lat="0" lon="0" rev="14280000"/>
              </a:lightRig>
            </a:scene3d>
            <a:sp3d prstMaterial="flat">
              <a:bevelT w="38100" h="50800" prst="softRound"/>
            </a:sp3d>
          </c:spPr>
          <c:invertIfNegative val="0"/>
          <c:dLbls>
            <c:dLbl>
              <c:idx val="1"/>
              <c:layout>
                <c:manualLayout>
                  <c:x val="1.4693145797887764E-3"/>
                  <c:y val="-1.373381027984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6.86690513992351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1.3733810279847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" sourceLinked="0"/>
            <c:txPr>
              <a:bodyPr/>
              <a:lstStyle/>
              <a:p>
                <a:pPr>
                  <a:defRPr sz="13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Байгильдинский</c:v>
                </c:pt>
                <c:pt idx="1">
                  <c:v>Баш-Шидинский</c:v>
                </c:pt>
                <c:pt idx="2">
                  <c:v>Красногорский</c:v>
                </c:pt>
                <c:pt idx="3">
                  <c:v>Красноключевский</c:v>
                </c:pt>
                <c:pt idx="4">
                  <c:v>Никольский</c:v>
                </c:pt>
                <c:pt idx="5">
                  <c:v>Новокулевский</c:v>
                </c:pt>
                <c:pt idx="6">
                  <c:v>Новосубаевский</c:v>
                </c:pt>
                <c:pt idx="7">
                  <c:v>Павловский</c:v>
                </c:pt>
                <c:pt idx="8">
                  <c:v>Первомайский</c:v>
                </c:pt>
                <c:pt idx="9">
                  <c:v>Сарвинский</c:v>
                </c:pt>
                <c:pt idx="10">
                  <c:v>Старобедеевский</c:v>
                </c:pt>
                <c:pt idx="11">
                  <c:v>Староисаевский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72.099999999999994</c:v>
                </c:pt>
                <c:pt idx="1">
                  <c:v>77.2</c:v>
                </c:pt>
                <c:pt idx="2">
                  <c:v>33.5</c:v>
                </c:pt>
                <c:pt idx="3">
                  <c:v>59.7</c:v>
                </c:pt>
                <c:pt idx="4">
                  <c:v>84.1</c:v>
                </c:pt>
                <c:pt idx="5">
                  <c:v>65.5</c:v>
                </c:pt>
                <c:pt idx="6">
                  <c:v>90.4</c:v>
                </c:pt>
                <c:pt idx="7">
                  <c:v>54.7</c:v>
                </c:pt>
                <c:pt idx="8">
                  <c:v>96.7</c:v>
                </c:pt>
                <c:pt idx="9">
                  <c:v>94.1</c:v>
                </c:pt>
                <c:pt idx="10">
                  <c:v>90.8</c:v>
                </c:pt>
                <c:pt idx="11">
                  <c:v>79.5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3963392"/>
        <c:axId val="191823872"/>
        <c:axId val="0"/>
      </c:bar3DChart>
      <c:catAx>
        <c:axId val="4396339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solidFill>
            <a:prstClr val="white">
              <a:alpha val="45000"/>
            </a:prstClr>
          </a:solidFill>
        </c:spPr>
        <c:txPr>
          <a:bodyPr/>
          <a:lstStyle/>
          <a:p>
            <a:pPr>
              <a:defRPr sz="13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1823872"/>
        <c:crosses val="autoZero"/>
        <c:auto val="1"/>
        <c:lblAlgn val="ctr"/>
        <c:lblOffset val="100"/>
        <c:noMultiLvlLbl val="0"/>
      </c:catAx>
      <c:valAx>
        <c:axId val="191823872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one"/>
        <c:crossAx val="43963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3184891732283471"/>
          <c:y val="1.8749999999999999E-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программных расходов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2.2916666666666686E-2"/>
                  <c:y val="-3.4375000000000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000000000000001E-2"/>
                  <c:y val="-3.750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916666666666672E-2"/>
                  <c:y val="-3.750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676509.8</c:v>
                </c:pt>
                <c:pt idx="1">
                  <c:v>657979.9</c:v>
                </c:pt>
                <c:pt idx="2">
                  <c:v>659950.1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7630720"/>
        <c:axId val="191826752"/>
        <c:axId val="0"/>
      </c:bar3DChart>
      <c:catAx>
        <c:axId val="257630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1826752"/>
        <c:crosses val="autoZero"/>
        <c:auto val="1"/>
        <c:lblAlgn val="ctr"/>
        <c:lblOffset val="100"/>
        <c:noMultiLvlLbl val="0"/>
      </c:catAx>
      <c:valAx>
        <c:axId val="191826752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57630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6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137808666465288E-2"/>
          <c:y val="0.12311019654306"/>
          <c:w val="0.52889858233371134"/>
          <c:h val="0.8257713248639000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2060"/>
              </a:solidFill>
            </c:spPr>
          </c:dPt>
          <c:dPt>
            <c:idx val="1"/>
            <c:bubble3D val="0"/>
            <c:spPr>
              <a:solidFill>
                <a:srgbClr val="E59074"/>
              </a:solidFill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3"/>
            <c:bubble3D val="0"/>
            <c:spPr>
              <a:solidFill>
                <a:srgbClr val="990099"/>
              </a:solidFill>
            </c:spPr>
          </c:dPt>
          <c:dPt>
            <c:idx val="4"/>
            <c:bubble3D val="0"/>
            <c:spPr>
              <a:solidFill>
                <a:srgbClr val="C00000"/>
              </a:solidFill>
            </c:spPr>
          </c:dPt>
          <c:dPt>
            <c:idx val="5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</c:spPr>
          </c:dPt>
          <c:dPt>
            <c:idx val="6"/>
            <c:bubble3D val="0"/>
            <c:spPr>
              <a:solidFill>
                <a:srgbClr val="FFCC66"/>
              </a:solidFill>
            </c:spPr>
          </c:dPt>
          <c:dPt>
            <c:idx val="7"/>
            <c:bubble3D val="0"/>
            <c:spPr>
              <a:solidFill>
                <a:srgbClr val="0070C0"/>
              </a:solidFill>
            </c:spPr>
          </c:dPt>
          <c:dPt>
            <c:idx val="8"/>
            <c:bubble3D val="0"/>
            <c:spPr>
              <a:solidFill>
                <a:srgbClr val="92D050"/>
              </a:solidFill>
            </c:spPr>
          </c:dPt>
          <c:dPt>
            <c:idx val="9"/>
            <c:bubble3D val="0"/>
            <c:spPr>
              <a:solidFill>
                <a:srgbClr val="F250AD"/>
              </a:solidFill>
            </c:spPr>
          </c:dPt>
          <c:dPt>
            <c:idx val="10"/>
            <c:bubble3D val="0"/>
            <c:spPr>
              <a:solidFill>
                <a:srgbClr val="00B0F0"/>
              </a:solidFill>
            </c:spPr>
          </c:dPt>
          <c:dPt>
            <c:idx val="1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2"/>
            <c:bubble3D val="0"/>
            <c:spPr>
              <a:solidFill>
                <a:srgbClr val="00B050"/>
              </a:solidFill>
            </c:spPr>
          </c:dPt>
          <c:dPt>
            <c:idx val="13"/>
            <c:bubble3D val="0"/>
            <c:spPr>
              <a:solidFill>
                <a:srgbClr val="FF0000"/>
              </a:solidFill>
            </c:spPr>
          </c:dPt>
          <c:dPt>
            <c:idx val="14"/>
            <c:bubble3D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Sheet1!$A$1:$O$1</c:f>
              <c:strCache>
                <c:ptCount val="15"/>
                <c:pt idx="0">
                  <c:v>Развитие сельского хозяйства </c:v>
                </c:pt>
                <c:pt idx="1">
                  <c:v>Обеспечение жильем молодых семей</c:v>
                </c:pt>
                <c:pt idx="2">
                  <c:v>Транспортное развитие в муниципальном районе</c:v>
                </c:pt>
                <c:pt idx="3">
                  <c:v>Развитие жилищно-коммунального хозяйства</c:v>
                </c:pt>
                <c:pt idx="4">
                  <c:v>Комплексное развитие сельских территорий</c:v>
                </c:pt>
                <c:pt idx="5">
                  <c:v>Развитие малого и среднего предпринимательства</c:v>
                </c:pt>
                <c:pt idx="6">
                  <c:v>Совершенствование деятельности органов местного самоуправления</c:v>
                </c:pt>
                <c:pt idx="7">
                  <c:v>Развитие системы учета и  отчетности, системы муниципальных закупок</c:v>
                </c:pt>
                <c:pt idx="8">
                  <c:v>Социальная поддержка граждан</c:v>
                </c:pt>
                <c:pt idx="9">
                  <c:v>Развитие молодежной политики, физической культуры  и спорта</c:v>
                </c:pt>
                <c:pt idx="10">
                  <c:v>Развитие  образования</c:v>
                </c:pt>
                <c:pt idx="11">
                  <c:v>Развитие культуры и искусства</c:v>
                </c:pt>
                <c:pt idx="12">
                  <c:v>Управление муниципальными  финансами</c:v>
                </c:pt>
                <c:pt idx="13">
                  <c:v>Формирование здорового образа жизни и укрепления здоровья населения</c:v>
                </c:pt>
                <c:pt idx="14">
                  <c:v>Безопасная жизнь населения</c:v>
                </c:pt>
              </c:strCache>
            </c:strRef>
          </c:cat>
          <c:val>
            <c:numRef>
              <c:f>Sheet1!$A$2:$O$2</c:f>
              <c:numCache>
                <c:formatCode>General</c:formatCode>
                <c:ptCount val="15"/>
                <c:pt idx="0">
                  <c:v>1.2</c:v>
                </c:pt>
                <c:pt idx="1">
                  <c:v>0.1</c:v>
                </c:pt>
                <c:pt idx="2">
                  <c:v>3.6</c:v>
                </c:pt>
                <c:pt idx="3">
                  <c:v>0.5</c:v>
                </c:pt>
                <c:pt idx="4">
                  <c:v>0.70000000000000018</c:v>
                </c:pt>
                <c:pt idx="5">
                  <c:v>0.1</c:v>
                </c:pt>
                <c:pt idx="6" formatCode="0.0">
                  <c:v>5.7</c:v>
                </c:pt>
                <c:pt idx="7">
                  <c:v>9.9</c:v>
                </c:pt>
                <c:pt idx="8" formatCode="0.0">
                  <c:v>6</c:v>
                </c:pt>
                <c:pt idx="9">
                  <c:v>0.70000000000000018</c:v>
                </c:pt>
                <c:pt idx="10" formatCode="0.0">
                  <c:v>54.2</c:v>
                </c:pt>
                <c:pt idx="11" formatCode="0.0">
                  <c:v>8</c:v>
                </c:pt>
                <c:pt idx="12">
                  <c:v>7.1</c:v>
                </c:pt>
                <c:pt idx="13">
                  <c:v>1.0000000000000004E-2</c:v>
                </c:pt>
                <c:pt idx="14">
                  <c:v>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>
        <c:manualLayout>
          <c:xMode val="edge"/>
          <c:yMode val="edge"/>
          <c:x val="0.55500544123757412"/>
          <c:y val="3.1882477820178491E-4"/>
          <c:w val="0.44212361081158275"/>
          <c:h val="0.9865613955173973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6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5587215617459642"/>
          <c:h val="1"/>
        </c:manualLayout>
      </c:layout>
      <c:pie3D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6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790377864479403E-2"/>
          <c:y val="0"/>
          <c:w val="0.95587215617459675"/>
          <c:h val="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dPt>
          <c:dPt>
            <c:idx val="1"/>
            <c:bubble3D val="0"/>
            <c:spPr>
              <a:solidFill>
                <a:schemeClr val="bg2"/>
              </a:solidFill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3"/>
            <c:bubble3D val="0"/>
            <c:spPr>
              <a:solidFill>
                <a:srgbClr val="990099"/>
              </a:solidFill>
            </c:spPr>
          </c:dPt>
          <c:dPt>
            <c:idx val="4"/>
            <c:bubble3D val="0"/>
            <c:spPr>
              <a:solidFill>
                <a:srgbClr val="C00000"/>
              </a:solidFill>
            </c:spPr>
          </c:dPt>
          <c:dPt>
            <c:idx val="5"/>
            <c:bubble3D val="0"/>
            <c:spPr>
              <a:solidFill>
                <a:srgbClr val="FFFF00"/>
              </a:solidFill>
            </c:spPr>
          </c:dPt>
          <c:dPt>
            <c:idx val="6"/>
            <c:bubble3D val="0"/>
            <c:spPr>
              <a:solidFill>
                <a:srgbClr val="FFCC66"/>
              </a:solidFill>
            </c:spPr>
          </c:dPt>
          <c:dPt>
            <c:idx val="7"/>
            <c:bubble3D val="0"/>
            <c:spPr>
              <a:solidFill>
                <a:srgbClr val="0070C0"/>
              </a:solidFill>
            </c:spPr>
          </c:dPt>
          <c:dPt>
            <c:idx val="8"/>
            <c:bubble3D val="0"/>
            <c:spPr>
              <a:solidFill>
                <a:srgbClr val="92D050"/>
              </a:solidFill>
            </c:spPr>
          </c:dPt>
          <c:dPt>
            <c:idx val="9"/>
            <c:bubble3D val="0"/>
            <c:spPr>
              <a:solidFill>
                <a:srgbClr val="F250AD"/>
              </a:solidFill>
            </c:spPr>
          </c:dPt>
          <c:dPt>
            <c:idx val="10"/>
            <c:bubble3D val="0"/>
            <c:spPr>
              <a:solidFill>
                <a:srgbClr val="00B0F0"/>
              </a:solidFill>
            </c:spPr>
          </c:dPt>
          <c:dPt>
            <c:idx val="1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2"/>
            <c:bubble3D val="0"/>
            <c:spPr>
              <a:solidFill>
                <a:srgbClr val="00B050"/>
              </a:solidFill>
            </c:spPr>
          </c:dPt>
          <c:dPt>
            <c:idx val="13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14"/>
            <c:bubble3D val="0"/>
            <c:spPr>
              <a:solidFill>
                <a:srgbClr val="FFFF00"/>
              </a:solidFill>
            </c:spPr>
          </c:dPt>
          <c:dLbls>
            <c:dLbl>
              <c:idx val="5"/>
              <c:delete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Sheet1!$A$1:$O$1</c:f>
              <c:strCache>
                <c:ptCount val="15"/>
                <c:pt idx="0">
                  <c:v>Развитие сельского хозяйства </c:v>
                </c:pt>
                <c:pt idx="1">
                  <c:v>Обеспечение качественным и доступным  жильем</c:v>
                </c:pt>
                <c:pt idx="2">
                  <c:v>Транспортное развитие в муниципальном районе</c:v>
                </c:pt>
                <c:pt idx="3">
                  <c:v>Развитие жилищно-коммунального хозяйства</c:v>
                </c:pt>
                <c:pt idx="4">
                  <c:v>Устойчивое развитие сельских территорий</c:v>
                </c:pt>
                <c:pt idx="5">
                  <c:v>Развитие малого и среднего предпринимательства</c:v>
                </c:pt>
                <c:pt idx="6">
                  <c:v>Совершенствование деятельности органов местного самоуправления</c:v>
                </c:pt>
                <c:pt idx="7">
                  <c:v>Развитие системы учета и  отчетности, системы муниципальных закупок</c:v>
                </c:pt>
                <c:pt idx="8">
                  <c:v>Социальная поддержка граждан</c:v>
                </c:pt>
                <c:pt idx="9">
                  <c:v>Развитие молодежной политики, физической культуры  и спорта</c:v>
                </c:pt>
                <c:pt idx="10">
                  <c:v>Развитие  образования</c:v>
                </c:pt>
                <c:pt idx="11">
                  <c:v>Развитие культуры и искусства</c:v>
                </c:pt>
                <c:pt idx="12">
                  <c:v>Управление муниципальными  финансами</c:v>
                </c:pt>
                <c:pt idx="13">
                  <c:v>Формирование здорового образа жизни и укрепления здоровья населения</c:v>
                </c:pt>
                <c:pt idx="14">
                  <c:v>Безопастная жизнь населения</c:v>
                </c:pt>
              </c:strCache>
            </c:strRef>
          </c:cat>
          <c:val>
            <c:numRef>
              <c:f>Sheet1!$A$2:$O$2</c:f>
              <c:numCache>
                <c:formatCode>General</c:formatCode>
                <c:ptCount val="15"/>
                <c:pt idx="0">
                  <c:v>1.3</c:v>
                </c:pt>
                <c:pt idx="1">
                  <c:v>0.1</c:v>
                </c:pt>
                <c:pt idx="2">
                  <c:v>5.3</c:v>
                </c:pt>
                <c:pt idx="3">
                  <c:v>0.1</c:v>
                </c:pt>
                <c:pt idx="4">
                  <c:v>0.6000000000000002</c:v>
                </c:pt>
                <c:pt idx="5">
                  <c:v>0</c:v>
                </c:pt>
                <c:pt idx="6">
                  <c:v>5.9</c:v>
                </c:pt>
                <c:pt idx="7">
                  <c:v>10.200000000000001</c:v>
                </c:pt>
                <c:pt idx="8">
                  <c:v>6.1</c:v>
                </c:pt>
                <c:pt idx="9">
                  <c:v>0.6000000000000002</c:v>
                </c:pt>
                <c:pt idx="10" formatCode="0.0">
                  <c:v>53</c:v>
                </c:pt>
                <c:pt idx="11">
                  <c:v>7.3</c:v>
                </c:pt>
                <c:pt idx="12">
                  <c:v>7.7</c:v>
                </c:pt>
                <c:pt idx="13">
                  <c:v>1.0000000000000004E-2</c:v>
                </c:pt>
                <c:pt idx="14">
                  <c:v>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6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5587215617459709"/>
          <c:h val="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2060"/>
              </a:solidFill>
            </c:spPr>
          </c:dPt>
          <c:dPt>
            <c:idx val="1"/>
            <c:bubble3D val="0"/>
            <c:spPr>
              <a:solidFill>
                <a:schemeClr val="bg2"/>
              </a:solidFill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3"/>
            <c:bubble3D val="0"/>
            <c:spPr>
              <a:solidFill>
                <a:srgbClr val="990099"/>
              </a:solidFill>
            </c:spPr>
          </c:dPt>
          <c:dPt>
            <c:idx val="4"/>
            <c:bubble3D val="0"/>
            <c:spPr>
              <a:solidFill>
                <a:srgbClr val="C00000"/>
              </a:solidFill>
            </c:spPr>
          </c:dPt>
          <c:dPt>
            <c:idx val="5"/>
            <c:bubble3D val="0"/>
            <c:spPr>
              <a:solidFill>
                <a:srgbClr val="FFFF00"/>
              </a:solidFill>
            </c:spPr>
          </c:dPt>
          <c:dPt>
            <c:idx val="6"/>
            <c:bubble3D val="0"/>
            <c:spPr>
              <a:solidFill>
                <a:srgbClr val="FFCC66"/>
              </a:solidFill>
            </c:spPr>
          </c:dPt>
          <c:dPt>
            <c:idx val="7"/>
            <c:bubble3D val="0"/>
            <c:spPr>
              <a:solidFill>
                <a:srgbClr val="0070C0"/>
              </a:solidFill>
            </c:spPr>
          </c:dPt>
          <c:dPt>
            <c:idx val="8"/>
            <c:bubble3D val="0"/>
            <c:spPr>
              <a:solidFill>
                <a:srgbClr val="92D050"/>
              </a:solidFill>
            </c:spPr>
          </c:dPt>
          <c:dPt>
            <c:idx val="9"/>
            <c:bubble3D val="0"/>
            <c:spPr>
              <a:solidFill>
                <a:srgbClr val="F250AD"/>
              </a:solidFill>
            </c:spPr>
          </c:dPt>
          <c:dPt>
            <c:idx val="10"/>
            <c:bubble3D val="0"/>
            <c:spPr>
              <a:solidFill>
                <a:srgbClr val="00B0F0"/>
              </a:solidFill>
            </c:spPr>
          </c:dPt>
          <c:dPt>
            <c:idx val="1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2"/>
            <c:bubble3D val="0"/>
            <c:spPr>
              <a:solidFill>
                <a:srgbClr val="00B050"/>
              </a:solidFill>
            </c:spPr>
          </c:dPt>
          <c:dPt>
            <c:idx val="13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14"/>
            <c:bubble3D val="0"/>
            <c:spPr>
              <a:solidFill>
                <a:srgbClr val="FFFF00"/>
              </a:solidFill>
            </c:spPr>
          </c:dPt>
          <c:dLbls>
            <c:dLbl>
              <c:idx val="5"/>
              <c:delete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Sheet1!$A$1:$O$1</c:f>
              <c:strCache>
                <c:ptCount val="15"/>
                <c:pt idx="0">
                  <c:v>Развитие сельского хозяйства </c:v>
                </c:pt>
                <c:pt idx="1">
                  <c:v>Обеспечение жильем молодых семей</c:v>
                </c:pt>
                <c:pt idx="2">
                  <c:v>Транспортное развитие в муниципальном районе</c:v>
                </c:pt>
                <c:pt idx="3">
                  <c:v>Развитие жилищно-коммунального хозяйства</c:v>
                </c:pt>
                <c:pt idx="4">
                  <c:v>Устойчивое развитие сельских территорий</c:v>
                </c:pt>
                <c:pt idx="5">
                  <c:v>Развитие малого и среднего предпринимательства</c:v>
                </c:pt>
                <c:pt idx="6">
                  <c:v>Совершенствование деятельности органов местного самоуправления</c:v>
                </c:pt>
                <c:pt idx="7">
                  <c:v>Развитие системы учета и  отчетности, системы муниципальных закупок</c:v>
                </c:pt>
                <c:pt idx="8">
                  <c:v>Социальная поддержка граждан</c:v>
                </c:pt>
                <c:pt idx="9">
                  <c:v>Развитие молодежной политики, физической культуры  и спорта</c:v>
                </c:pt>
                <c:pt idx="10">
                  <c:v>Развитие  образования</c:v>
                </c:pt>
                <c:pt idx="11">
                  <c:v>Развитие культуры и искусства</c:v>
                </c:pt>
                <c:pt idx="12">
                  <c:v>Управление муниципальными  финансами</c:v>
                </c:pt>
                <c:pt idx="13">
                  <c:v>Формирование здорового образа жизни и укрепления здоровья населения</c:v>
                </c:pt>
                <c:pt idx="14">
                  <c:v>Безопасная жизнь населения</c:v>
                </c:pt>
              </c:strCache>
            </c:strRef>
          </c:cat>
          <c:val>
            <c:numRef>
              <c:f>Sheet1!$A$2:$O$2</c:f>
              <c:numCache>
                <c:formatCode>General</c:formatCode>
                <c:ptCount val="15"/>
                <c:pt idx="0">
                  <c:v>1.3</c:v>
                </c:pt>
                <c:pt idx="1">
                  <c:v>0.1</c:v>
                </c:pt>
                <c:pt idx="2" formatCode="0.0">
                  <c:v>5</c:v>
                </c:pt>
                <c:pt idx="3">
                  <c:v>0.1</c:v>
                </c:pt>
                <c:pt idx="4">
                  <c:v>0.6000000000000002</c:v>
                </c:pt>
                <c:pt idx="5">
                  <c:v>0</c:v>
                </c:pt>
                <c:pt idx="6">
                  <c:v>5.9</c:v>
                </c:pt>
                <c:pt idx="7">
                  <c:v>10.200000000000001</c:v>
                </c:pt>
                <c:pt idx="8">
                  <c:v>6.1</c:v>
                </c:pt>
                <c:pt idx="9">
                  <c:v>0.6000000000000002</c:v>
                </c:pt>
                <c:pt idx="10">
                  <c:v>54.2</c:v>
                </c:pt>
                <c:pt idx="11">
                  <c:v>7.4</c:v>
                </c:pt>
                <c:pt idx="12" formatCode="0.0">
                  <c:v>6.6</c:v>
                </c:pt>
                <c:pt idx="13" formatCode="0.00">
                  <c:v>1.0000000000000004E-2</c:v>
                </c:pt>
                <c:pt idx="14">
                  <c:v>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собственные</c:v>
                </c:pt>
              </c:strCache>
            </c:strRef>
          </c:tx>
          <c:spPr>
            <a:solidFill>
              <a:srgbClr val="E59074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(оценка)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185764.5</c:v>
                </c:pt>
                <c:pt idx="1">
                  <c:v>196042</c:v>
                </c:pt>
                <c:pt idx="2">
                  <c:v>202524</c:v>
                </c:pt>
                <c:pt idx="3">
                  <c:v>208445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51204096"/>
        <c:axId val="127898112"/>
        <c:axId val="0"/>
      </c:bar3DChart>
      <c:catAx>
        <c:axId val="2512040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7898112"/>
        <c:crosses val="autoZero"/>
        <c:auto val="1"/>
        <c:lblAlgn val="ctr"/>
        <c:lblOffset val="100"/>
        <c:noMultiLvlLbl val="0"/>
      </c:catAx>
      <c:valAx>
        <c:axId val="127898112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one"/>
        <c:crossAx val="251204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813406257246031"/>
          <c:y val="3.437500000000001E-2"/>
          <c:w val="0.66131573877962424"/>
          <c:h val="0.810388041338588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E59074"/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Налог на им-во орг-ий</c:v>
                </c:pt>
                <c:pt idx="2">
                  <c:v>УСН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0.74300000000000022</c:v>
                </c:pt>
                <c:pt idx="1">
                  <c:v>1.0999999999999998E-2</c:v>
                </c:pt>
                <c:pt idx="2">
                  <c:v>0.14200000000000004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Налог на им-во орг-ий</c:v>
                </c:pt>
                <c:pt idx="2">
                  <c:v>УСН</c:v>
                </c:pt>
              </c:strCache>
            </c:strRef>
          </c:cat>
          <c:val>
            <c:numRef>
              <c:f>Лист1!$C$2:$C$4</c:f>
              <c:numCache>
                <c:formatCode>0.0%</c:formatCode>
                <c:ptCount val="3"/>
                <c:pt idx="0">
                  <c:v>0.74200000000000021</c:v>
                </c:pt>
                <c:pt idx="1">
                  <c:v>1.0999999999999998E-2</c:v>
                </c:pt>
                <c:pt idx="2">
                  <c:v>0.15600000000000006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Налог на им-во орг-ий</c:v>
                </c:pt>
                <c:pt idx="2">
                  <c:v>УСН</c:v>
                </c:pt>
              </c:strCache>
            </c:strRef>
          </c:cat>
          <c:val>
            <c:numRef>
              <c:f>Лист1!$D$2:$D$4</c:f>
              <c:numCache>
                <c:formatCode>0.0%</c:formatCode>
                <c:ptCount val="3"/>
                <c:pt idx="0">
                  <c:v>0.73600000000000021</c:v>
                </c:pt>
                <c:pt idx="1">
                  <c:v>1.0999999999999998E-2</c:v>
                </c:pt>
                <c:pt idx="2">
                  <c:v>0.16300000000000001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766016"/>
        <c:axId val="239691456"/>
      </c:barChart>
      <c:catAx>
        <c:axId val="1277660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9691456"/>
        <c:crosses val="autoZero"/>
        <c:auto val="1"/>
        <c:lblAlgn val="ctr"/>
        <c:lblOffset val="100"/>
        <c:noMultiLvlLbl val="0"/>
      </c:catAx>
      <c:valAx>
        <c:axId val="239691456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one"/>
        <c:crossAx val="127766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09090909090924"/>
          <c:y val="3.437500000000001E-2"/>
          <c:w val="0.82090909090909558"/>
          <c:h val="0.931250000000000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E5907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ЕСХН и патент</c:v>
                </c:pt>
                <c:pt idx="1">
                  <c:v>Гос. пошлина</c:v>
                </c:pt>
                <c:pt idx="2">
                  <c:v>Акцизы</c:v>
                </c:pt>
                <c:pt idx="3">
                  <c:v>ЕНВД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2.0000000000000009E-3</c:v>
                </c:pt>
                <c:pt idx="1">
                  <c:v>1.4E-2</c:v>
                </c:pt>
                <c:pt idx="2">
                  <c:v>7.6999999999999999E-2</c:v>
                </c:pt>
                <c:pt idx="3">
                  <c:v>1.0999999999999998E-2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ЕСХН и патент</c:v>
                </c:pt>
                <c:pt idx="1">
                  <c:v>Гос. пошлина</c:v>
                </c:pt>
                <c:pt idx="2">
                  <c:v>Акцизы</c:v>
                </c:pt>
                <c:pt idx="3">
                  <c:v>ЕНВД</c:v>
                </c:pt>
              </c:strCache>
            </c:strRef>
          </c:cat>
          <c:val>
            <c:numRef>
              <c:f>Лист1!$C$2:$C$5</c:f>
              <c:numCache>
                <c:formatCode>0.0%</c:formatCode>
                <c:ptCount val="4"/>
                <c:pt idx="0">
                  <c:v>3.0000000000000009E-3</c:v>
                </c:pt>
                <c:pt idx="1">
                  <c:v>1.0999999999999998E-2</c:v>
                </c:pt>
                <c:pt idx="2">
                  <c:v>7.6999999999999999E-2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c:spPr>
          <c:invertIfNegative val="0"/>
          <c:dLbls>
            <c:dLbl>
              <c:idx val="2"/>
              <c:layout>
                <c:manualLayout>
                  <c:x val="6.0606060606060623E-3"/>
                  <c:y val="-1.5625246062992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ЕСХН и патент</c:v>
                </c:pt>
                <c:pt idx="1">
                  <c:v>Гос. пошлина</c:v>
                </c:pt>
                <c:pt idx="2">
                  <c:v>Акцизы</c:v>
                </c:pt>
                <c:pt idx="3">
                  <c:v>ЕНВД</c:v>
                </c:pt>
              </c:strCache>
            </c:strRef>
          </c:cat>
          <c:val>
            <c:numRef>
              <c:f>Лист1!$D$2:$D$5</c:f>
              <c:numCache>
                <c:formatCode>0.0%</c:formatCode>
                <c:ptCount val="4"/>
                <c:pt idx="0">
                  <c:v>3.0000000000000009E-3</c:v>
                </c:pt>
                <c:pt idx="1">
                  <c:v>1.0000000000000004E-2</c:v>
                </c:pt>
                <c:pt idx="2">
                  <c:v>7.6999999999999999E-2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239680"/>
        <c:axId val="239693184"/>
      </c:barChart>
      <c:catAx>
        <c:axId val="2392396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9693184"/>
        <c:crosses val="autoZero"/>
        <c:auto val="1"/>
        <c:lblAlgn val="ctr"/>
        <c:lblOffset val="100"/>
        <c:noMultiLvlLbl val="0"/>
      </c:catAx>
      <c:valAx>
        <c:axId val="239693184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one"/>
        <c:crossAx val="2392396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522216877231182"/>
          <c:w val="0.96845900212142055"/>
          <c:h val="0.618426715953110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</c:spPr>
          <c:invertIfNegative val="0"/>
          <c:dLbls>
            <c:dLbl>
              <c:idx val="0"/>
              <c:layout>
                <c:manualLayout>
                  <c:x val="3.0651126465099749E-3"/>
                  <c:y val="4.99270455788716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продажи материальных и нематериальных активов</c:v>
                </c:pt>
                <c:pt idx="2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0.8500000000000002</c:v>
                </c:pt>
                <c:pt idx="1">
                  <c:v>0.13700000000000001</c:v>
                </c:pt>
                <c:pt idx="2">
                  <c:v>1.2999999999999998E-2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продажи материальных и нематериальных активов</c:v>
                </c:pt>
                <c:pt idx="2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Лист1!$C$2:$C$4</c:f>
              <c:numCache>
                <c:formatCode>0.0%</c:formatCode>
                <c:ptCount val="3"/>
                <c:pt idx="0">
                  <c:v>0.98199999999999998</c:v>
                </c:pt>
                <c:pt idx="1">
                  <c:v>3.0000000000000009E-3</c:v>
                </c:pt>
                <c:pt idx="2">
                  <c:v>1.4999999999999998E-2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outerShdw blurRad="57150" dist="38100" dir="5400000" algn="ctr" rotWithShape="0">
                <a:schemeClr val="accent6">
                  <a:shade val="9000"/>
                  <a:satMod val="105000"/>
                  <a:alpha val="48000"/>
                </a:scheme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9923232202314841E-2"/>
                  <c:y val="4.99270455788716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продажи материальных и нематериальных активов</c:v>
                </c:pt>
                <c:pt idx="2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Лист1!$D$2:$D$4</c:f>
              <c:numCache>
                <c:formatCode>0.0%</c:formatCode>
                <c:ptCount val="3"/>
                <c:pt idx="0">
                  <c:v>0.98299999999999998</c:v>
                </c:pt>
                <c:pt idx="1">
                  <c:v>3.0000000000000009E-3</c:v>
                </c:pt>
                <c:pt idx="2">
                  <c:v>1.4E-2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9308800"/>
        <c:axId val="239695488"/>
      </c:barChart>
      <c:catAx>
        <c:axId val="23930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9695488"/>
        <c:crosses val="autoZero"/>
        <c:auto val="1"/>
        <c:lblAlgn val="ctr"/>
        <c:lblOffset val="100"/>
        <c:noMultiLvlLbl val="0"/>
      </c:catAx>
      <c:valAx>
        <c:axId val="23969548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239308800"/>
        <c:crosses val="autoZero"/>
        <c:crossBetween val="between"/>
      </c:valAx>
      <c:spPr>
        <a:noFill/>
      </c:spPr>
    </c:plotArea>
    <c:legend>
      <c:legendPos val="r"/>
      <c:legendEntry>
        <c:idx val="0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5996895306372061"/>
          <c:y val="7.2728373481033518E-2"/>
          <c:w val="0.33193761512912318"/>
          <c:h val="0.11114239372015798"/>
        </c:manualLayout>
      </c:layout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16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512853644827207E-2"/>
          <c:y val="2.8915509034388727E-2"/>
          <c:w val="0.97948714635517364"/>
          <c:h val="0.7599530824995337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dLbls>
            <c:dLbl>
              <c:idx val="0"/>
              <c:layout>
                <c:manualLayout>
                  <c:x val="0.10393089650627656"/>
                  <c:y val="-2.0671689941578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94007283346291"/>
                  <c:y val="-1.6537351953263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11958729140062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2990802137195225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(оценка)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15100.2</c:v>
                </c:pt>
                <c:pt idx="1">
                  <c:v>22481.5</c:v>
                </c:pt>
                <c:pt idx="2">
                  <c:v>16281.5</c:v>
                </c:pt>
                <c:pt idx="3">
                  <c:v>16281.5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0.11213575192689955"/>
                  <c:y val="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213596728308819"/>
                  <c:y val="2.4806027929894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487099087535795"/>
                  <c:y val="8.26867597663162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0666592009854722"/>
                  <c:y val="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(оценка)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253362.6</c:v>
                </c:pt>
                <c:pt idx="1">
                  <c:v>257310.4</c:v>
                </c:pt>
                <c:pt idx="2">
                  <c:v>257547.3</c:v>
                </c:pt>
                <c:pt idx="3">
                  <c:v>257459.6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0.11213596728308819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213596728308785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487099087535824"/>
                  <c:y val="-1.6537351953263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1213596728308819"/>
                  <c:y val="-2.0671689941578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(оценка)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139946.9</c:v>
                </c:pt>
                <c:pt idx="1">
                  <c:v>77496.100000000006</c:v>
                </c:pt>
                <c:pt idx="2">
                  <c:v>71825.399999999994</c:v>
                </c:pt>
                <c:pt idx="3">
                  <c:v>73529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E632B3"/>
            </a:solidFill>
          </c:spPr>
          <c:invertIfNegative val="0"/>
          <c:dLbls>
            <c:dLbl>
              <c:idx val="0"/>
              <c:layout>
                <c:manualLayout>
                  <c:x val="0.11760601446762876"/>
                  <c:y val="2.0671689941578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034103805989917"/>
                  <c:y val="1.2403013964947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230760616521696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094007283346291"/>
                  <c:y val="-3.720904189484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(оценка)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179826</c:v>
                </c:pt>
                <c:pt idx="1">
                  <c:v>125699.8</c:v>
                </c:pt>
                <c:pt idx="2">
                  <c:v>110000.5</c:v>
                </c:pt>
                <c:pt idx="3">
                  <c:v>104244.5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6002944"/>
        <c:axId val="242721344"/>
        <c:axId val="0"/>
      </c:bar3DChart>
      <c:catAx>
        <c:axId val="226002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42721344"/>
        <c:crosses val="autoZero"/>
        <c:auto val="1"/>
        <c:lblAlgn val="ctr"/>
        <c:lblOffset val="100"/>
        <c:noMultiLvlLbl val="0"/>
      </c:catAx>
      <c:valAx>
        <c:axId val="242721344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26002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на 2021 год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7095912228475127"/>
          <c:y val="2.3722174196486163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252627986439243E-2"/>
          <c:y val="0.20609392310333741"/>
          <c:w val="0.81666666666666654"/>
          <c:h val="0.70510925196851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</c:v>
                </c:pt>
              </c:strCache>
            </c:strRef>
          </c:tx>
          <c:dPt>
            <c:idx val="0"/>
            <c:bubble3D val="0"/>
            <c:spPr>
              <a:solidFill>
                <a:srgbClr val="E632B3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rgbClr val="008080"/>
              </a:solidFill>
            </c:spPr>
          </c:dPt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0.26</c:v>
                </c:pt>
                <c:pt idx="1">
                  <c:v>0.53300000000000003</c:v>
                </c:pt>
                <c:pt idx="2">
                  <c:v>0.16</c:v>
                </c:pt>
                <c:pt idx="3">
                  <c:v>4.7000000000000014E-2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На 01.01.2022 г.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10 000,0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  <dgm:t>
        <a:bodyPr/>
        <a:lstStyle/>
        <a:p>
          <a:endParaRPr lang="ru-RU"/>
        </a:p>
      </dgm:t>
    </dgm:pt>
    <dgm:pt modelId="{296F9EAE-A02C-4A9A-930F-1CACA7AD5C6D}" type="pres">
      <dgm:prSet presAssocID="{B51B600F-A9B8-487E-8F64-62E4935F9890}" presName="composite" presStyleCnt="0"/>
      <dgm:spPr/>
      <dgm:t>
        <a:bodyPr/>
        <a:lstStyle/>
        <a:p>
          <a:endParaRPr lang="ru-RU"/>
        </a:p>
      </dgm:t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rgbClr val="99CCFF"/>
        </a:solidFill>
      </dgm:spPr>
      <dgm:t>
        <a:bodyPr/>
        <a:lstStyle/>
        <a:p>
          <a:endParaRPr lang="ru-RU"/>
        </a:p>
      </dgm:t>
    </dgm:pt>
    <dgm:pt modelId="{9C7753FC-881D-4807-9196-A6AA45F75C92}" type="pres">
      <dgm:prSet presAssocID="{B51B600F-A9B8-487E-8F64-62E4935F9890}" presName="text" presStyleLbl="fgAcc0" presStyleIdx="0" presStyleCnt="1" custScaleY="1037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  <dgm:t>
        <a:bodyPr/>
        <a:lstStyle/>
        <a:p>
          <a:endParaRPr lang="ru-RU"/>
        </a:p>
      </dgm:t>
    </dgm:pt>
  </dgm:ptLst>
  <dgm:cxnLst>
    <dgm:cxn modelId="{BF71B236-6619-45FE-B662-F39118458538}" type="presOf" srcId="{BAFB2B4E-080B-4CC8-8B3B-39ECCE942D22}" destId="{8A9D7CB1-B6B2-42BF-B043-ADF1C5BEE41A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C2F05864-48E2-4C6D-9863-3E6B2288DFE4}" type="presOf" srcId="{B51B600F-A9B8-487E-8F64-62E4935F9890}" destId="{9C7753FC-881D-4807-9196-A6AA45F75C92}" srcOrd="0" destOrd="0" presId="urn:microsoft.com/office/officeart/2005/8/layout/hierarchy1"/>
    <dgm:cxn modelId="{F931D192-A2A4-4760-9D34-AA7342404B7E}" type="presParOf" srcId="{8A9D7CB1-B6B2-42BF-B043-ADF1C5BEE41A}" destId="{4DC3E8D1-C231-4A4D-917C-38B43682E58B}" srcOrd="0" destOrd="0" presId="urn:microsoft.com/office/officeart/2005/8/layout/hierarchy1"/>
    <dgm:cxn modelId="{3A9452B4-164B-4B7D-818C-15099604B5F7}" type="presParOf" srcId="{4DC3E8D1-C231-4A4D-917C-38B43682E58B}" destId="{296F9EAE-A02C-4A9A-930F-1CACA7AD5C6D}" srcOrd="0" destOrd="0" presId="urn:microsoft.com/office/officeart/2005/8/layout/hierarchy1"/>
    <dgm:cxn modelId="{DD76BBA6-F3B7-46D7-9353-8A8BB52B4D5E}" type="presParOf" srcId="{296F9EAE-A02C-4A9A-930F-1CACA7AD5C6D}" destId="{65F8D749-9F3F-4F42-8516-FD61BA029C40}" srcOrd="0" destOrd="0" presId="urn:microsoft.com/office/officeart/2005/8/layout/hierarchy1"/>
    <dgm:cxn modelId="{727D38FD-1D83-46EF-84BD-B3FF4E71A2A3}" type="presParOf" srcId="{296F9EAE-A02C-4A9A-930F-1CACA7AD5C6D}" destId="{9C7753FC-881D-4807-9196-A6AA45F75C92}" srcOrd="1" destOrd="0" presId="urn:microsoft.com/office/officeart/2005/8/layout/hierarchy1"/>
    <dgm:cxn modelId="{BAC8A7FB-D446-411F-B8C7-C66FB60D94F8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На 01.01.202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г.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12 000,0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  <dgm:t>
        <a:bodyPr/>
        <a:lstStyle/>
        <a:p>
          <a:endParaRPr lang="ru-RU"/>
        </a:p>
      </dgm:t>
    </dgm:pt>
    <dgm:pt modelId="{296F9EAE-A02C-4A9A-930F-1CACA7AD5C6D}" type="pres">
      <dgm:prSet presAssocID="{B51B600F-A9B8-487E-8F64-62E4935F9890}" presName="composite" presStyleCnt="0"/>
      <dgm:spPr/>
      <dgm:t>
        <a:bodyPr/>
        <a:lstStyle/>
        <a:p>
          <a:endParaRPr lang="ru-RU"/>
        </a:p>
      </dgm:t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rgbClr val="99CCFF"/>
        </a:solidFill>
      </dgm:spPr>
      <dgm:t>
        <a:bodyPr/>
        <a:lstStyle/>
        <a:p>
          <a:endParaRPr lang="ru-RU"/>
        </a:p>
      </dgm:t>
    </dgm:pt>
    <dgm:pt modelId="{9C7753FC-881D-4807-9196-A6AA45F75C92}" type="pres">
      <dgm:prSet presAssocID="{B51B600F-A9B8-487E-8F64-62E4935F989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  <dgm:t>
        <a:bodyPr/>
        <a:lstStyle/>
        <a:p>
          <a:endParaRPr lang="ru-RU"/>
        </a:p>
      </dgm:t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7F4BD366-6830-4976-BEE7-751F14AA853C}" type="presOf" srcId="{B51B600F-A9B8-487E-8F64-62E4935F9890}" destId="{9C7753FC-881D-4807-9196-A6AA45F75C92}" srcOrd="0" destOrd="0" presId="urn:microsoft.com/office/officeart/2005/8/layout/hierarchy1"/>
    <dgm:cxn modelId="{9791135A-7948-4613-B981-5D195BAC93B8}" type="presOf" srcId="{BAFB2B4E-080B-4CC8-8B3B-39ECCE942D22}" destId="{8A9D7CB1-B6B2-42BF-B043-ADF1C5BEE41A}" srcOrd="0" destOrd="0" presId="urn:microsoft.com/office/officeart/2005/8/layout/hierarchy1"/>
    <dgm:cxn modelId="{67EACA17-CDD3-474C-BF19-C48C84FD76A3}" type="presParOf" srcId="{8A9D7CB1-B6B2-42BF-B043-ADF1C5BEE41A}" destId="{4DC3E8D1-C231-4A4D-917C-38B43682E58B}" srcOrd="0" destOrd="0" presId="urn:microsoft.com/office/officeart/2005/8/layout/hierarchy1"/>
    <dgm:cxn modelId="{396160D6-2313-4930-82F8-6C19E115D300}" type="presParOf" srcId="{4DC3E8D1-C231-4A4D-917C-38B43682E58B}" destId="{296F9EAE-A02C-4A9A-930F-1CACA7AD5C6D}" srcOrd="0" destOrd="0" presId="urn:microsoft.com/office/officeart/2005/8/layout/hierarchy1"/>
    <dgm:cxn modelId="{2132180D-E717-4538-93D4-F59ED660CA0B}" type="presParOf" srcId="{296F9EAE-A02C-4A9A-930F-1CACA7AD5C6D}" destId="{65F8D749-9F3F-4F42-8516-FD61BA029C40}" srcOrd="0" destOrd="0" presId="urn:microsoft.com/office/officeart/2005/8/layout/hierarchy1"/>
    <dgm:cxn modelId="{E7BEC353-837E-449B-B6E5-E06768F1F8EB}" type="presParOf" srcId="{296F9EAE-A02C-4A9A-930F-1CACA7AD5C6D}" destId="{9C7753FC-881D-4807-9196-A6AA45F75C92}" srcOrd="1" destOrd="0" presId="urn:microsoft.com/office/officeart/2005/8/layout/hierarchy1"/>
    <dgm:cxn modelId="{B2351492-07E9-4217-BC53-88B2F1157CD0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На 01.01.2023 г.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7 000,0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  <dgm:t>
        <a:bodyPr/>
        <a:lstStyle/>
        <a:p>
          <a:endParaRPr lang="ru-RU"/>
        </a:p>
      </dgm:t>
    </dgm:pt>
    <dgm:pt modelId="{296F9EAE-A02C-4A9A-930F-1CACA7AD5C6D}" type="pres">
      <dgm:prSet presAssocID="{B51B600F-A9B8-487E-8F64-62E4935F9890}" presName="composite" presStyleCnt="0"/>
      <dgm:spPr/>
      <dgm:t>
        <a:bodyPr/>
        <a:lstStyle/>
        <a:p>
          <a:endParaRPr lang="ru-RU"/>
        </a:p>
      </dgm:t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rgbClr val="99CCFF"/>
        </a:solidFill>
      </dgm:spPr>
      <dgm:t>
        <a:bodyPr/>
        <a:lstStyle/>
        <a:p>
          <a:endParaRPr lang="ru-RU"/>
        </a:p>
      </dgm:t>
    </dgm:pt>
    <dgm:pt modelId="{9C7753FC-881D-4807-9196-A6AA45F75C92}" type="pres">
      <dgm:prSet presAssocID="{B51B600F-A9B8-487E-8F64-62E4935F9890}" presName="text" presStyleLbl="fgAcc0" presStyleIdx="0" presStyleCnt="1" custLinFactNeighborX="1432" custLinFactNeighborY="10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  <dgm:t>
        <a:bodyPr/>
        <a:lstStyle/>
        <a:p>
          <a:endParaRPr lang="ru-RU"/>
        </a:p>
      </dgm:t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9E4E4228-9069-4DB0-9F8D-0B0514B9C5BD}" type="presOf" srcId="{BAFB2B4E-080B-4CC8-8B3B-39ECCE942D22}" destId="{8A9D7CB1-B6B2-42BF-B043-ADF1C5BEE41A}" srcOrd="0" destOrd="0" presId="urn:microsoft.com/office/officeart/2005/8/layout/hierarchy1"/>
    <dgm:cxn modelId="{FD65D516-5252-4245-A1B8-E9C1C568DB18}" type="presOf" srcId="{B51B600F-A9B8-487E-8F64-62E4935F9890}" destId="{9C7753FC-881D-4807-9196-A6AA45F75C92}" srcOrd="0" destOrd="0" presId="urn:microsoft.com/office/officeart/2005/8/layout/hierarchy1"/>
    <dgm:cxn modelId="{B7320245-4928-468D-9142-3C0390C1533B}" type="presParOf" srcId="{8A9D7CB1-B6B2-42BF-B043-ADF1C5BEE41A}" destId="{4DC3E8D1-C231-4A4D-917C-38B43682E58B}" srcOrd="0" destOrd="0" presId="urn:microsoft.com/office/officeart/2005/8/layout/hierarchy1"/>
    <dgm:cxn modelId="{D000855F-1DA8-4CFF-B1D8-F58961122BD6}" type="presParOf" srcId="{4DC3E8D1-C231-4A4D-917C-38B43682E58B}" destId="{296F9EAE-A02C-4A9A-930F-1CACA7AD5C6D}" srcOrd="0" destOrd="0" presId="urn:microsoft.com/office/officeart/2005/8/layout/hierarchy1"/>
    <dgm:cxn modelId="{AAD3CD02-9C32-4C81-B514-82837E733159}" type="presParOf" srcId="{296F9EAE-A02C-4A9A-930F-1CACA7AD5C6D}" destId="{65F8D749-9F3F-4F42-8516-FD61BA029C40}" srcOrd="0" destOrd="0" presId="urn:microsoft.com/office/officeart/2005/8/layout/hierarchy1"/>
    <dgm:cxn modelId="{066F8485-91E4-4F87-BCB4-5727D6986CB8}" type="presParOf" srcId="{296F9EAE-A02C-4A9A-930F-1CACA7AD5C6D}" destId="{9C7753FC-881D-4807-9196-A6AA45F75C92}" srcOrd="1" destOrd="0" presId="urn:microsoft.com/office/officeart/2005/8/layout/hierarchy1"/>
    <dgm:cxn modelId="{6E031C7C-F525-465F-895D-62304903C1AD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На 01.01.2024 г.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0,0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  <dgm:t>
        <a:bodyPr/>
        <a:lstStyle/>
        <a:p>
          <a:endParaRPr lang="ru-RU"/>
        </a:p>
      </dgm:t>
    </dgm:pt>
    <dgm:pt modelId="{296F9EAE-A02C-4A9A-930F-1CACA7AD5C6D}" type="pres">
      <dgm:prSet presAssocID="{B51B600F-A9B8-487E-8F64-62E4935F9890}" presName="composite" presStyleCnt="0"/>
      <dgm:spPr/>
      <dgm:t>
        <a:bodyPr/>
        <a:lstStyle/>
        <a:p>
          <a:endParaRPr lang="ru-RU"/>
        </a:p>
      </dgm:t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rgbClr val="99CCFF"/>
        </a:solidFill>
      </dgm:spPr>
      <dgm:t>
        <a:bodyPr/>
        <a:lstStyle/>
        <a:p>
          <a:endParaRPr lang="ru-RU"/>
        </a:p>
      </dgm:t>
    </dgm:pt>
    <dgm:pt modelId="{9C7753FC-881D-4807-9196-A6AA45F75C92}" type="pres">
      <dgm:prSet presAssocID="{B51B600F-A9B8-487E-8F64-62E4935F989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  <dgm:t>
        <a:bodyPr/>
        <a:lstStyle/>
        <a:p>
          <a:endParaRPr lang="ru-RU"/>
        </a:p>
      </dgm:t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5F73F6D3-8945-494F-8D6E-E38313D6633F}" type="presOf" srcId="{B51B600F-A9B8-487E-8F64-62E4935F9890}" destId="{9C7753FC-881D-4807-9196-A6AA45F75C92}" srcOrd="0" destOrd="0" presId="urn:microsoft.com/office/officeart/2005/8/layout/hierarchy1"/>
    <dgm:cxn modelId="{99F1BB40-2088-4786-B539-956E61BB3F29}" type="presOf" srcId="{BAFB2B4E-080B-4CC8-8B3B-39ECCE942D22}" destId="{8A9D7CB1-B6B2-42BF-B043-ADF1C5BEE41A}" srcOrd="0" destOrd="0" presId="urn:microsoft.com/office/officeart/2005/8/layout/hierarchy1"/>
    <dgm:cxn modelId="{A3A665DA-6371-438C-9003-28C134F18CB4}" type="presParOf" srcId="{8A9D7CB1-B6B2-42BF-B043-ADF1C5BEE41A}" destId="{4DC3E8D1-C231-4A4D-917C-38B43682E58B}" srcOrd="0" destOrd="0" presId="urn:microsoft.com/office/officeart/2005/8/layout/hierarchy1"/>
    <dgm:cxn modelId="{919B62E7-3FB6-4D9F-864B-94A6B9F3E3A4}" type="presParOf" srcId="{4DC3E8D1-C231-4A4D-917C-38B43682E58B}" destId="{296F9EAE-A02C-4A9A-930F-1CACA7AD5C6D}" srcOrd="0" destOrd="0" presId="urn:microsoft.com/office/officeart/2005/8/layout/hierarchy1"/>
    <dgm:cxn modelId="{A705E9A1-1EDC-4558-BFE0-19E0E24528BD}" type="presParOf" srcId="{296F9EAE-A02C-4A9A-930F-1CACA7AD5C6D}" destId="{65F8D749-9F3F-4F42-8516-FD61BA029C40}" srcOrd="0" destOrd="0" presId="urn:microsoft.com/office/officeart/2005/8/layout/hierarchy1"/>
    <dgm:cxn modelId="{9C35D74C-96C3-4720-A110-0D013E35A335}" type="presParOf" srcId="{296F9EAE-A02C-4A9A-930F-1CACA7AD5C6D}" destId="{9C7753FC-881D-4807-9196-A6AA45F75C92}" srcOrd="1" destOrd="0" presId="urn:microsoft.com/office/officeart/2005/8/layout/hierarchy1"/>
    <dgm:cxn modelId="{6D258C95-5813-468F-A82A-E8850A60CF6D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8D749-9F3F-4F42-8516-FD61BA029C40}">
      <dsp:nvSpPr>
        <dsp:cNvPr id="0" name=""/>
        <dsp:cNvSpPr/>
      </dsp:nvSpPr>
      <dsp:spPr>
        <a:xfrm>
          <a:off x="58879" y="432"/>
          <a:ext cx="2908648" cy="1916863"/>
        </a:xfrm>
        <a:prstGeom prst="roundRect">
          <a:avLst>
            <a:gd name="adj" fmla="val 10000"/>
          </a:avLst>
        </a:prstGeom>
        <a:solidFill>
          <a:srgbClr val="99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382062" y="307456"/>
          <a:ext cx="2908648" cy="19168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На 01.01.2022 г.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10 000,0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8205" y="363599"/>
        <a:ext cx="2796362" cy="1804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8D749-9F3F-4F42-8516-FD61BA029C40}">
      <dsp:nvSpPr>
        <dsp:cNvPr id="0" name=""/>
        <dsp:cNvSpPr/>
      </dsp:nvSpPr>
      <dsp:spPr>
        <a:xfrm>
          <a:off x="72078" y="334"/>
          <a:ext cx="3110619" cy="1975243"/>
        </a:xfrm>
        <a:prstGeom prst="roundRect">
          <a:avLst>
            <a:gd name="adj" fmla="val 10000"/>
          </a:avLst>
        </a:prstGeom>
        <a:solidFill>
          <a:srgbClr val="99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417702" y="328678"/>
          <a:ext cx="3110619" cy="1975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На 01.01.202</a:t>
          </a: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г.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12 000,0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5555" y="386531"/>
        <a:ext cx="2994913" cy="18595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8D749-9F3F-4F42-8516-FD61BA029C40}">
      <dsp:nvSpPr>
        <dsp:cNvPr id="0" name=""/>
        <dsp:cNvSpPr/>
      </dsp:nvSpPr>
      <dsp:spPr>
        <a:xfrm>
          <a:off x="116622" y="669"/>
          <a:ext cx="3110619" cy="1975243"/>
        </a:xfrm>
        <a:prstGeom prst="roundRect">
          <a:avLst>
            <a:gd name="adj" fmla="val 10000"/>
          </a:avLst>
        </a:prstGeom>
        <a:solidFill>
          <a:srgbClr val="99CCFF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462246" y="329012"/>
          <a:ext cx="3110619" cy="197524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На 01.01.2023 г.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7 000,0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0099" y="386865"/>
        <a:ext cx="2994913" cy="18595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8D749-9F3F-4F42-8516-FD61BA029C40}">
      <dsp:nvSpPr>
        <dsp:cNvPr id="0" name=""/>
        <dsp:cNvSpPr/>
      </dsp:nvSpPr>
      <dsp:spPr>
        <a:xfrm>
          <a:off x="72078" y="334"/>
          <a:ext cx="3110619" cy="1975243"/>
        </a:xfrm>
        <a:prstGeom prst="roundRect">
          <a:avLst>
            <a:gd name="adj" fmla="val 10000"/>
          </a:avLst>
        </a:prstGeom>
        <a:solidFill>
          <a:srgbClr val="99CCFF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417702" y="328678"/>
          <a:ext cx="3110619" cy="197524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На 01.01.2024 г.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0,0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5555" y="386531"/>
        <a:ext cx="2994913" cy="1859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jpe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jpeg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0.8077</cdr:y>
    </cdr:from>
    <cdr:to>
      <cdr:x>0.31219</cdr:x>
      <cdr:y>0.96154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500198"/>
          <a:ext cx="914400" cy="2857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0.025</cdr:x>
      <cdr:y>0.8077</cdr:y>
    </cdr:from>
    <cdr:to>
      <cdr:x>0.345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" y="1500198"/>
          <a:ext cx="914400" cy="357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0.025</cdr:x>
      <cdr:y>0.81094</cdr:y>
    </cdr:from>
    <cdr:to>
      <cdr:x>0.15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" y="1531982"/>
          <a:ext cx="357190" cy="357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>
              <a:latin typeface="Times New Roman" pitchFamily="18" charset="0"/>
              <a:cs typeface="Times New Roman" pitchFamily="18" charset="0"/>
            </a:rPr>
            <a:t>4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Рисунок 2" descr="Рисунок122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9144000" cy="6094675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0.26146</cdr:x>
      <cdr:y>0.72007</cdr:y>
    </cdr:from>
    <cdr:to>
      <cdr:x>0.36354</cdr:x>
      <cdr:y>0.95278</cdr:y>
    </cdr:to>
    <cdr:pic>
      <cdr:nvPicPr>
        <cdr:cNvPr id="2" name="Рисунок 1" descr="4444444444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 l="66875"/>
        <a:stretch xmlns:a="http://schemas.openxmlformats.org/drawingml/2006/main">
          <a:fillRect/>
        </a:stretch>
      </cdr:blipFill>
      <cdr:spPr>
        <a:xfrm xmlns:a="http://schemas.openxmlformats.org/drawingml/2006/main">
          <a:off x="2390775" y="4938244"/>
          <a:ext cx="933450" cy="159590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0.2625</cdr:x>
      <cdr:y>0.95961</cdr:y>
    </cdr:from>
    <cdr:to>
      <cdr:x>0.38956</cdr:x>
      <cdr:y>1</cdr:y>
    </cdr:to>
    <cdr:sp macro="" textlink="">
      <cdr:nvSpPr>
        <cdr:cNvPr id="3" name="TextBox 14"/>
        <cdr:cNvSpPr txBox="1"/>
      </cdr:nvSpPr>
      <cdr:spPr>
        <a:xfrm xmlns:a="http://schemas.openxmlformats.org/drawingml/2006/main">
          <a:off x="2400300" y="6581001"/>
          <a:ext cx="1161793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2020 (Оценка)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0.27917</cdr:x>
      <cdr:y>0.68333</cdr:y>
    </cdr:from>
    <cdr:to>
      <cdr:x>0.33723</cdr:x>
      <cdr:y>0.72372</cdr:y>
    </cdr:to>
    <cdr:sp macro="" textlink="">
      <cdr:nvSpPr>
        <cdr:cNvPr id="4" name="TextBox 19"/>
        <cdr:cNvSpPr txBox="1"/>
      </cdr:nvSpPr>
      <cdr:spPr>
        <a:xfrm xmlns:a="http://schemas.openxmlformats.org/drawingml/2006/main">
          <a:off x="2552730" y="4686277"/>
          <a:ext cx="53091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863,1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0.14876</cdr:x>
      <cdr:y>0.91416</cdr:y>
    </cdr:from>
    <cdr:to>
      <cdr:x>0.20884</cdr:x>
      <cdr:y>0.96738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85884" y="5072098"/>
          <a:ext cx="519330" cy="2952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004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43" name="Номер слайда 3"/>
          <p:cNvSpPr txBox="1">
            <a:spLocks noGrp="1"/>
          </p:cNvSpPr>
          <p:nvPr/>
        </p:nvSpPr>
        <p:spPr bwMode="auto">
          <a:xfrm>
            <a:off x="3849690" y="9428165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467A6AE-E4FD-41A7-B269-43ABECEE3093}" type="slidenum">
              <a:rPr lang="ru-RU" sz="1200">
                <a:latin typeface="Calibri" pitchFamily="34" charset="0"/>
              </a:rPr>
              <a:pPr algn="r"/>
              <a:t>48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5BEFA5-4AC5-4AFD-921B-C564DC76882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166958-05FE-4404-A91E-8762EC42A2A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825515-2FB3-4B9A-BE45-ECBC1CA17278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2636912"/>
            <a:ext cx="6336704" cy="1440160"/>
          </a:xfrm>
        </p:spPr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4221D3B-8725-462E-AFA9-053D423F803F}" type="datetime1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FF4326BB-0F27-46A7-9173-900424722644}" type="datetime1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9133B1AF-B464-4B52-839D-52620A129F2B}" type="datetime1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F34F846-19D2-4CD0-B2F0-0E9CD3C66314}" type="datetime1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95736" y="292102"/>
            <a:ext cx="6840760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2195736" y="1556792"/>
            <a:ext cx="684076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FD2B8890-EBA4-4900-B888-E525E483AD0B}" type="datetime1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B2AD4634-AEF7-447D-BCCF-4FEE06249902}" type="datetime1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7C43D0D3-40E2-4FDE-A563-EF04E529DCB2}" type="datetime1">
              <a:rPr lang="ru-RU" smtClean="0"/>
              <a:pPr/>
              <a:t>27.11.2020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784D92E-2E07-4447-A397-00691309E8E4}" type="datetime1">
              <a:rPr lang="ru-RU" smtClean="0"/>
              <a:pPr/>
              <a:t>27.11.2020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F4E800C8-B8B0-4051-8A0B-0E8F3646984B}" type="datetime1">
              <a:rPr lang="ru-RU" smtClean="0"/>
              <a:pPr/>
              <a:t>27.11.2020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08C53BC8-FADE-41FF-A83F-67500E12FF68}" type="datetime1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637CA936-A3FC-4F5C-9300-76E5CFBEE61B}" type="datetime1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92102"/>
            <a:ext cx="6840760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95736" y="1556792"/>
            <a:ext cx="684076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8A76C19C-BEB4-424C-BE16-133C3AD34627}" type="datetime1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2.xls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emf"/><Relationship Id="rId11" Type="http://schemas.openxmlformats.org/officeDocument/2006/relationships/oleObject" Target="../embeddings/Microsoft_Excel_97-2003_Worksheet3.xls"/><Relationship Id="rId5" Type="http://schemas.openxmlformats.org/officeDocument/2006/relationships/oleObject" Target="../embeddings/Microsoft_Excel_97-2003_Worksheet1.xls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7" Type="http://schemas.openxmlformats.org/officeDocument/2006/relationships/chart" Target="../charts/chart17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tiff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8765" y="1556792"/>
            <a:ext cx="87675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 w="317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endParaRPr lang="ru-RU" sz="5400" b="1" dirty="0">
              <a:ln w="3175" cmpd="sng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2708920"/>
            <a:ext cx="71287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к проекту решения Совета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муниципального района Нуримановский район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Республики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Башкортостан</a:t>
            </a:r>
            <a:endParaRPr lang="en-US" sz="28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«О бюджете муниципального района Нуримановский район Республики Башкортостан на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20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21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год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и на плановый период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202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2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и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202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3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годов»</a:t>
            </a:r>
          </a:p>
        </p:txBody>
      </p:sp>
    </p:spTree>
    <p:extLst>
      <p:ext uri="{BB962C8B-B14F-4D97-AF65-F5344CB8AC3E}">
        <p14:creationId xmlns:p14="http://schemas.microsoft.com/office/powerpoint/2010/main" val="132185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8"/>
          <p:cNvSpPr>
            <a:spLocks noChangeArrowheads="1"/>
          </p:cNvSpPr>
          <p:nvPr/>
        </p:nvSpPr>
        <p:spPr bwMode="gray">
          <a:xfrm flipH="1">
            <a:off x="755576" y="5472418"/>
            <a:ext cx="8245966" cy="1268950"/>
          </a:xfrm>
          <a:prstGeom prst="homePlate">
            <a:avLst>
              <a:gd name="adj" fmla="val 42044"/>
            </a:avLst>
          </a:prstGeom>
          <a:gradFill rotWithShape="1">
            <a:gsLst>
              <a:gs pos="0">
                <a:srgbClr val="2EB9B6"/>
              </a:gs>
              <a:gs pos="100000">
                <a:srgbClr val="7AECD4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2EB9B6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r">
              <a:defRPr/>
            </a:pP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поступления в бюджет на безвозмездной и </a:t>
            </a:r>
          </a:p>
          <a:p>
            <a:pPr algn="r">
              <a:defRPr/>
            </a:pP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безвозвратной основе из бюджета Республики Башкортостан (субсидии, субвенции), а также</a:t>
            </a:r>
          </a:p>
          <a:p>
            <a:pPr algn="r">
              <a:defRPr/>
            </a:pP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перечисления от физических и юридических лиц (кроме налоговых и неналоговых доходов).</a:t>
            </a:r>
            <a:endParaRPr lang="ru-RU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gray">
          <a:xfrm flipH="1">
            <a:off x="1331640" y="4223318"/>
            <a:ext cx="7668348" cy="1066800"/>
          </a:xfrm>
          <a:prstGeom prst="homePlate">
            <a:avLst>
              <a:gd name="adj" fmla="val 44955"/>
            </a:avLst>
          </a:prstGeom>
          <a:gradFill rotWithShape="1">
            <a:gsLst>
              <a:gs pos="0">
                <a:srgbClr val="92D365"/>
              </a:gs>
              <a:gs pos="100000">
                <a:srgbClr val="CCFF99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2D365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ru-RU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НЕНАЛОГОВЫЕ ДОХОДЫ - </a:t>
            </a:r>
            <a:r>
              <a:rPr lang="ru-RU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латежи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которые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включают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в</a:t>
            </a:r>
            <a:r>
              <a:rPr lang="ru-RU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себя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возмездные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lang="ru-RU" altLang="zh-CN" sz="15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операции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от</a:t>
            </a:r>
            <a:r>
              <a:rPr lang="ru-RU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прямого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предоставления</a:t>
            </a:r>
            <a:r>
              <a:rPr lang="ru-RU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муниципальным образованием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в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пользование</a:t>
            </a:r>
            <a:endParaRPr lang="ru-RU" altLang="zh-CN" sz="15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имущества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и </a:t>
            </a:r>
            <a:r>
              <a:rPr lang="ru-RU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земельных участков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от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различного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вида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услуг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а </a:t>
            </a:r>
            <a:r>
              <a:rPr lang="ru-RU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та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кже</a:t>
            </a:r>
            <a:r>
              <a:rPr lang="ru-RU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платежи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в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виде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lang="ru-RU" altLang="zh-CN" sz="15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штрафов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или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иных</a:t>
            </a:r>
            <a:r>
              <a:rPr lang="ru-RU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с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анкций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за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ru-RU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н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арушение</a:t>
            </a:r>
            <a:r>
              <a:rPr lang="ru-RU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законодательства</a:t>
            </a:r>
            <a:r>
              <a:rPr lang="ru-RU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и другие.</a:t>
            </a:r>
            <a:endParaRPr lang="ru-RU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6" name="AutoShape 22"/>
          <p:cNvSpPr>
            <a:spLocks noChangeArrowheads="1"/>
          </p:cNvSpPr>
          <p:nvPr/>
        </p:nvSpPr>
        <p:spPr bwMode="gray">
          <a:xfrm flipH="1">
            <a:off x="2123728" y="2924944"/>
            <a:ext cx="6867872" cy="1139794"/>
          </a:xfrm>
          <a:prstGeom prst="homePlate">
            <a:avLst>
              <a:gd name="adj" fmla="val 39083"/>
            </a:avLst>
          </a:prstGeom>
          <a:gradFill rotWithShape="1">
            <a:gsLst>
              <a:gs pos="0">
                <a:srgbClr val="5491D4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491D4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r">
              <a:defRPr/>
            </a:pP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 - поступления от уплаты налогов, </a:t>
            </a:r>
          </a:p>
          <a:p>
            <a:pPr algn="r">
              <a:defRPr/>
            </a:pP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установленных Налоговым кодексом Российской Федерации (налог на доходы </a:t>
            </a:r>
          </a:p>
          <a:p>
            <a:pPr algn="r">
              <a:defRPr/>
            </a:pP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физических лиц; земельный налог; налог на имущество физических лиц</a:t>
            </a:r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defRPr/>
            </a:pP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госпошлина; налоги</a:t>
            </a:r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взимаемые по специальным</a:t>
            </a:r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налоговым режимам)</a:t>
            </a:r>
            <a:endParaRPr lang="ru-RU" sz="15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764704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en-US" altLang="zh-CN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en-US" altLang="zh-CN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altLang="zh-CN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en-US" altLang="zh-CN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altLang="zh-CN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безвозвратные</a:t>
            </a:r>
            <a:r>
              <a:rPr lang="en-US" altLang="zh-CN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en-US" altLang="zh-CN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денежных</a:t>
            </a:r>
            <a:r>
              <a:rPr lang="en-US" altLang="zh-CN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3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</a:t>
            </a:r>
            <a:r>
              <a:rPr lang="en-US" altLang="zh-CN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altLang="zh-CN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654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528506"/>
            <a:ext cx="8928991" cy="657277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29184" y="3312548"/>
            <a:ext cx="2093053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(от лат. «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» - дар, пожертвование) </a:t>
            </a:r>
          </a:p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Предоставляются без определения конкретной цели их использования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98549" y="692974"/>
            <a:ext cx="6094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3038"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межбюджетных трансфертов</a:t>
            </a:r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33194" y="2992564"/>
            <a:ext cx="2277611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» -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приходить на помощь)</a:t>
            </a:r>
          </a:p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Предоставляются на финансирование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«переданных» другим публично-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правовым образованиям     </a:t>
            </a:r>
          </a:p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полномочий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710401" y="3019722"/>
            <a:ext cx="207627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» -поддержка)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3038"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Предоставляются на условиях долевого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расходов других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бюджетов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56935" y="5353406"/>
            <a:ext cx="74745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– основной вид безвозмездных перечислений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денежные средства, перечисляемые из одного бюджета бюджетной системы Российской Федерации другому.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803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 descr="1505740177_lgotyi-po-nalogu-na-imushhestvo-2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7269" y="3726611"/>
            <a:ext cx="5986732" cy="313138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73750" y="157064"/>
            <a:ext cx="516761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бюджетной политики района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202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202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годы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pSp>
        <p:nvGrpSpPr>
          <p:cNvPr id="22" name="组合 1"/>
          <p:cNvGrpSpPr/>
          <p:nvPr/>
        </p:nvGrpSpPr>
        <p:grpSpPr>
          <a:xfrm>
            <a:off x="0" y="1098956"/>
            <a:ext cx="9143999" cy="5759044"/>
            <a:chOff x="515437" y="-794248"/>
            <a:chExt cx="9551316" cy="6736287"/>
          </a:xfrm>
        </p:grpSpPr>
        <p:sp>
          <p:nvSpPr>
            <p:cNvPr id="24" name="Rektangel 23"/>
            <p:cNvSpPr>
              <a:spLocks noChangeArrowheads="1"/>
            </p:cNvSpPr>
            <p:nvPr/>
          </p:nvSpPr>
          <p:spPr bwMode="auto">
            <a:xfrm flipH="1">
              <a:off x="515437" y="5110765"/>
              <a:ext cx="3307941" cy="831274"/>
            </a:xfrm>
            <a:prstGeom prst="rect">
              <a:avLst/>
            </a:prstGeom>
            <a:gradFill rotWithShape="1">
              <a:gsLst>
                <a:gs pos="0">
                  <a:srgbClr val="FFE0DD"/>
                </a:gs>
                <a:gs pos="100000">
                  <a:srgbClr val="806D6E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 b="1" noProof="1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5" name="Ligebenet trapez 25"/>
            <p:cNvSpPr/>
            <p:nvPr/>
          </p:nvSpPr>
          <p:spPr bwMode="auto">
            <a:xfrm flipH="1">
              <a:off x="515437" y="4869935"/>
              <a:ext cx="2850576" cy="266439"/>
            </a:xfrm>
            <a:prstGeom prst="trapezoid">
              <a:avLst>
                <a:gd name="adj" fmla="val 160887"/>
              </a:avLst>
            </a:prstGeom>
            <a:gradFill flip="none" rotWithShape="1">
              <a:gsLst>
                <a:gs pos="69000">
                  <a:sysClr val="window" lastClr="FFFFFF">
                    <a:lumMod val="95000"/>
                  </a:sysClr>
                </a:gs>
                <a:gs pos="37000">
                  <a:sysClr val="window" lastClr="FFFFFF">
                    <a:lumMod val="85000"/>
                  </a:sysClr>
                </a:gs>
                <a:gs pos="0">
                  <a:sysClr val="window" lastClr="FFFFFF">
                    <a:lumMod val="75000"/>
                  </a:sys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noProof="1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grpSp>
          <p:nvGrpSpPr>
            <p:cNvPr id="26" name="Gruppe 81"/>
            <p:cNvGrpSpPr>
              <a:grpSpLocks/>
            </p:cNvGrpSpPr>
            <p:nvPr/>
          </p:nvGrpSpPr>
          <p:grpSpPr bwMode="auto">
            <a:xfrm flipH="1">
              <a:off x="1553496" y="3953478"/>
              <a:ext cx="3354083" cy="1173143"/>
              <a:chOff x="-1549341" y="4980313"/>
              <a:chExt cx="11815401" cy="761963"/>
            </a:xfrm>
          </p:grpSpPr>
          <p:sp>
            <p:nvSpPr>
              <p:cNvPr id="72" name="Rektangel 23"/>
              <p:cNvSpPr>
                <a:spLocks noChangeArrowheads="1"/>
              </p:cNvSpPr>
              <p:nvPr/>
            </p:nvSpPr>
            <p:spPr bwMode="auto">
              <a:xfrm>
                <a:off x="-1549341" y="5153536"/>
                <a:ext cx="11696909" cy="588740"/>
              </a:xfrm>
              <a:prstGeom prst="rect">
                <a:avLst/>
              </a:prstGeom>
              <a:gradFill rotWithShape="1">
                <a:gsLst>
                  <a:gs pos="0">
                    <a:srgbClr val="FFBAB7"/>
                  </a:gs>
                  <a:gs pos="100000">
                    <a:srgbClr val="805A5E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73" name="Ligebenet trapez 25"/>
              <p:cNvSpPr/>
              <p:nvPr/>
            </p:nvSpPr>
            <p:spPr>
              <a:xfrm>
                <a:off x="2028642" y="4980313"/>
                <a:ext cx="8237418" cy="168067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27" name="Gruppe 81"/>
            <p:cNvGrpSpPr>
              <a:grpSpLocks/>
            </p:cNvGrpSpPr>
            <p:nvPr/>
          </p:nvGrpSpPr>
          <p:grpSpPr bwMode="auto">
            <a:xfrm flipH="1">
              <a:off x="2544819" y="3054950"/>
              <a:ext cx="3380234" cy="1178384"/>
              <a:chOff x="-1644009" y="4708096"/>
              <a:chExt cx="11907527" cy="765366"/>
            </a:xfrm>
          </p:grpSpPr>
          <p:sp>
            <p:nvSpPr>
              <p:cNvPr id="70" name="Rektangel 23"/>
              <p:cNvSpPr>
                <a:spLocks noChangeArrowheads="1"/>
              </p:cNvSpPr>
              <p:nvPr/>
            </p:nvSpPr>
            <p:spPr bwMode="auto">
              <a:xfrm>
                <a:off x="-1644009" y="4877193"/>
                <a:ext cx="11845485" cy="596269"/>
              </a:xfrm>
              <a:prstGeom prst="rect">
                <a:avLst/>
              </a:prstGeom>
              <a:gradFill rotWithShape="1">
                <a:gsLst>
                  <a:gs pos="0">
                    <a:srgbClr val="FF9494"/>
                  </a:gs>
                  <a:gs pos="100000">
                    <a:srgbClr val="80474A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71" name="Ligebenet trapez 25"/>
              <p:cNvSpPr/>
              <p:nvPr/>
            </p:nvSpPr>
            <p:spPr>
              <a:xfrm>
                <a:off x="2026097" y="4708096"/>
                <a:ext cx="8237421" cy="168067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28" name="Gruppe 81"/>
            <p:cNvGrpSpPr>
              <a:grpSpLocks/>
            </p:cNvGrpSpPr>
            <p:nvPr/>
          </p:nvGrpSpPr>
          <p:grpSpPr bwMode="auto">
            <a:xfrm flipH="1">
              <a:off x="3623664" y="2158004"/>
              <a:ext cx="3358818" cy="1188123"/>
              <a:chOff x="-2147857" y="4435875"/>
              <a:chExt cx="11832084" cy="771690"/>
            </a:xfrm>
          </p:grpSpPr>
          <p:sp>
            <p:nvSpPr>
              <p:cNvPr id="68" name="Rektangel 23"/>
              <p:cNvSpPr>
                <a:spLocks noChangeArrowheads="1"/>
              </p:cNvSpPr>
              <p:nvPr/>
            </p:nvSpPr>
            <p:spPr bwMode="auto">
              <a:xfrm>
                <a:off x="-2147857" y="4605133"/>
                <a:ext cx="11769349" cy="602432"/>
              </a:xfrm>
              <a:prstGeom prst="rect">
                <a:avLst/>
              </a:prstGeom>
              <a:gradFill rotWithShape="1">
                <a:gsLst>
                  <a:gs pos="0">
                    <a:srgbClr val="FF6461"/>
                  </a:gs>
                  <a:gs pos="100000">
                    <a:srgbClr val="803234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9" name="Ligebenet trapez 25"/>
              <p:cNvSpPr/>
              <p:nvPr/>
            </p:nvSpPr>
            <p:spPr>
              <a:xfrm>
                <a:off x="1446805" y="4435875"/>
                <a:ext cx="8237422" cy="168067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29" name="Gruppe 81"/>
            <p:cNvGrpSpPr>
              <a:grpSpLocks/>
            </p:cNvGrpSpPr>
            <p:nvPr/>
          </p:nvGrpSpPr>
          <p:grpSpPr bwMode="auto">
            <a:xfrm flipH="1">
              <a:off x="4597190" y="1152254"/>
              <a:ext cx="3404576" cy="1265959"/>
              <a:chOff x="-2517335" y="4094041"/>
              <a:chExt cx="11993277" cy="822248"/>
            </a:xfrm>
          </p:grpSpPr>
          <p:sp>
            <p:nvSpPr>
              <p:cNvPr id="66" name="Rektangel 23"/>
              <p:cNvSpPr>
                <a:spLocks noChangeArrowheads="1"/>
              </p:cNvSpPr>
              <p:nvPr/>
            </p:nvSpPr>
            <p:spPr bwMode="auto">
              <a:xfrm>
                <a:off x="-2517335" y="4258072"/>
                <a:ext cx="11915803" cy="658217"/>
              </a:xfrm>
              <a:prstGeom prst="rect">
                <a:avLst/>
              </a:prstGeom>
              <a:gradFill rotWithShape="1">
                <a:gsLst>
                  <a:gs pos="0">
                    <a:srgbClr val="FF4E4B"/>
                  </a:gs>
                  <a:gs pos="100000">
                    <a:srgbClr val="802424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7" name="Ligebenet trapez 25"/>
              <p:cNvSpPr/>
              <p:nvPr/>
            </p:nvSpPr>
            <p:spPr>
              <a:xfrm>
                <a:off x="1238520" y="4094041"/>
                <a:ext cx="8237422" cy="168068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30" name="Gruppe 81"/>
            <p:cNvGrpSpPr>
              <a:grpSpLocks/>
            </p:cNvGrpSpPr>
            <p:nvPr/>
          </p:nvGrpSpPr>
          <p:grpSpPr bwMode="auto">
            <a:xfrm flipH="1">
              <a:off x="5668047" y="134512"/>
              <a:ext cx="3324771" cy="1277291"/>
              <a:chOff x="-2787358" y="3736147"/>
              <a:chExt cx="11712143" cy="829607"/>
            </a:xfrm>
          </p:grpSpPr>
          <p:sp>
            <p:nvSpPr>
              <p:cNvPr id="64" name="Rektangel 23"/>
              <p:cNvSpPr>
                <a:spLocks noChangeArrowheads="1"/>
              </p:cNvSpPr>
              <p:nvPr/>
            </p:nvSpPr>
            <p:spPr bwMode="auto">
              <a:xfrm>
                <a:off x="-2787358" y="3897706"/>
                <a:ext cx="11653898" cy="668048"/>
              </a:xfrm>
              <a:prstGeom prst="rect">
                <a:avLst/>
              </a:prstGeom>
              <a:gradFill rotWithShape="1">
                <a:gsLst>
                  <a:gs pos="0">
                    <a:srgbClr val="FF2C2C"/>
                  </a:gs>
                  <a:gs pos="100000">
                    <a:srgbClr val="801413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5" name="Ligebenet trapez 25"/>
              <p:cNvSpPr/>
              <p:nvPr/>
            </p:nvSpPr>
            <p:spPr>
              <a:xfrm>
                <a:off x="687363" y="3736147"/>
                <a:ext cx="8237422" cy="168068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31" name="Gruppe 81"/>
            <p:cNvGrpSpPr>
              <a:grpSpLocks/>
            </p:cNvGrpSpPr>
            <p:nvPr/>
          </p:nvGrpSpPr>
          <p:grpSpPr bwMode="auto">
            <a:xfrm flipH="1">
              <a:off x="6465158" y="-794248"/>
              <a:ext cx="3601595" cy="1188981"/>
              <a:chOff x="-3718434" y="3444304"/>
              <a:chExt cx="12687307" cy="772250"/>
            </a:xfrm>
          </p:grpSpPr>
          <p:sp>
            <p:nvSpPr>
              <p:cNvPr id="62" name="Rektangel 23"/>
              <p:cNvSpPr>
                <a:spLocks noChangeArrowheads="1"/>
              </p:cNvSpPr>
              <p:nvPr/>
            </p:nvSpPr>
            <p:spPr bwMode="auto">
              <a:xfrm>
                <a:off x="-3348015" y="3597262"/>
                <a:ext cx="12265561" cy="619292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80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ru-RU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Обеспечение </a:t>
                </a:r>
              </a:p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сбалансированности бюджета  </a:t>
                </a:r>
              </a:p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chemeClr val="bg1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3" name="Ligebenet trapez 25"/>
              <p:cNvSpPr/>
              <p:nvPr/>
            </p:nvSpPr>
            <p:spPr>
              <a:xfrm>
                <a:off x="-3718434" y="3444304"/>
                <a:ext cx="12687307" cy="168068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sp>
          <p:nvSpPr>
            <p:cNvPr id="33" name="TextBox 32"/>
            <p:cNvSpPr txBox="1">
              <a:spLocks noChangeArrowheads="1"/>
            </p:cNvSpPr>
            <p:nvPr/>
          </p:nvSpPr>
          <p:spPr bwMode="auto">
            <a:xfrm>
              <a:off x="515437" y="5348879"/>
              <a:ext cx="3297909" cy="306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Проведение </a:t>
              </a: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взвешенной долговой политики</a:t>
              </a:r>
            </a:p>
          </p:txBody>
        </p:sp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>
              <a:off x="1743378" y="4220177"/>
              <a:ext cx="3007957" cy="900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Обеспечение </a:t>
              </a: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первоочередных расходов, сокращение расходов бюджета, не носящих первоочередного характера, в зависимости от их приоритетности </a:t>
              </a:r>
            </a:p>
          </p:txBody>
        </p:sp>
        <p:sp>
          <p:nvSpPr>
            <p:cNvPr id="35" name="TextBox 34"/>
            <p:cNvSpPr txBox="1">
              <a:spLocks noChangeArrowheads="1"/>
            </p:cNvSpPr>
            <p:nvPr/>
          </p:nvSpPr>
          <p:spPr bwMode="auto">
            <a:xfrm>
              <a:off x="2646618" y="3477493"/>
              <a:ext cx="3162652" cy="504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Расширение </a:t>
              </a: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использования механизмов инициативного бюджетирования</a:t>
              </a:r>
            </a:p>
          </p:txBody>
        </p:sp>
        <p:sp>
          <p:nvSpPr>
            <p:cNvPr id="36" name="TextBox 35"/>
            <p:cNvSpPr txBox="1">
              <a:spLocks noChangeArrowheads="1"/>
            </p:cNvSpPr>
            <p:nvPr/>
          </p:nvSpPr>
          <p:spPr bwMode="auto">
            <a:xfrm>
              <a:off x="3641472" y="2455491"/>
              <a:ext cx="3341010" cy="900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Применение </a:t>
              </a: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обоснованных нормативных затрат на оказание муниципальных услуг и работ, расчетов целевых субсидий, </a:t>
              </a:r>
            </a:p>
            <a:p>
              <a:pPr algn="ctr"/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а также </a:t>
              </a:r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контроль </a:t>
              </a: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за </a:t>
              </a:r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использованием субсидий</a:t>
              </a:r>
              <a:endParaRPr lang="ru-RU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>
              <a:spLocks noChangeArrowheads="1"/>
            </p:cNvSpPr>
            <p:nvPr/>
          </p:nvSpPr>
          <p:spPr bwMode="auto">
            <a:xfrm>
              <a:off x="4594645" y="1455994"/>
              <a:ext cx="3422555" cy="1008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Повышение </a:t>
              </a:r>
              <a:r>
                <a:rPr lang="ru-RU" sz="1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эффективности бюджетных расходов, в том числе путем проведения обзоров бюджетных расходов, актуализации норм и правил определения расходных обязательств, повышения операционной эффективности бюджетных расходов</a:t>
              </a:r>
              <a:endParaRPr lang="en-US" altLang="ko-KR" sz="1000" b="1" dirty="0" smtClean="0">
                <a:solidFill>
                  <a:srgbClr val="DDDDDD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>
              <a:spLocks noChangeArrowheads="1"/>
            </p:cNvSpPr>
            <p:nvPr/>
          </p:nvSpPr>
          <p:spPr bwMode="auto">
            <a:xfrm>
              <a:off x="5957611" y="335017"/>
              <a:ext cx="2844668" cy="1098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lvl="0" algn="ctr"/>
              <a:r>
                <a:rPr lang="ru-RU" sz="1100" b="1" dirty="0">
                  <a:solidFill>
                    <a:srgbClr val="EAEAEA"/>
                  </a:solidFill>
                  <a:latin typeface="Times New Roman" pitchFamily="18" charset="0"/>
                  <a:cs typeface="Times New Roman" pitchFamily="18" charset="0"/>
                </a:rPr>
                <a:t>Достижение наилучших темпов наращивания налогового потенциала </a:t>
              </a:r>
            </a:p>
            <a:p>
              <a:pPr lvl="0" algn="ctr"/>
              <a:r>
                <a:rPr lang="ru-RU" sz="1100" b="1" dirty="0">
                  <a:solidFill>
                    <a:srgbClr val="EAEAEA"/>
                  </a:solidFill>
                  <a:latin typeface="Times New Roman" pitchFamily="18" charset="0"/>
                  <a:cs typeface="Times New Roman" pitchFamily="18" charset="0"/>
                </a:rPr>
                <a:t>за счет </a:t>
              </a:r>
              <a:r>
                <a:rPr lang="ru-RU" sz="1100" b="1" dirty="0" smtClean="0">
                  <a:solidFill>
                    <a:srgbClr val="EAEAEA"/>
                  </a:solidFill>
                  <a:latin typeface="Times New Roman" pitchFamily="18" charset="0"/>
                  <a:cs typeface="Times New Roman" pitchFamily="18" charset="0"/>
                </a:rPr>
                <a:t>инвестиционных вложений, повышения эффективности использования земли и имущества</a:t>
              </a:r>
              <a:endParaRPr lang="ru-RU" sz="1100" b="1" dirty="0">
                <a:solidFill>
                  <a:srgbClr val="EAEAEA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Ellipse 59"/>
            <p:cNvSpPr/>
            <p:nvPr/>
          </p:nvSpPr>
          <p:spPr bwMode="auto">
            <a:xfrm>
              <a:off x="1917169" y="721842"/>
              <a:ext cx="3104102" cy="294967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  <p:sp>
          <p:nvSpPr>
            <p:cNvPr id="47" name="Rektangel 64"/>
            <p:cNvSpPr>
              <a:spLocks noChangeArrowheads="1"/>
            </p:cNvSpPr>
            <p:nvPr/>
          </p:nvSpPr>
          <p:spPr bwMode="auto">
            <a:xfrm>
              <a:off x="1798640" y="2763837"/>
              <a:ext cx="1441452" cy="303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801688" fontAlgn="auto">
                <a:spcBef>
                  <a:spcPct val="20000"/>
                </a:spcBef>
                <a:spcAft>
                  <a:spcPts val="0"/>
                </a:spcAft>
              </a:pPr>
              <a:endParaRPr lang="zh-CN" altLang="en-US" sz="1100" b="1" noProof="1">
                <a:solidFill>
                  <a:srgbClr val="080808"/>
                </a:solidFill>
                <a:latin typeface="微软雅黑"/>
                <a:ea typeface="微软雅黑"/>
                <a:cs typeface="Arial" charset="0"/>
              </a:endParaRPr>
            </a:p>
          </p:txBody>
        </p:sp>
        <p:sp>
          <p:nvSpPr>
            <p:cNvPr id="55" name="Rektangel 64"/>
            <p:cNvSpPr>
              <a:spLocks noChangeArrowheads="1"/>
            </p:cNvSpPr>
            <p:nvPr/>
          </p:nvSpPr>
          <p:spPr bwMode="auto">
            <a:xfrm>
              <a:off x="5478465" y="838200"/>
              <a:ext cx="1441452" cy="303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801688" fontAlgn="auto">
                <a:spcBef>
                  <a:spcPct val="20000"/>
                </a:spcBef>
                <a:spcAft>
                  <a:spcPts val="0"/>
                </a:spcAft>
              </a:pPr>
              <a:endParaRPr lang="zh-CN" altLang="en-US" sz="1100" b="1" noProof="1">
                <a:solidFill>
                  <a:srgbClr val="080808"/>
                </a:solidFill>
                <a:latin typeface="微软雅黑"/>
                <a:ea typeface="微软雅黑"/>
                <a:cs typeface="Arial" charset="0"/>
              </a:endParaRPr>
            </a:p>
          </p:txBody>
        </p:sp>
        <p:sp>
          <p:nvSpPr>
            <p:cNvPr id="59" name="Rektangel 64"/>
            <p:cNvSpPr>
              <a:spLocks noChangeArrowheads="1"/>
            </p:cNvSpPr>
            <p:nvPr/>
          </p:nvSpPr>
          <p:spPr bwMode="auto">
            <a:xfrm>
              <a:off x="7070700" y="177800"/>
              <a:ext cx="1441452" cy="303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801688" fontAlgn="auto">
                <a:spcBef>
                  <a:spcPct val="20000"/>
                </a:spcBef>
                <a:spcAft>
                  <a:spcPts val="0"/>
                </a:spcAft>
              </a:pPr>
              <a:endParaRPr lang="zh-CN" altLang="en-US" sz="1100" b="1" noProof="1">
                <a:solidFill>
                  <a:srgbClr val="080808"/>
                </a:solidFill>
                <a:latin typeface="微软雅黑"/>
                <a:ea typeface="微软雅黑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0370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47081" y="-11385"/>
            <a:ext cx="64388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налоговой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политики района на 202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годы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6" y="930745"/>
            <a:ext cx="8886824" cy="58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Укрепление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взаимодействия с крупнейшими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налогоплательщиками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Повышение качества администрирования доходов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Обеспечение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полноты и корректности сведений в базах данных республиканских органов исполнительной власти, территориальных органов федеральных органов исполнительной власти в Республике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Башкортостан и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органов местного самоуправления Республики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Башкортостан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Реализация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налогового потенциала, выявленного в результате проведения инвентаризации земельных участков и объектов капитального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строительства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Ведение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реестра налоговых льгот и оценка их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Оптимизация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налоговых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Выявление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недобросовестных налогоплательщиков, в том числе являющихся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исполнителями по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муниципальным контрактам, получателями бюджетных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ыявление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лиц, осуществляющих незаконную предпринимательскую деятельность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целях их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регистрации и постановки на налоговый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учет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Усиление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 по легализации объектов налогообложения в рамках работы Межведомственной комиссии по вопросам, связанным с легализацией объектов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налогообложения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Реализация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Комплексного плана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мероприятий по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увеличению поступлений налоговых и неналоговых доходов консолидированного бюджета муниципального района Нуримановский район Республики Башкортостан и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поддержка его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актуальном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состоянии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309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WordArt 37"/>
          <p:cNvSpPr>
            <a:spLocks noChangeArrowheads="1" noChangeShapeType="1" noTextEdit="1"/>
          </p:cNvSpPr>
          <p:nvPr/>
        </p:nvSpPr>
        <p:spPr bwMode="auto">
          <a:xfrm>
            <a:off x="755576" y="260648"/>
            <a:ext cx="7632848" cy="11778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34"/>
              </a:avLst>
            </a:prstTxWarp>
          </a:bodyPr>
          <a:lstStyle/>
          <a:p>
            <a:pPr algn="ctr"/>
            <a:r>
              <a:rPr lang="ru-RU" sz="2800" kern="10" dirty="0">
                <a:ln w="9525">
                  <a:noFill/>
                  <a:round/>
                  <a:headEnd/>
                  <a:tailEnd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параметры </a:t>
            </a:r>
            <a:endParaRPr lang="ru-RU" sz="2800" kern="10" dirty="0" smtClean="0">
              <a:ln w="9525">
                <a:noFill/>
                <a:round/>
                <a:headEnd/>
                <a:tailEnd/>
              </a:ln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 </a:t>
            </a:r>
            <a:r>
              <a:rPr lang="ru-RU" sz="2800" kern="10" dirty="0">
                <a:ln w="9525">
                  <a:noFill/>
                  <a:round/>
                  <a:headEnd/>
                  <a:tailEnd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sz="2800" kern="10" dirty="0">
              <a:ln w="9525">
                <a:noFill/>
                <a:round/>
                <a:headEnd/>
                <a:tailEnd/>
              </a:ln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66464875"/>
              </p:ext>
            </p:extLst>
          </p:nvPr>
        </p:nvGraphicFramePr>
        <p:xfrm>
          <a:off x="683568" y="1767290"/>
          <a:ext cx="8208912" cy="4898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7522638" y="1786326"/>
            <a:ext cx="15001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latin typeface="Constantia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744876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8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31" name="TextBox 22"/>
          <p:cNvSpPr txBox="1">
            <a:spLocks noChangeArrowheads="1"/>
          </p:cNvSpPr>
          <p:nvPr/>
        </p:nvSpPr>
        <p:spPr bwMode="auto">
          <a:xfrm>
            <a:off x="714375" y="2500313"/>
            <a:ext cx="57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14375" y="350641"/>
            <a:ext cx="8429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 доходов </a:t>
            </a:r>
          </a:p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на 202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 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бюджет-отрадное-дохо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2986" y="1419226"/>
            <a:ext cx="6766187" cy="518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9" name="TextBox 8"/>
          <p:cNvSpPr txBox="1"/>
          <p:nvPr/>
        </p:nvSpPr>
        <p:spPr>
          <a:xfrm>
            <a:off x="3629025" y="2057400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НДФЛ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137 380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,0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14675" y="3009900"/>
            <a:ext cx="992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УСН 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26 285,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7275" y="3562350"/>
            <a:ext cx="1080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Акцизы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14 172,0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95525" y="3848100"/>
            <a:ext cx="880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ЕНВД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2 030,0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1675" y="4819650"/>
            <a:ext cx="1670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Аренда земли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9 000,0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62500" y="4781550"/>
            <a:ext cx="144623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Налог на </a:t>
            </a:r>
          </a:p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имущество </a:t>
            </a:r>
          </a:p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организаций</a:t>
            </a:r>
          </a:p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2 060,0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95675" y="4867275"/>
            <a:ext cx="12178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Аренда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имущества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477,0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1875" y="5591175"/>
            <a:ext cx="11342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Доходы от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продажи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имущества </a:t>
            </a:r>
          </a:p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9000" y="3905250"/>
            <a:ext cx="1479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Государствен-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ная пошлина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2 515,0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72325" y="4429126"/>
            <a:ext cx="1041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482 987,8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86650" y="5600700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679 029,8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00924" y="1419226"/>
            <a:ext cx="1571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52558" y="5374257"/>
            <a:ext cx="1035170" cy="75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Итого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552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569923111"/>
              </p:ext>
            </p:extLst>
          </p:nvPr>
        </p:nvGraphicFramePr>
        <p:xfrm>
          <a:off x="0" y="0"/>
          <a:ext cx="9143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827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8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30" name="TextBox 11"/>
          <p:cNvSpPr txBox="1">
            <a:spLocks noChangeArrowheads="1"/>
          </p:cNvSpPr>
          <p:nvPr/>
        </p:nvSpPr>
        <p:spPr bwMode="auto">
          <a:xfrm>
            <a:off x="7452320" y="1261153"/>
            <a:ext cx="11391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Constantia" pitchFamily="18" charset="0"/>
              </a:rPr>
              <a:t>Тыс. руб.</a:t>
            </a:r>
          </a:p>
        </p:txBody>
      </p:sp>
      <p:sp>
        <p:nvSpPr>
          <p:cNvPr id="34831" name="TextBox 22"/>
          <p:cNvSpPr txBox="1">
            <a:spLocks noChangeArrowheads="1"/>
          </p:cNvSpPr>
          <p:nvPr/>
        </p:nvSpPr>
        <p:spPr bwMode="auto">
          <a:xfrm>
            <a:off x="714375" y="2500313"/>
            <a:ext cx="57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689548009"/>
              </p:ext>
            </p:extLst>
          </p:nvPr>
        </p:nvGraphicFramePr>
        <p:xfrm>
          <a:off x="2109361" y="4221088"/>
          <a:ext cx="6886575" cy="240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698250425"/>
              </p:ext>
            </p:extLst>
          </p:nvPr>
        </p:nvGraphicFramePr>
        <p:xfrm>
          <a:off x="179512" y="1483649"/>
          <a:ext cx="6934200" cy="240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5536" y="332656"/>
            <a:ext cx="8748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муниципального района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2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" name="Object 3"/>
          <p:cNvGraphicFramePr>
            <a:graphicFrameLocks/>
          </p:cNvGraphicFramePr>
          <p:nvPr/>
        </p:nvGraphicFramePr>
        <p:xfrm>
          <a:off x="5643570" y="1142984"/>
          <a:ext cx="2786082" cy="142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7" name="Worksheet" r:id="rId5" imgW="3419475" imgH="1600200" progId="Excel.Sheet.8">
                  <p:embed/>
                </p:oleObj>
              </mc:Choice>
              <mc:Fallback>
                <p:oleObj name="Worksheet" r:id="rId5" imgW="3419475" imgH="1600200" progId="Excel.Sheet.8">
                  <p:embed/>
                  <p:pic>
                    <p:nvPicPr>
                      <p:cNvPr id="0" name="Picture 23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70" y="1142984"/>
                        <a:ext cx="2786082" cy="14287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516216" y="5157192"/>
            <a:ext cx="360040" cy="288032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16216" y="3861048"/>
            <a:ext cx="360039" cy="288032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3" name="Группа 50"/>
          <p:cNvGrpSpPr>
            <a:grpSpLocks/>
          </p:cNvGrpSpPr>
          <p:nvPr/>
        </p:nvGrpSpPr>
        <p:grpSpPr bwMode="auto">
          <a:xfrm>
            <a:off x="6010261" y="2500307"/>
            <a:ext cx="776318" cy="428627"/>
            <a:chOff x="3273526" y="2248510"/>
            <a:chExt cx="786839" cy="432048"/>
          </a:xfrm>
        </p:grpSpPr>
        <p:sp>
          <p:nvSpPr>
            <p:cNvPr id="12" name="Овал 11"/>
            <p:cNvSpPr/>
            <p:nvPr/>
          </p:nvSpPr>
          <p:spPr>
            <a:xfrm>
              <a:off x="3292269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48" name="TextBox 52"/>
            <p:cNvSpPr txBox="1">
              <a:spLocks noChangeArrowheads="1"/>
            </p:cNvSpPr>
            <p:nvPr/>
          </p:nvSpPr>
          <p:spPr bwMode="auto">
            <a:xfrm>
              <a:off x="3273526" y="2320221"/>
              <a:ext cx="786839" cy="261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95,0%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  <p:grpSp>
        <p:nvGrpSpPr>
          <p:cNvPr id="4" name="Группа 50"/>
          <p:cNvGrpSpPr>
            <a:grpSpLocks/>
          </p:cNvGrpSpPr>
          <p:nvPr/>
        </p:nvGrpSpPr>
        <p:grpSpPr bwMode="auto">
          <a:xfrm>
            <a:off x="3857620" y="3714752"/>
            <a:ext cx="785109" cy="431050"/>
            <a:chOff x="3273524" y="2248510"/>
            <a:chExt cx="786990" cy="432048"/>
          </a:xfrm>
        </p:grpSpPr>
        <p:sp>
          <p:nvSpPr>
            <p:cNvPr id="18" name="Овал 17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44" name="TextBox 52"/>
            <p:cNvSpPr txBox="1">
              <a:spLocks noChangeArrowheads="1"/>
            </p:cNvSpPr>
            <p:nvPr/>
          </p:nvSpPr>
          <p:spPr bwMode="auto">
            <a:xfrm>
              <a:off x="3273524" y="2320193"/>
              <a:ext cx="786990" cy="26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95,0%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  <p:grpSp>
        <p:nvGrpSpPr>
          <p:cNvPr id="5" name="Группа 50"/>
          <p:cNvGrpSpPr>
            <a:grpSpLocks/>
          </p:cNvGrpSpPr>
          <p:nvPr/>
        </p:nvGrpSpPr>
        <p:grpSpPr bwMode="auto">
          <a:xfrm>
            <a:off x="7143768" y="1000108"/>
            <a:ext cx="766497" cy="431050"/>
            <a:chOff x="3292267" y="2248510"/>
            <a:chExt cx="768265" cy="432048"/>
          </a:xfrm>
        </p:grpSpPr>
        <p:sp>
          <p:nvSpPr>
            <p:cNvPr id="21" name="Овал 20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40" name="TextBox 52"/>
            <p:cNvSpPr txBox="1">
              <a:spLocks noChangeArrowheads="1"/>
            </p:cNvSpPr>
            <p:nvPr/>
          </p:nvSpPr>
          <p:spPr bwMode="auto">
            <a:xfrm>
              <a:off x="3335377" y="2320098"/>
              <a:ext cx="725155" cy="262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5,0%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  <p:grpSp>
        <p:nvGrpSpPr>
          <p:cNvPr id="6" name="Группа 50"/>
          <p:cNvGrpSpPr>
            <a:grpSpLocks/>
          </p:cNvGrpSpPr>
          <p:nvPr/>
        </p:nvGrpSpPr>
        <p:grpSpPr bwMode="auto">
          <a:xfrm>
            <a:off x="5076056" y="2132856"/>
            <a:ext cx="785468" cy="432221"/>
            <a:chOff x="3273527" y="2248510"/>
            <a:chExt cx="786935" cy="432048"/>
          </a:xfrm>
        </p:grpSpPr>
        <p:sp>
          <p:nvSpPr>
            <p:cNvPr id="24" name="Овал 23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36" name="TextBox 52"/>
            <p:cNvSpPr txBox="1">
              <a:spLocks noChangeArrowheads="1"/>
            </p:cNvSpPr>
            <p:nvPr/>
          </p:nvSpPr>
          <p:spPr bwMode="auto">
            <a:xfrm>
              <a:off x="3273527" y="2320277"/>
              <a:ext cx="786935" cy="261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5,0%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  <p:grpSp>
        <p:nvGrpSpPr>
          <p:cNvPr id="9" name="Группа 50"/>
          <p:cNvGrpSpPr>
            <a:grpSpLocks/>
          </p:cNvGrpSpPr>
          <p:nvPr/>
        </p:nvGrpSpPr>
        <p:grpSpPr bwMode="auto">
          <a:xfrm>
            <a:off x="1249904" y="5072074"/>
            <a:ext cx="857054" cy="428628"/>
            <a:chOff x="3273530" y="2248510"/>
            <a:chExt cx="858428" cy="432048"/>
          </a:xfrm>
        </p:grpSpPr>
        <p:sp>
          <p:nvSpPr>
            <p:cNvPr id="27" name="Овал 26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32" name="TextBox 52"/>
            <p:cNvSpPr txBox="1">
              <a:spLocks noChangeArrowheads="1"/>
            </p:cNvSpPr>
            <p:nvPr/>
          </p:nvSpPr>
          <p:spPr bwMode="auto">
            <a:xfrm>
              <a:off x="3273530" y="2319826"/>
              <a:ext cx="858428" cy="26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94,3%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  <p:grpSp>
        <p:nvGrpSpPr>
          <p:cNvPr id="10" name="Группа 50"/>
          <p:cNvGrpSpPr>
            <a:grpSpLocks/>
          </p:cNvGrpSpPr>
          <p:nvPr/>
        </p:nvGrpSpPr>
        <p:grpSpPr bwMode="auto">
          <a:xfrm>
            <a:off x="2571736" y="3429000"/>
            <a:ext cx="913695" cy="432037"/>
            <a:chOff x="3289501" y="2248510"/>
            <a:chExt cx="914358" cy="432048"/>
          </a:xfrm>
        </p:grpSpPr>
        <p:sp>
          <p:nvSpPr>
            <p:cNvPr id="30" name="Овал 29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28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5,7%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  <p:sp>
        <p:nvSpPr>
          <p:cNvPr id="4115" name="TextBox 31"/>
          <p:cNvSpPr txBox="1">
            <a:spLocks noChangeArrowheads="1"/>
          </p:cNvSpPr>
          <p:nvPr/>
        </p:nvSpPr>
        <p:spPr bwMode="auto">
          <a:xfrm>
            <a:off x="6948264" y="5157192"/>
            <a:ext cx="2590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4116" name="TextBox 32"/>
          <p:cNvSpPr txBox="1">
            <a:spLocks noChangeArrowheads="1"/>
          </p:cNvSpPr>
          <p:nvPr/>
        </p:nvSpPr>
        <p:spPr bwMode="auto">
          <a:xfrm>
            <a:off x="6948264" y="3861048"/>
            <a:ext cx="17044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4117" name="Rectangle 37"/>
          <p:cNvSpPr>
            <a:spLocks noChangeArrowheads="1"/>
          </p:cNvSpPr>
          <p:nvPr/>
        </p:nvSpPr>
        <p:spPr bwMode="auto">
          <a:xfrm>
            <a:off x="939567" y="1408350"/>
            <a:ext cx="30003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ДОХОДЫ всего: </a:t>
            </a:r>
            <a:b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196 042,0</a:t>
            </a:r>
            <a:r>
              <a:rPr lang="en-US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тыс.рублей </a:t>
            </a:r>
            <a:r>
              <a:rPr lang="ru-RU" sz="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9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202 524,0 </a:t>
            </a:r>
            <a:r>
              <a:rPr lang="ru-RU" sz="1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023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208 445,0 </a:t>
            </a:r>
            <a:r>
              <a:rPr lang="ru-RU" sz="1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8" name="TextBox 40"/>
          <p:cNvSpPr txBox="1">
            <a:spLocks noChangeArrowheads="1"/>
          </p:cNvSpPr>
          <p:nvPr/>
        </p:nvSpPr>
        <p:spPr bwMode="auto">
          <a:xfrm>
            <a:off x="6372200" y="4221088"/>
            <a:ext cx="27277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184 872,0 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192 473,0 тыс.рублей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197 999,0 тыс.рублей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9" name="TextBox 41"/>
          <p:cNvSpPr txBox="1">
            <a:spLocks noChangeArrowheads="1"/>
          </p:cNvSpPr>
          <p:nvPr/>
        </p:nvSpPr>
        <p:spPr bwMode="auto">
          <a:xfrm>
            <a:off x="6372200" y="5589240"/>
            <a:ext cx="26764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–  11 170,0 тыс.рублей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10 051,0 тыс.рублей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10 446,0 тыс.рублей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0" name="TextBox 42"/>
          <p:cNvSpPr txBox="1">
            <a:spLocks noChangeArrowheads="1"/>
          </p:cNvSpPr>
          <p:nvPr/>
        </p:nvSpPr>
        <p:spPr bwMode="auto">
          <a:xfrm>
            <a:off x="2428860" y="5286388"/>
            <a:ext cx="696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1" name="TextBox 43"/>
          <p:cNvSpPr txBox="1">
            <a:spLocks noChangeArrowheads="1"/>
          </p:cNvSpPr>
          <p:nvPr/>
        </p:nvSpPr>
        <p:spPr bwMode="auto">
          <a:xfrm>
            <a:off x="7072330" y="2500306"/>
            <a:ext cx="696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2" name="TextBox 44"/>
          <p:cNvSpPr txBox="1">
            <a:spLocks noChangeArrowheads="1"/>
          </p:cNvSpPr>
          <p:nvPr/>
        </p:nvSpPr>
        <p:spPr bwMode="auto">
          <a:xfrm>
            <a:off x="4929190" y="3714752"/>
            <a:ext cx="696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" name="Object 4"/>
          <p:cNvGraphicFramePr>
            <a:graphicFrameLocks/>
          </p:cNvGraphicFramePr>
          <p:nvPr/>
        </p:nvGraphicFramePr>
        <p:xfrm>
          <a:off x="962025" y="3848100"/>
          <a:ext cx="2886075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8" name="Worksheet" r:id="rId8" imgW="3390900" imgH="1733550" progId="Excel.Sheet.8">
                  <p:embed/>
                </p:oleObj>
              </mc:Choice>
              <mc:Fallback>
                <p:oleObj name="Worksheet" r:id="rId8" imgW="3390900" imgH="1733550" progId="Excel.Sheet.8">
                  <p:embed/>
                  <p:pic>
                    <p:nvPicPr>
                      <p:cNvPr id="0" name="Picture 23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" y="3848100"/>
                        <a:ext cx="2886075" cy="1476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5"/>
          <p:cNvGraphicFramePr>
            <a:graphicFrameLocks/>
          </p:cNvGraphicFramePr>
          <p:nvPr/>
        </p:nvGraphicFramePr>
        <p:xfrm>
          <a:off x="3357554" y="2357430"/>
          <a:ext cx="2876550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9" name="Worksheet" r:id="rId11" imgW="3429000" imgH="1762125" progId="Excel.Sheet.8">
                  <p:embed/>
                </p:oleObj>
              </mc:Choice>
              <mc:Fallback>
                <p:oleObj name="Worksheet" r:id="rId11" imgW="3429000" imgH="1762125" progId="Excel.Sheet.8">
                  <p:embed/>
                  <p:pic>
                    <p:nvPicPr>
                      <p:cNvPr id="0" name="Picture 235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54" y="2357430"/>
                        <a:ext cx="2876550" cy="1476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22"/>
          <p:cNvSpPr>
            <a:spLocks noChangeArrowheads="1"/>
          </p:cNvSpPr>
          <p:nvPr/>
        </p:nvSpPr>
        <p:spPr bwMode="auto">
          <a:xfrm>
            <a:off x="939567" y="113839"/>
            <a:ext cx="8055977" cy="8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налоговых и неналоговых  </a:t>
            </a:r>
            <a:r>
              <a:rPr lang="ru-RU" sz="2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доходов </a:t>
            </a:r>
            <a:endParaRPr lang="en-US" sz="2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в </a:t>
            </a:r>
            <a:r>
              <a:rPr lang="en-US" sz="2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2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-20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ru-RU" sz="2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гг.</a:t>
            </a:r>
          </a:p>
        </p:txBody>
      </p:sp>
    </p:spTree>
    <p:extLst>
      <p:ext uri="{BB962C8B-B14F-4D97-AF65-F5344CB8AC3E}">
        <p14:creationId xmlns:p14="http://schemas.microsoft.com/office/powerpoint/2010/main" val="1857192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iagram 2"/>
          <p:cNvGrpSpPr>
            <a:grpSpLocks noChangeAspect="1"/>
          </p:cNvGrpSpPr>
          <p:nvPr/>
        </p:nvGrpSpPr>
        <p:grpSpPr bwMode="auto">
          <a:xfrm>
            <a:off x="5105400" y="1600200"/>
            <a:ext cx="4038600" cy="2185988"/>
            <a:chOff x="1934" y="1913"/>
            <a:chExt cx="1892" cy="1044"/>
          </a:xfrm>
        </p:grpSpPr>
      </p:grpSp>
      <p:sp>
        <p:nvSpPr>
          <p:cNvPr id="513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31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32" name="Rectangle 22"/>
          <p:cNvSpPr>
            <a:spLocks noChangeArrowheads="1"/>
          </p:cNvSpPr>
          <p:nvPr/>
        </p:nvSpPr>
        <p:spPr bwMode="auto">
          <a:xfrm>
            <a:off x="889455" y="332656"/>
            <a:ext cx="8055977" cy="8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налоговых доходов 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в 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1-20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139126"/>
            <a:ext cx="13109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Норматив зачисления в доход бюджета района: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63688" y="62373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526751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98</a:t>
            </a:r>
            <a:r>
              <a:rPr lang="ru-RU" sz="1400" b="1" dirty="0" smtClean="0"/>
              <a:t>%</a:t>
            </a:r>
            <a:endParaRPr lang="ru-RU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415632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400" b="1" dirty="0" smtClean="0"/>
              <a:t>%</a:t>
            </a:r>
            <a:endParaRPr lang="ru-RU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3027654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1400" b="1" dirty="0" smtClean="0"/>
              <a:t>%</a:t>
            </a:r>
            <a:endParaRPr lang="ru-RU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492173" y="2716737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1400" b="1" dirty="0" smtClean="0"/>
              <a:t>%</a:t>
            </a:r>
            <a:endParaRPr lang="ru-RU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541519" y="4654157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1400" b="1" dirty="0" smtClean="0"/>
              <a:t>%</a:t>
            </a:r>
            <a:endParaRPr lang="ru-RU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500562" y="550070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1400" b="1" dirty="0" smtClean="0"/>
              <a:t>%</a:t>
            </a:r>
            <a:endParaRPr lang="ru-RU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274502" y="3724552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1,01</a:t>
            </a:r>
            <a:r>
              <a:rPr lang="ru-RU" sz="1400" b="1" dirty="0" smtClean="0"/>
              <a:t> %</a:t>
            </a:r>
            <a:endParaRPr lang="ru-RU" sz="1400" b="1" dirty="0"/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728485646"/>
              </p:ext>
            </p:extLst>
          </p:nvPr>
        </p:nvGraphicFramePr>
        <p:xfrm>
          <a:off x="665438" y="2508803"/>
          <a:ext cx="397638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136733" y="1969074"/>
            <a:ext cx="13324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Норматив зачисления в доход бюджета района: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2708740194"/>
              </p:ext>
            </p:extLst>
          </p:nvPr>
        </p:nvGraphicFramePr>
        <p:xfrm>
          <a:off x="4953000" y="2329052"/>
          <a:ext cx="4191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500562" y="5715016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1400" b="1" dirty="0" smtClean="0"/>
              <a:t>%</a:t>
            </a:r>
            <a:endParaRPr lang="ru-RU" sz="14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167587" y="1691299"/>
            <a:ext cx="142876" cy="142876"/>
          </a:xfrm>
          <a:prstGeom prst="rect">
            <a:avLst/>
          </a:prstGeom>
          <a:solidFill>
            <a:srgbClr val="E59074"/>
          </a:solidFill>
          <a:ln>
            <a:solidFill>
              <a:srgbClr val="E590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998865" y="1686608"/>
            <a:ext cx="142876" cy="14287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741492" y="1696074"/>
            <a:ext cx="142876" cy="1428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348933" y="1633746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150919" y="1633746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884368" y="1629013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92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0" name="Text Box 4"/>
          <p:cNvSpPr txBox="1">
            <a:spLocks noChangeArrowheads="1"/>
          </p:cNvSpPr>
          <p:nvPr/>
        </p:nvSpPr>
        <p:spPr bwMode="auto">
          <a:xfrm>
            <a:off x="45052" y="0"/>
            <a:ext cx="9131318" cy="586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ru-RU" sz="1600" b="1">
              <a:solidFill>
                <a:schemeClr val="bg1"/>
              </a:solidFill>
            </a:endParaRPr>
          </a:p>
        </p:txBody>
      </p:sp>
      <p:grpSp>
        <p:nvGrpSpPr>
          <p:cNvPr id="3" name="Diagram 2"/>
          <p:cNvGrpSpPr>
            <a:grpSpLocks noChangeAspect="1"/>
          </p:cNvGrpSpPr>
          <p:nvPr/>
        </p:nvGrpSpPr>
        <p:grpSpPr bwMode="auto">
          <a:xfrm>
            <a:off x="5105400" y="1600200"/>
            <a:ext cx="4038600" cy="2185988"/>
            <a:chOff x="1934" y="1913"/>
            <a:chExt cx="1892" cy="1044"/>
          </a:xfrm>
        </p:grpSpPr>
      </p:grpSp>
      <p:sp>
        <p:nvSpPr>
          <p:cNvPr id="61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5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4" name="Группа 16"/>
          <p:cNvGrpSpPr/>
          <p:nvPr/>
        </p:nvGrpSpPr>
        <p:grpSpPr>
          <a:xfrm>
            <a:off x="513514" y="260648"/>
            <a:ext cx="8449426" cy="6071431"/>
            <a:chOff x="142844" y="286527"/>
            <a:chExt cx="8959305" cy="6071431"/>
          </a:xfrm>
          <a:noFill/>
        </p:grpSpPr>
        <p:sp>
          <p:nvSpPr>
            <p:cNvPr id="6156" name="Rectangle 22"/>
            <p:cNvSpPr>
              <a:spLocks noChangeArrowheads="1"/>
            </p:cNvSpPr>
            <p:nvPr/>
          </p:nvSpPr>
          <p:spPr bwMode="auto">
            <a:xfrm>
              <a:off x="628573" y="286527"/>
              <a:ext cx="8473576" cy="8758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/>
              <a:r>
                <a:rPr lang="ru-RU" sz="2800" b="1" dirty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Структура неналоговых доходов </a:t>
              </a:r>
              <a:endPara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r"/>
              <a:r>
                <a:rPr lang="ru-RU" sz="2800" b="1" dirty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бюджета </a:t>
              </a:r>
              <a:r>
                <a:rPr lang="ru-RU" sz="28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муниципального района в </a:t>
              </a:r>
              <a:r>
                <a:rPr lang="en-US" sz="28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  <a:r>
                <a:rPr lang="ru-RU" sz="28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1-20</a:t>
              </a:r>
              <a:r>
                <a:rPr lang="ru-RU" sz="28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ru-RU" sz="28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гг</a:t>
              </a:r>
              <a:r>
                <a:rPr lang="ru-RU" sz="2800" b="1" dirty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graphicFrame>
          <p:nvGraphicFramePr>
            <p:cNvPr id="16" name="Диаграмма 2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3191395"/>
                </p:ext>
              </p:extLst>
            </p:nvPr>
          </p:nvGraphicFramePr>
          <p:xfrm>
            <a:off x="142844" y="1270535"/>
            <a:ext cx="8786874" cy="50874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15" name="TextBox 14"/>
          <p:cNvSpPr txBox="1"/>
          <p:nvPr/>
        </p:nvSpPr>
        <p:spPr>
          <a:xfrm>
            <a:off x="0" y="5996250"/>
            <a:ext cx="8855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Норматив зачисления в доход бюджета района: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85852" y="6335933"/>
            <a:ext cx="69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1400" b="1" dirty="0" smtClean="0"/>
              <a:t>%</a:t>
            </a:r>
            <a:endParaRPr lang="ru-RU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714744" y="6335933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100%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72330" y="6335933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55%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7772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13" y="2781300"/>
            <a:ext cx="87153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1588" indent="361950" algn="just">
              <a:spcBef>
                <a:spcPct val="20000"/>
              </a:spcBef>
              <a:buFont typeface="Wingdings" pitchFamily="2" charset="2"/>
              <a:buNone/>
            </a:pPr>
            <a:endParaRPr lang="ru-RU" b="1" dirty="0">
              <a:latin typeface="Calibri" pitchFamily="34" charset="0"/>
            </a:endParaRPr>
          </a:p>
        </p:txBody>
      </p:sp>
      <p:sp>
        <p:nvSpPr>
          <p:cNvPr id="16390" name="WordArt 8"/>
          <p:cNvSpPr>
            <a:spLocks noChangeArrowheads="1" noChangeShapeType="1" noTextEdit="1"/>
          </p:cNvSpPr>
          <p:nvPr/>
        </p:nvSpPr>
        <p:spPr bwMode="auto">
          <a:xfrm>
            <a:off x="683568" y="730968"/>
            <a:ext cx="8208911" cy="8578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12"/>
              </a:avLst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kern="10" spc="1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3600" b="1" kern="10" spc="150" dirty="0" smtClean="0">
                <a:ln w="11430"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Уважаемые жители Нуримановского района!</a:t>
            </a:r>
            <a:endParaRPr lang="ru-RU" sz="3600" b="1" kern="10" spc="150" dirty="0">
              <a:ln w="11430"/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28662" y="500042"/>
            <a:ext cx="7326684" cy="8286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1328717"/>
            <a:ext cx="8100392" cy="543225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1200" i="1" dirty="0" smtClean="0">
              <a:latin typeface="+mj-lt"/>
            </a:endParaRPr>
          </a:p>
          <a:p>
            <a:pPr algn="just"/>
            <a:r>
              <a:rPr lang="ru-RU" sz="1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районе проводится большая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работа по совершенствованию открытости бюджета. Современные информационные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технологии 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 многом обеспечивают доступность к информации о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составлении и исполнении бюджета. </a:t>
            </a:r>
            <a:endParaRPr lang="ru-RU" sz="17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Финансовый орган Администрации муниципального района регулярно составляет 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аналитический документ «Бюджет для граждан», который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содержит основные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положения проекта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решения о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бюджете и отчета о его исполнении в доступной и понятной форме.</a:t>
            </a:r>
          </a:p>
          <a:p>
            <a:pPr algn="just"/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По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своей сути бюджет для граждан - это упрощенная версия бюджетного документа, которая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использует доступные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форматы, чтобы облегчить для граждан понимание бюджета, объяснить им планы и действия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Администрации района во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время бюджетного года и показать формы их возможного взаимодействия с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каждым гражданином района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вопросам расходования общественных финансов. </a:t>
            </a:r>
            <a:endParaRPr lang="ru-RU" sz="1700" i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Информацию о бюджетном процессе муниципального района и аналитический материал доступен на сайте</a:t>
            </a:r>
            <a:r>
              <a:rPr lang="ru-RU" sz="1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700" i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Очень надеемся, что «Бюджет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граждан»,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разработанный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финансовым управлением Администрации муниципального района, станет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доступным источником для повышения финансовой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грамотности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жителей </a:t>
            </a:r>
            <a:r>
              <a:rPr lang="ru-RU" sz="1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нашего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активизации общественного контроля за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муниципальными расходами.</a:t>
            </a:r>
            <a:endParaRPr lang="ru-RU" sz="17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38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729243"/>
              </p:ext>
            </p:extLst>
          </p:nvPr>
        </p:nvGraphicFramePr>
        <p:xfrm>
          <a:off x="0" y="1428736"/>
          <a:ext cx="9144000" cy="1510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06"/>
                <a:gridCol w="1357322"/>
                <a:gridCol w="1357322"/>
                <a:gridCol w="1357322"/>
                <a:gridCol w="1428728"/>
              </a:tblGrid>
              <a:tr h="25890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en-US" sz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890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179 826,0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125 699,8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110 000,5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104 244,5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</a:tr>
              <a:tr h="33719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253 362,6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257 310,4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257 547,3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257 459,6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6969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139 946,9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77 496,1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71 825,4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73 529,0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499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Иные МБТ и прочие безвозмездные поступления   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15 100,2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22 481,5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16 281,5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16 281,5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0" y="3429000"/>
          <a:ext cx="4643470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471092290"/>
              </p:ext>
            </p:extLst>
          </p:nvPr>
        </p:nvGraphicFramePr>
        <p:xfrm>
          <a:off x="4643406" y="3143248"/>
          <a:ext cx="4500594" cy="3500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29322" y="500042"/>
            <a:ext cx="3367079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3071810"/>
            <a:ext cx="1068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Динамика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1331640" y="178142"/>
            <a:ext cx="7761249" cy="87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по безвозмездным поступлениям</a:t>
            </a:r>
          </a:p>
          <a:p>
            <a:pPr algn="r"/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бюджет муниципального района из бюджета Республики Башкортостан в </a:t>
            </a:r>
            <a:r>
              <a:rPr lang="en-US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1-20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гг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81722" y="652442"/>
            <a:ext cx="3367079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34122" y="804842"/>
            <a:ext cx="3367079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70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28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727703"/>
              </p:ext>
            </p:extLst>
          </p:nvPr>
        </p:nvGraphicFramePr>
        <p:xfrm>
          <a:off x="35496" y="563535"/>
          <a:ext cx="9073007" cy="626790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53829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537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45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8561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546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u="none" strike="noStrik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338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бюджету муниципального района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179 826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125 699,8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110 000,5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104  244,5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719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софинансирование капитальных вложений в объекты муниципальной собственности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338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по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содержанию автомобильных дорог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42 132,0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15 611,0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18 099,0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19 774,0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7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реализацию мероприятий государственной программы Российской Федерации «Доступная среда»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1 458,6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7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создание в общеобразовательных организациях, расположенных в сельской местности, условий для занятий физической культурой и спортом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552,7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449,8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468,8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459,9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6099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4 385,1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10 500,0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10 800,0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10 800,0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5355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на реализацию мероприятий по обеспечению жильем молодых семей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885,0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402,5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399,5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338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мероприятия по развитию учреждений культуры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5 215,3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265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программ формирования современной городской среды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9 631,4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8 663,0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9 031,9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9 031,9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7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муниципальных районов на обеспечение комплексного развития сельских территорий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6 482,3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2 355,7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133,7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261,4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338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финансовое обеспечение отдельных полномочий (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реальные дела)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2 063,4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2 186,0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5783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на текущее содержание введенных дополнительных мест в дошкольных образовательных организациях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1 989,9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0469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софинансирование расходов муниципальных образований, возникающих при доведении средней заработной платы работников муниципальных учреждений культуры до среднемесячной начисленной заработной платы наемных работников в организациях, у индивидуальных предпринимателей и физических лиц (среднемесячного дохода от трудовой деятельности) в Республике Башкортостан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20 417,9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14 835,1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14 895,9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14 835,1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6389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софинансирование расходов муниципальных образований, возникающих при доведении средней заработной платы педагогических работников муниципальных учреждений дополнительного образования до средней заработной платы учителей в Республике Башкортостан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6 373,3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6 442,2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6 468,6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6 442,2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6099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питанием,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обучающихся с ограниченными возможностями здоровья и детей-инвалидов в муниципальных образовательных организациях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5 153,0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4 915,4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4 915,4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4 915,4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5093" name="TextBox 14"/>
          <p:cNvSpPr txBox="1">
            <a:spLocks noChangeArrowheads="1"/>
          </p:cNvSpPr>
          <p:nvPr/>
        </p:nvSpPr>
        <p:spPr bwMode="auto">
          <a:xfrm>
            <a:off x="8143868" y="301924"/>
            <a:ext cx="10001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55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Финансовая помощь из бюджета Республики Башкортостан в 202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-20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годах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919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28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498182"/>
              </p:ext>
            </p:extLst>
          </p:nvPr>
        </p:nvGraphicFramePr>
        <p:xfrm>
          <a:off x="31304" y="28575"/>
          <a:ext cx="9073008" cy="678751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54047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981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9789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466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u="none" strike="noStrik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4347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проведение кадастровых работ по межеванию земельных участков в целях их предоставления гражданам для индивидуального жилищного строительства в собственность бесплатно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5408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на предоставление социальных выплат молодым семьям при рождении (усыновлении) ребенка (детей)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343,2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6540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на мероприятия по улучшению систем наружного освещения населенных пунктов Республики Башкортостан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2 420,2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077675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на обеспечение устойчивого функционирования организаций, осуществляющих регулируемые виды деятельности в сфере теплоснабжения, водоснабжения и водоотведения, поставляющих коммунальные ресурсы для предоставления коммунальных услуг населению по тарифам, не обеспечивающим возмещение издержек, и подготовка объектов коммунального хозяйства к работе в осенне-зимний период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8 417,3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1 685,0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728,1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728,1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540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проекты развития общественной инфраструктуры, основанные на местных инициативах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1 469,2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43474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на реализацию проектов по комплексному благоустройству дворовых территорий муниципальных образований Республики Башкортостан «Башкирские дворики»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3 739,0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5408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на реализацию мероприятий по развитию образовательных организациях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12 002,3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2 080,5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2 080,5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2 080,5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921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п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роведение комплексных кадастровых работ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710,4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710,4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540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условий для реализации Всероссийского физкультурно-спортивного комплекса «Готов к труду и обороне» (ГТО)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315,1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4347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мероприятия по капитальному ремонту водонапорных башен (систем централизованного водоснабжения) на территории сельских поселений Республики Башкортостан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973,7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973,7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4347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педагогических работников муниципальных дошкольных образовательных организаций и муниципальных общеобразовательных организаций, предоставляющих дошкольное образование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34 054,5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38 004,9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38 004,9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38 004,9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540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приобретение учебников и учебных пособий, средств обучения, игр, игрушек муниципальных дошкольных 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611,0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611,0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611,0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65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педагогических работников муниципальных общеобразовательных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135 048,8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132 597,0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132 597,0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132 597,0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28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приобретение учебников и учебных пособий, средств обучения, игр, игрушек муниципальных общеобразовательных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3 954,0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3 954,0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3 954,0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954,0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919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340658"/>
              </p:ext>
            </p:extLst>
          </p:nvPr>
        </p:nvGraphicFramePr>
        <p:xfrm>
          <a:off x="35496" y="44624"/>
          <a:ext cx="9077325" cy="677799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54726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83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41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262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u="none" strike="noStrik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154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и осуществление деятельности по опеке и попечительству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1 730,4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1 628,6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1 623,5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1 623,5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53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выплату дотаций бюджетам поселений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1 918,7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1 922,8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922,8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922,8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154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образование и обеспечение деятельности комиссий по делам несовершеннолетних и защите их прав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688,1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718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создание и обеспечение деятельности административных комиссий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688,1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53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обустройство и содержание скотомогильников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432,3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731218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Субвенция на осуществление государственных полномочий по социальной поддержке детей-сирот и детей, оставшихся без попечения родителей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(за исключением детей, обучающихся в федеральных образовательных организациях), кроме полномочий по содержанию детей-сирот и детей, оставшихся без попечения родителей, в государственных образовательных организациях и медицинских организациях государственной системы здравоохранения для детей-сирот и детей, оставшихся без попечения родителей, в части ежемесячного пособия на содержание детей, переданных на воспитание в приемную и патронатную семью, вознаграждения, причитающегося приемным и патронатным родителям, пособий на содержание детей, переданных под опеку и попечительство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15 878,6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16 513,6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16 513,6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16 513,6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3772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социальную поддержку учащихся муниципальных общеобразовательных учреждений из многодетных малоимущих семей по обеспечению бесплатным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питанием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5 454,0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4 443,1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4 443,1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4 443,1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1390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социальную поддержку учащихся общеобразовательных учреждений из многодетных малоимущих семей по обеспечению  школьной формой либо заменяющим ее комплектом детской одежды для посещения школьных занятий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1 694,4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1 898,9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1 898,9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1 898,9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154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отдыха и оздоровление детей-сирот и детей, оставшихся без попечения родителей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1 656,2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1 743,4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1 820,1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1 820,1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154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отдыха и оздоровление детей (за исключением организации отдыха детей в каникулярное время)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3 307,2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4 055,7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4 234,3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4 234,3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339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административно управленческого и вспомогательного персонала муниципальных  дошкольных 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11 968,2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14 140,8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14 140,8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14 140,8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81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административно управленческого и вспомогательного персонала муниципальных  общеобразовательных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14 137,5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14 224,2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14 224,2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14 224,2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81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организации мероприятий при осуществлении деятельности по обращению с животными без владельцев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1 141,3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165,1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165,1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165,1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564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358315"/>
              </p:ext>
            </p:extLst>
          </p:nvPr>
        </p:nvGraphicFramePr>
        <p:xfrm>
          <a:off x="35496" y="44625"/>
          <a:ext cx="9073008" cy="6587276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54726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98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70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74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160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u="none" strike="noStrik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98432">
                <a:tc>
                  <a:txBody>
                    <a:bodyPr/>
                    <a:lstStyle/>
                    <a:p>
                      <a:pPr algn="just" fontAlgn="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на осуществление государственных полномочий по обеспечению жилыми помещениями инвалидов и семей, имеющих детей-инвалидов, нуждающихся в жилых помещениях, предоставляемых по договорам социального найма, вставших на учет после 1 января 2005 года и страдающих тяжелыми формами хронических заболеваний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956,9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1 230,6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1 230,6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1 230,6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4276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обеспечению детей-сирот и детей, оставшихся без попечения родителей, лиц из числа детей-сирот и детей, оставшихся без попечения родителей, жилыми помещениями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9 010,8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7 475,6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7 338,1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7 338,1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49859">
                <a:tc>
                  <a:txBody>
                    <a:bodyPr/>
                    <a:lstStyle/>
                    <a:p>
                      <a:pPr algn="just" fontAlgn="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на социальную поддержку учащихся муниципальных общеобразовательных организаций из многодетных малоимущих семей по предоставлению набора школьно-письменных принадлежностей первоклассникам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281,8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298,1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309,1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309,1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656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Субвенция на выплату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компенсации части родительской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платы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ДДУ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3 570,9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4 584,2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4 767,6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4 767,6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427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2 820,7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3 221,3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3 241,1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3 241,1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709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бюджетам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осуществление первичного воинского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учета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1 785,6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1 867,4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1 886,6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1 961,0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42764">
                <a:tc>
                  <a:txBody>
                    <a:bodyPr/>
                    <a:lstStyle/>
                    <a:p>
                      <a:pPr algn="just" fontAlgn="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бюджетам на 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198,8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4276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муниципальных районов на выплату единовременного пособия при всех формах устройства детей, лишенных родительского попечения, в семью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627,0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652,1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678,1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705,3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4930">
                <a:tc>
                  <a:txBody>
                    <a:bodyPr/>
                    <a:lstStyle/>
                    <a:p>
                      <a:pPr algn="just" fontAlgn="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бюджетам муниципальных районов на проведение Всероссийской переписи населения 2020 года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310,2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493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на финансирование мероприятий по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благоустройству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9 150,0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427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5 171,7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15 542,0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15 542,0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15 542,0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427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трансферты,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передаваемые бюджетам муниципальных районов из бюджетов поселений на осуществление части полномочий по решению вопросов местного значения в соответствии с заключенными соглашениями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778,5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739,5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739,5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739,5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329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Общий объем финансовой помощи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588 235,7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482 987</a:t>
                      </a:r>
                      <a:r>
                        <a:rPr lang="ru-RU" sz="1200" b="1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,8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455 654,7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451 514,6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686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8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30" name="TextBox 11"/>
          <p:cNvSpPr txBox="1">
            <a:spLocks noChangeArrowheads="1"/>
          </p:cNvSpPr>
          <p:nvPr/>
        </p:nvSpPr>
        <p:spPr bwMode="auto">
          <a:xfrm>
            <a:off x="7287656" y="1052736"/>
            <a:ext cx="11108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Constantia" pitchFamily="18" charset="0"/>
              </a:rPr>
              <a:t>Тыс. руб.</a:t>
            </a:r>
          </a:p>
        </p:txBody>
      </p:sp>
      <p:sp>
        <p:nvSpPr>
          <p:cNvPr id="34831" name="TextBox 22"/>
          <p:cNvSpPr txBox="1">
            <a:spLocks noChangeArrowheads="1"/>
          </p:cNvSpPr>
          <p:nvPr/>
        </p:nvSpPr>
        <p:spPr bwMode="auto">
          <a:xfrm>
            <a:off x="714375" y="2500313"/>
            <a:ext cx="57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72319235"/>
              </p:ext>
            </p:extLst>
          </p:nvPr>
        </p:nvGraphicFramePr>
        <p:xfrm>
          <a:off x="251520" y="1404143"/>
          <a:ext cx="6134101" cy="256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07599" y="188640"/>
            <a:ext cx="8245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района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493486270"/>
              </p:ext>
            </p:extLst>
          </p:nvPr>
        </p:nvGraphicFramePr>
        <p:xfrm>
          <a:off x="2627784" y="4005064"/>
          <a:ext cx="6134101" cy="256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3278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38674"/>
              </p:ext>
            </p:extLst>
          </p:nvPr>
        </p:nvGraphicFramePr>
        <p:xfrm>
          <a:off x="0" y="2670428"/>
          <a:ext cx="9144000" cy="2271920"/>
        </p:xfrm>
        <a:graphic>
          <a:graphicData uri="http://schemas.openxmlformats.org/drawingml/2006/table">
            <a:tbl>
              <a:tblPr/>
              <a:tblGrid>
                <a:gridCol w="323655"/>
                <a:gridCol w="5583541"/>
                <a:gridCol w="1132893"/>
                <a:gridCol w="1051973"/>
                <a:gridCol w="1051938"/>
              </a:tblGrid>
              <a:tr h="32652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36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выплаты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57 160,7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57 010,7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57 010,7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8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Закупка товаров, работ и услуг для обеспечения государственных (муниципальных) нужд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53 111,5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59 318,7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61 110,4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5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и иные выплаты населению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25 218,2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25 289,0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25 348,5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31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Капитальные вложения в объекты государственной (муниципальной) собственности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14 639,5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13 281,0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13 373,4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88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39 523,8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27 152,2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597,8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5601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субсидий бюджетным, автономным учреждениям и иным некоммерческим организациям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484 056,0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466 639,0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459 216,8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бюджетные ассигнования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5 307,1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664,2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1 664,2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4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средства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7 813,1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15 634,5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84185727"/>
              </p:ext>
            </p:extLst>
          </p:nvPr>
        </p:nvGraphicFramePr>
        <p:xfrm>
          <a:off x="114300" y="908720"/>
          <a:ext cx="2857487" cy="1724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21718330"/>
              </p:ext>
            </p:extLst>
          </p:nvPr>
        </p:nvGraphicFramePr>
        <p:xfrm>
          <a:off x="3071802" y="908720"/>
          <a:ext cx="2928958" cy="1724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57642872"/>
              </p:ext>
            </p:extLst>
          </p:nvPr>
        </p:nvGraphicFramePr>
        <p:xfrm>
          <a:off x="6143636" y="908720"/>
          <a:ext cx="2857520" cy="1718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535433845"/>
              </p:ext>
            </p:extLst>
          </p:nvPr>
        </p:nvGraphicFramePr>
        <p:xfrm>
          <a:off x="3071802" y="5013176"/>
          <a:ext cx="2857520" cy="1772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727526527"/>
              </p:ext>
            </p:extLst>
          </p:nvPr>
        </p:nvGraphicFramePr>
        <p:xfrm>
          <a:off x="6084168" y="5013176"/>
          <a:ext cx="2938452" cy="1772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755672068"/>
              </p:ext>
            </p:extLst>
          </p:nvPr>
        </p:nvGraphicFramePr>
        <p:xfrm>
          <a:off x="123825" y="5013176"/>
          <a:ext cx="2857552" cy="1772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30498" y="30907"/>
            <a:ext cx="5734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по видам расходов на </a:t>
            </a:r>
          </a:p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2021-2023 годы, тыс.руб.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825" y="2257424"/>
            <a:ext cx="3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71802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84168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11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591263"/>
              </p:ext>
            </p:extLst>
          </p:nvPr>
        </p:nvGraphicFramePr>
        <p:xfrm>
          <a:off x="28637" y="944421"/>
          <a:ext cx="9086726" cy="5890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2468"/>
                <a:gridCol w="1348820"/>
                <a:gridCol w="1348820"/>
                <a:gridCol w="1277830"/>
                <a:gridCol w="1348788"/>
              </a:tblGrid>
              <a:tr h="33847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6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(оценка)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556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6137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70 214,7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62 416,5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62 276,2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62 086,9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2315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1 785,6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1 867,4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1 886,6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1 961,0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2320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</a:t>
                      </a:r>
                      <a:r>
                        <a:rPr lang="ru-RU" sz="13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деятельность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2 614,0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2 880,6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smtClean="0">
                          <a:latin typeface="Times New Roman" pitchFamily="18" charset="0"/>
                          <a:cs typeface="Times New Roman" pitchFamily="18" charset="0"/>
                        </a:rPr>
                        <a:t>2 880,6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2 880,6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2315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3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125 490,6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88 936,8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92 001,1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93 982,1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2315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3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74 752,6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21 778,1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11 469,6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11 562,0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2315">
                <a:tc>
                  <a:txBody>
                    <a:bodyPr/>
                    <a:lstStyle/>
                    <a:p>
                      <a:r>
                        <a:rPr lang="ru-RU" sz="13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3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5 529,4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2315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3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381 962,6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379 864,2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368</a:t>
                      </a:r>
                      <a:r>
                        <a:rPr lang="ru-RU" sz="13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486,0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361 124,6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2315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53 060,9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47 626,5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39 301,3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39 240,5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2315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51 862,5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46 234,3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46 287,8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46 347,3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2315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863,1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2315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703,7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2315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Обслуживание</a:t>
                      </a:r>
                      <a:r>
                        <a:rPr lang="ru-RU" sz="13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государственного (</a:t>
                      </a:r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муниципального) долга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2325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r>
                        <a:rPr lang="ru-RU" sz="13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общего характера бюджетам бюджетной системы Российской Федерации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31 572,9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26 412,4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25 265,6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24 636,8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2315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 расходы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7 813,1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15 634,5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2315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800 418,6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679 029,8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658 178,7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659 959,6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332656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по разделам на 2021-2023 годы, тыс.руб.</a:t>
            </a:r>
            <a:endParaRPr lang="ru-RU" sz="2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28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IMG_0074.jpg"/>
          <p:cNvPicPr>
            <a:picLocks noChangeAspect="1"/>
          </p:cNvPicPr>
          <p:nvPr/>
        </p:nvPicPr>
        <p:blipFill>
          <a:blip r:embed="rId2" cstate="print"/>
          <a:srcRect r="6570"/>
          <a:stretch>
            <a:fillRect/>
          </a:stretch>
        </p:blipFill>
        <p:spPr>
          <a:xfrm>
            <a:off x="28253" y="1604398"/>
            <a:ext cx="9024731" cy="31644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92161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162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53835" y="148232"/>
            <a:ext cx="8568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</a:t>
            </a:r>
          </a:p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муниципального района </a:t>
            </a:r>
          </a:p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разделам бюджетной классификации на 202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4810541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32559" y="4811866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1480" y="3021494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9,2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6463" y="5417490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Национальная оборона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95777" y="3570135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0,3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98034" y="3468094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0,4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32095" y="3183172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13,1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41550" y="5417490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904877" y="4829095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0013" y="3423037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3,2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23144" y="5404239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МБТ общего характера бюджетам бюджетной системы РФ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93203" y="1372925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55,9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78234" y="5404238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Культура, </a:t>
            </a:r>
          </a:p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кинематография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826980" y="4825116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35974" y="5394960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324476" y="4811866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Средства массовой информации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959256" y="5384360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Обслуживание государственного и муниципального долга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358638" y="4819815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59069" y="3155343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7,0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10823" y="3236181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3,9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80596" y="3093058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6,8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02015" y="3522427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0,1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18851" y="3546282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0,1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99295" y="3562184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Выгнутая вниз стрелка 38"/>
          <p:cNvSpPr/>
          <p:nvPr/>
        </p:nvSpPr>
        <p:spPr>
          <a:xfrm>
            <a:off x="4047214" y="4476585"/>
            <a:ext cx="445273" cy="182880"/>
          </a:xfrm>
          <a:prstGeom prst="curved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Выгнутая вниз стрелка 39"/>
          <p:cNvSpPr/>
          <p:nvPr/>
        </p:nvSpPr>
        <p:spPr>
          <a:xfrm rot="10800000">
            <a:off x="4032636" y="4231419"/>
            <a:ext cx="445273" cy="182880"/>
          </a:xfrm>
          <a:prstGeom prst="curved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4174434" y="4373217"/>
            <a:ext cx="166977" cy="16697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293704" y="4293704"/>
            <a:ext cx="63611" cy="636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942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Скругленная соединительная линия 101"/>
          <p:cNvCxnSpPr/>
          <p:nvPr/>
        </p:nvCxnSpPr>
        <p:spPr>
          <a:xfrm rot="16200000" flipH="1">
            <a:off x="5500694" y="3143248"/>
            <a:ext cx="1428760" cy="1285884"/>
          </a:xfrm>
          <a:prstGeom prst="curvedConnector3">
            <a:avLst>
              <a:gd name="adj1" fmla="val 50000"/>
            </a:avLst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Freeform 101"/>
          <p:cNvSpPr/>
          <p:nvPr/>
        </p:nvSpPr>
        <p:spPr bwMode="auto">
          <a:xfrm>
            <a:off x="3406357" y="3067170"/>
            <a:ext cx="1094723" cy="1568386"/>
          </a:xfrm>
          <a:custGeom>
            <a:avLst/>
            <a:gdLst>
              <a:gd name="T0" fmla="*/ 765 w 765"/>
              <a:gd name="T1" fmla="*/ 1096 h 1096"/>
              <a:gd name="T2" fmla="*/ 231 w 765"/>
              <a:gd name="T3" fmla="*/ 563 h 1096"/>
              <a:gd name="T4" fmla="*/ 231 w 765"/>
              <a:gd name="T5" fmla="*/ 231 h 1096"/>
              <a:gd name="T6" fmla="*/ 0 w 765"/>
              <a:gd name="T7" fmla="*/ 0 h 10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5" h="1096">
                <a:moveTo>
                  <a:pt x="765" y="1096"/>
                </a:moveTo>
                <a:lnTo>
                  <a:pt x="231" y="563"/>
                </a:lnTo>
                <a:lnTo>
                  <a:pt x="231" y="231"/>
                </a:lnTo>
                <a:lnTo>
                  <a:pt x="0" y="0"/>
                </a:lnTo>
              </a:path>
            </a:pathLst>
          </a:cu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Freeform 102"/>
          <p:cNvSpPr/>
          <p:nvPr/>
        </p:nvSpPr>
        <p:spPr bwMode="auto">
          <a:xfrm>
            <a:off x="4775833" y="2114118"/>
            <a:ext cx="831417" cy="1765865"/>
          </a:xfrm>
          <a:custGeom>
            <a:avLst/>
            <a:gdLst>
              <a:gd name="T0" fmla="*/ 0 w 581"/>
              <a:gd name="T1" fmla="*/ 1234 h 1234"/>
              <a:gd name="T2" fmla="*/ 178 w 581"/>
              <a:gd name="T3" fmla="*/ 1057 h 1234"/>
              <a:gd name="T4" fmla="*/ 178 w 581"/>
              <a:gd name="T5" fmla="*/ 656 h 1234"/>
              <a:gd name="T6" fmla="*/ 581 w 581"/>
              <a:gd name="T7" fmla="*/ 253 h 1234"/>
              <a:gd name="T8" fmla="*/ 581 w 581"/>
              <a:gd name="T9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1" h="1234">
                <a:moveTo>
                  <a:pt x="0" y="1234"/>
                </a:moveTo>
                <a:lnTo>
                  <a:pt x="178" y="1057"/>
                </a:lnTo>
                <a:lnTo>
                  <a:pt x="178" y="656"/>
                </a:lnTo>
                <a:lnTo>
                  <a:pt x="581" y="253"/>
                </a:lnTo>
                <a:lnTo>
                  <a:pt x="581" y="0"/>
                </a:lnTo>
              </a:path>
            </a:pathLst>
          </a:cu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Freeform 103"/>
          <p:cNvSpPr/>
          <p:nvPr/>
        </p:nvSpPr>
        <p:spPr bwMode="auto">
          <a:xfrm>
            <a:off x="5030552" y="3168772"/>
            <a:ext cx="870053" cy="330563"/>
          </a:xfrm>
          <a:custGeom>
            <a:avLst/>
            <a:gdLst>
              <a:gd name="T0" fmla="*/ 0 w 403"/>
              <a:gd name="T1" fmla="*/ 231 h 231"/>
              <a:gd name="T2" fmla="*/ 231 w 403"/>
              <a:gd name="T3" fmla="*/ 0 h 231"/>
              <a:gd name="T4" fmla="*/ 403 w 403"/>
              <a:gd name="T5" fmla="*/ 0 h 231"/>
              <a:gd name="connsiteX0" fmla="*/ 0 w 14145"/>
              <a:gd name="connsiteY0" fmla="*/ 10000 h 10000"/>
              <a:gd name="connsiteX1" fmla="*/ 5732 w 14145"/>
              <a:gd name="connsiteY1" fmla="*/ 0 h 10000"/>
              <a:gd name="connsiteX2" fmla="*/ 14145 w 14145"/>
              <a:gd name="connsiteY2" fmla="*/ 249 h 10000"/>
              <a:gd name="connsiteX0-1" fmla="*/ 0 w 15095"/>
              <a:gd name="connsiteY0-2" fmla="*/ 10013 h 10013"/>
              <a:gd name="connsiteX1-3" fmla="*/ 5732 w 15095"/>
              <a:gd name="connsiteY1-4" fmla="*/ 13 h 10013"/>
              <a:gd name="connsiteX2-5" fmla="*/ 15095 w 15095"/>
              <a:gd name="connsiteY2-6" fmla="*/ 0 h 100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5095" h="10013">
                <a:moveTo>
                  <a:pt x="0" y="10013"/>
                </a:moveTo>
                <a:lnTo>
                  <a:pt x="5732" y="13"/>
                </a:lnTo>
                <a:lnTo>
                  <a:pt x="15095" y="0"/>
                </a:lnTo>
              </a:path>
            </a:pathLst>
          </a:cu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Line 104"/>
          <p:cNvSpPr>
            <a:spLocks noChangeShapeType="1"/>
          </p:cNvSpPr>
          <p:nvPr/>
        </p:nvSpPr>
        <p:spPr bwMode="auto">
          <a:xfrm flipH="1">
            <a:off x="4051744" y="2948396"/>
            <a:ext cx="449337" cy="449337"/>
          </a:xfrm>
          <a:prstGeom prst="line">
            <a:avLst/>
          </a:pr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Freeform 105"/>
          <p:cNvSpPr/>
          <p:nvPr/>
        </p:nvSpPr>
        <p:spPr bwMode="auto">
          <a:xfrm>
            <a:off x="3658215" y="2570610"/>
            <a:ext cx="739832" cy="1565524"/>
          </a:xfrm>
          <a:custGeom>
            <a:avLst/>
            <a:gdLst>
              <a:gd name="T0" fmla="*/ 0 w 517"/>
              <a:gd name="T1" fmla="*/ 0 h 1094"/>
              <a:gd name="T2" fmla="*/ 275 w 517"/>
              <a:gd name="T3" fmla="*/ 275 h 1094"/>
              <a:gd name="T4" fmla="*/ 275 w 517"/>
              <a:gd name="T5" fmla="*/ 853 h 1094"/>
              <a:gd name="T6" fmla="*/ 517 w 517"/>
              <a:gd name="T7" fmla="*/ 1094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7" h="1094">
                <a:moveTo>
                  <a:pt x="0" y="0"/>
                </a:moveTo>
                <a:lnTo>
                  <a:pt x="275" y="275"/>
                </a:lnTo>
                <a:lnTo>
                  <a:pt x="275" y="853"/>
                </a:lnTo>
                <a:lnTo>
                  <a:pt x="517" y="1094"/>
                </a:lnTo>
              </a:path>
            </a:pathLst>
          </a:cu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Line 106"/>
          <p:cNvSpPr>
            <a:spLocks noChangeShapeType="1"/>
          </p:cNvSpPr>
          <p:nvPr/>
        </p:nvSpPr>
        <p:spPr bwMode="auto">
          <a:xfrm flipH="1" flipV="1">
            <a:off x="4936105" y="2298718"/>
            <a:ext cx="425011" cy="423579"/>
          </a:xfrm>
          <a:prstGeom prst="line">
            <a:avLst/>
          </a:pr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Freeform 107"/>
          <p:cNvSpPr/>
          <p:nvPr/>
        </p:nvSpPr>
        <p:spPr bwMode="auto">
          <a:xfrm>
            <a:off x="4775832" y="3791260"/>
            <a:ext cx="477957" cy="808520"/>
          </a:xfrm>
          <a:custGeom>
            <a:avLst/>
            <a:gdLst>
              <a:gd name="T0" fmla="*/ 0 w 334"/>
              <a:gd name="T1" fmla="*/ 565 h 565"/>
              <a:gd name="T2" fmla="*/ 334 w 334"/>
              <a:gd name="T3" fmla="*/ 232 h 565"/>
              <a:gd name="T4" fmla="*/ 334 w 334"/>
              <a:gd name="T5" fmla="*/ 0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4" h="565">
                <a:moveTo>
                  <a:pt x="0" y="565"/>
                </a:moveTo>
                <a:lnTo>
                  <a:pt x="334" y="232"/>
                </a:lnTo>
                <a:lnTo>
                  <a:pt x="334" y="0"/>
                </a:lnTo>
              </a:path>
            </a:pathLst>
          </a:cu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Line 108"/>
          <p:cNvSpPr>
            <a:spLocks noChangeShapeType="1"/>
          </p:cNvSpPr>
          <p:nvPr/>
        </p:nvSpPr>
        <p:spPr bwMode="auto">
          <a:xfrm flipH="1">
            <a:off x="3507961" y="3872827"/>
            <a:ext cx="228961" cy="0"/>
          </a:xfrm>
          <a:prstGeom prst="line">
            <a:avLst/>
          </a:pr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Line 109"/>
          <p:cNvSpPr>
            <a:spLocks noChangeShapeType="1"/>
          </p:cNvSpPr>
          <p:nvPr/>
        </p:nvSpPr>
        <p:spPr bwMode="auto">
          <a:xfrm>
            <a:off x="5253790" y="4123253"/>
            <a:ext cx="353460" cy="0"/>
          </a:xfrm>
          <a:prstGeom prst="line">
            <a:avLst/>
          </a:pr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Line 110"/>
          <p:cNvSpPr>
            <a:spLocks noChangeShapeType="1"/>
          </p:cNvSpPr>
          <p:nvPr/>
        </p:nvSpPr>
        <p:spPr bwMode="auto">
          <a:xfrm flipV="1">
            <a:off x="3858556" y="2393164"/>
            <a:ext cx="379219" cy="377786"/>
          </a:xfrm>
          <a:prstGeom prst="line">
            <a:avLst/>
          </a:pr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Freeform 111"/>
          <p:cNvSpPr/>
          <p:nvPr/>
        </p:nvSpPr>
        <p:spPr bwMode="auto">
          <a:xfrm>
            <a:off x="4169086" y="5461248"/>
            <a:ext cx="228961" cy="213221"/>
          </a:xfrm>
          <a:custGeom>
            <a:avLst/>
            <a:gdLst>
              <a:gd name="T0" fmla="*/ 66 w 90"/>
              <a:gd name="T1" fmla="*/ 6 h 84"/>
              <a:gd name="T2" fmla="*/ 0 w 90"/>
              <a:gd name="T3" fmla="*/ 84 h 84"/>
              <a:gd name="T4" fmla="*/ 90 w 90"/>
              <a:gd name="T5" fmla="*/ 84 h 84"/>
              <a:gd name="T6" fmla="*/ 66 w 90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84">
                <a:moveTo>
                  <a:pt x="66" y="6"/>
                </a:moveTo>
                <a:cubicBezTo>
                  <a:pt x="66" y="48"/>
                  <a:pt x="18" y="84"/>
                  <a:pt x="0" y="84"/>
                </a:cubicBezTo>
                <a:cubicBezTo>
                  <a:pt x="90" y="84"/>
                  <a:pt x="90" y="84"/>
                  <a:pt x="90" y="84"/>
                </a:cubicBezTo>
                <a:cubicBezTo>
                  <a:pt x="66" y="0"/>
                  <a:pt x="66" y="0"/>
                  <a:pt x="66" y="0"/>
                </a:cubicBezTo>
              </a:path>
            </a:pathLst>
          </a:custGeom>
          <a:solidFill>
            <a:srgbClr val="E7E6E6">
              <a:lumMod val="5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Freeform 112"/>
          <p:cNvSpPr/>
          <p:nvPr/>
        </p:nvSpPr>
        <p:spPr bwMode="auto">
          <a:xfrm>
            <a:off x="4788713" y="5462678"/>
            <a:ext cx="228961" cy="213221"/>
          </a:xfrm>
          <a:custGeom>
            <a:avLst/>
            <a:gdLst>
              <a:gd name="T0" fmla="*/ 24 w 90"/>
              <a:gd name="T1" fmla="*/ 5 h 84"/>
              <a:gd name="T2" fmla="*/ 90 w 90"/>
              <a:gd name="T3" fmla="*/ 84 h 84"/>
              <a:gd name="T4" fmla="*/ 0 w 90"/>
              <a:gd name="T5" fmla="*/ 84 h 84"/>
              <a:gd name="T6" fmla="*/ 24 w 90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84">
                <a:moveTo>
                  <a:pt x="24" y="5"/>
                </a:moveTo>
                <a:cubicBezTo>
                  <a:pt x="24" y="48"/>
                  <a:pt x="72" y="84"/>
                  <a:pt x="9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24" y="0"/>
                  <a:pt x="24" y="0"/>
                  <a:pt x="24" y="0"/>
                </a:cubicBezTo>
              </a:path>
            </a:pathLst>
          </a:custGeom>
          <a:solidFill>
            <a:srgbClr val="E7E6E6">
              <a:lumMod val="5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Oval 346"/>
          <p:cNvSpPr>
            <a:spLocks noChangeAspect="1"/>
          </p:cNvSpPr>
          <p:nvPr/>
        </p:nvSpPr>
        <p:spPr>
          <a:xfrm>
            <a:off x="5899175" y="2697481"/>
            <a:ext cx="942248" cy="942248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8" name="Oval 347"/>
          <p:cNvSpPr>
            <a:spLocks noChangeAspect="1"/>
          </p:cNvSpPr>
          <p:nvPr/>
        </p:nvSpPr>
        <p:spPr>
          <a:xfrm>
            <a:off x="5222501" y="1593388"/>
            <a:ext cx="1002435" cy="100243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9" name="Oval 349"/>
          <p:cNvSpPr>
            <a:spLocks noChangeAspect="1"/>
          </p:cNvSpPr>
          <p:nvPr/>
        </p:nvSpPr>
        <p:spPr>
          <a:xfrm>
            <a:off x="2928926" y="1643050"/>
            <a:ext cx="1173429" cy="1101793"/>
          </a:xfrm>
          <a:prstGeom prst="ellipse">
            <a:avLst/>
          </a:prstGeom>
          <a:solidFill>
            <a:srgbClr val="00CC99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25C5C5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60" name="Oval 350"/>
          <p:cNvSpPr>
            <a:spLocks noChangeAspect="1"/>
          </p:cNvSpPr>
          <p:nvPr/>
        </p:nvSpPr>
        <p:spPr>
          <a:xfrm>
            <a:off x="5581492" y="3818182"/>
            <a:ext cx="585675" cy="58567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1" name="Oval 366"/>
          <p:cNvSpPr>
            <a:spLocks noChangeAspect="1"/>
          </p:cNvSpPr>
          <p:nvPr/>
        </p:nvSpPr>
        <p:spPr>
          <a:xfrm>
            <a:off x="4000496" y="1785926"/>
            <a:ext cx="785818" cy="785818"/>
          </a:xfrm>
          <a:prstGeom prst="ellipse">
            <a:avLst/>
          </a:prstGeom>
          <a:solidFill>
            <a:srgbClr val="66B02E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23,8</a:t>
            </a:r>
            <a:endParaRPr lang="en-US" sz="1600" b="1" dirty="0">
              <a:solidFill>
                <a:prstClr val="white"/>
              </a:solidFill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62" name="Oval 367"/>
          <p:cNvSpPr>
            <a:spLocks noChangeAspect="1"/>
          </p:cNvSpPr>
          <p:nvPr/>
        </p:nvSpPr>
        <p:spPr>
          <a:xfrm>
            <a:off x="2643175" y="3441465"/>
            <a:ext cx="1000131" cy="1025008"/>
          </a:xfrm>
          <a:prstGeom prst="ellipse">
            <a:avLst/>
          </a:prstGeom>
          <a:solidFill>
            <a:srgbClr val="CCFF3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63" name="Oval 368"/>
          <p:cNvSpPr>
            <a:spLocks noChangeAspect="1"/>
          </p:cNvSpPr>
          <p:nvPr/>
        </p:nvSpPr>
        <p:spPr>
          <a:xfrm>
            <a:off x="3790597" y="3061100"/>
            <a:ext cx="542584" cy="54258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4" name="Oval 369"/>
          <p:cNvSpPr>
            <a:spLocks noChangeAspect="1"/>
          </p:cNvSpPr>
          <p:nvPr/>
        </p:nvSpPr>
        <p:spPr>
          <a:xfrm>
            <a:off x="5072067" y="3571877"/>
            <a:ext cx="405577" cy="4055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5" name="Oval 370"/>
          <p:cNvSpPr>
            <a:spLocks noChangeAspect="1"/>
          </p:cNvSpPr>
          <p:nvPr/>
        </p:nvSpPr>
        <p:spPr>
          <a:xfrm>
            <a:off x="2551390" y="3280928"/>
            <a:ext cx="289567" cy="28956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6" name="Oval 371"/>
          <p:cNvSpPr>
            <a:spLocks noChangeAspect="1"/>
          </p:cNvSpPr>
          <p:nvPr/>
        </p:nvSpPr>
        <p:spPr>
          <a:xfrm>
            <a:off x="6276960" y="2198238"/>
            <a:ext cx="339933" cy="33993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7" name="Oval 372"/>
          <p:cNvSpPr>
            <a:spLocks noChangeAspect="1"/>
          </p:cNvSpPr>
          <p:nvPr/>
        </p:nvSpPr>
        <p:spPr>
          <a:xfrm>
            <a:off x="3983522" y="1601502"/>
            <a:ext cx="242959" cy="24295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8" name="Oval 373"/>
          <p:cNvSpPr>
            <a:spLocks noChangeAspect="1"/>
          </p:cNvSpPr>
          <p:nvPr/>
        </p:nvSpPr>
        <p:spPr>
          <a:xfrm>
            <a:off x="3789739" y="4266686"/>
            <a:ext cx="242959" cy="24295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9" name="Oval 374"/>
          <p:cNvSpPr>
            <a:spLocks noChangeAspect="1"/>
          </p:cNvSpPr>
          <p:nvPr/>
        </p:nvSpPr>
        <p:spPr>
          <a:xfrm>
            <a:off x="6232727" y="3879982"/>
            <a:ext cx="162016" cy="16201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70" name="Oval 348"/>
          <p:cNvSpPr>
            <a:spLocks noChangeAspect="1"/>
          </p:cNvSpPr>
          <p:nvPr/>
        </p:nvSpPr>
        <p:spPr>
          <a:xfrm>
            <a:off x="3087171" y="2709851"/>
            <a:ext cx="571080" cy="57107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71" name="Oval 36"/>
          <p:cNvSpPr>
            <a:spLocks noChangeAspect="1"/>
          </p:cNvSpPr>
          <p:nvPr/>
        </p:nvSpPr>
        <p:spPr>
          <a:xfrm>
            <a:off x="5572132" y="3643314"/>
            <a:ext cx="162016" cy="16201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72" name="Oval 38"/>
          <p:cNvSpPr>
            <a:spLocks noChangeAspect="1"/>
          </p:cNvSpPr>
          <p:nvPr/>
        </p:nvSpPr>
        <p:spPr>
          <a:xfrm>
            <a:off x="2330719" y="2196099"/>
            <a:ext cx="942248" cy="942248"/>
          </a:xfrm>
          <a:prstGeom prst="ellipse">
            <a:avLst/>
          </a:prstGeom>
          <a:solidFill>
            <a:srgbClr val="99FF3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73" name="Oval 39"/>
          <p:cNvSpPr>
            <a:spLocks noChangeAspect="1"/>
          </p:cNvSpPr>
          <p:nvPr/>
        </p:nvSpPr>
        <p:spPr>
          <a:xfrm>
            <a:off x="4739568" y="1544322"/>
            <a:ext cx="451345" cy="4513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79" name="Oval 345"/>
          <p:cNvSpPr>
            <a:spLocks noChangeAspect="1"/>
          </p:cNvSpPr>
          <p:nvPr/>
        </p:nvSpPr>
        <p:spPr>
          <a:xfrm>
            <a:off x="4357686" y="2102686"/>
            <a:ext cx="1428759" cy="1428755"/>
          </a:xfrm>
          <a:prstGeom prst="ellipse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38 655,0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80" name="Rectangle 100"/>
          <p:cNvSpPr>
            <a:spLocks noChangeArrowheads="1"/>
          </p:cNvSpPr>
          <p:nvPr/>
        </p:nvSpPr>
        <p:spPr bwMode="auto">
          <a:xfrm>
            <a:off x="4522544" y="3786966"/>
            <a:ext cx="160277" cy="1883208"/>
          </a:xfrm>
          <a:prstGeom prst="rect">
            <a:avLst/>
          </a:prstGeom>
          <a:solidFill>
            <a:srgbClr val="E7E6E6">
              <a:lumMod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1" name="Rectangle 100"/>
          <p:cNvSpPr>
            <a:spLocks noChangeArrowheads="1"/>
          </p:cNvSpPr>
          <p:nvPr/>
        </p:nvSpPr>
        <p:spPr bwMode="auto">
          <a:xfrm>
            <a:off x="4357686" y="3786190"/>
            <a:ext cx="513733" cy="1883208"/>
          </a:xfrm>
          <a:prstGeom prst="rect">
            <a:avLst/>
          </a:prstGeom>
          <a:solidFill>
            <a:srgbClr val="E7E6E6">
              <a:lumMod val="5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85720" y="1500174"/>
            <a:ext cx="2253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Обеспечение проведения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выборов и референдумов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004679" y="4500570"/>
            <a:ext cx="313932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Функционирование Правительства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Российской Федерации, высших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исполнительных органов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государственной власти субъектов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Российской Федерации, местных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администраций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9" name="Shape 98"/>
          <p:cNvCxnSpPr>
            <a:stCxn id="59" idx="1"/>
          </p:cNvCxnSpPr>
          <p:nvPr/>
        </p:nvCxnSpPr>
        <p:spPr>
          <a:xfrm rot="16200000" flipV="1">
            <a:off x="2719858" y="1423490"/>
            <a:ext cx="89916" cy="671911"/>
          </a:xfrm>
          <a:prstGeom prst="curvedConnector4">
            <a:avLst>
              <a:gd name="adj1" fmla="val 254237"/>
              <a:gd name="adj2" fmla="val 62788"/>
            </a:avLst>
          </a:prstGeom>
          <a:ln w="25400">
            <a:solidFill>
              <a:srgbClr val="00CC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0" y="3214686"/>
            <a:ext cx="25943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Другие общегосударственные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7" name="Скругленная соединительная линия 76"/>
          <p:cNvCxnSpPr/>
          <p:nvPr/>
        </p:nvCxnSpPr>
        <p:spPr>
          <a:xfrm rot="16200000" flipV="1">
            <a:off x="2178827" y="3536157"/>
            <a:ext cx="785818" cy="714380"/>
          </a:xfrm>
          <a:prstGeom prst="curvedConnector3">
            <a:avLst>
              <a:gd name="adj1" fmla="val 48735"/>
            </a:avLst>
          </a:prstGeom>
          <a:ln w="25400">
            <a:solidFill>
              <a:srgbClr val="CC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2714612" y="3786190"/>
            <a:ext cx="902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20 516,3</a:t>
            </a:r>
          </a:p>
          <a:p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6643702" y="1500174"/>
            <a:ext cx="28575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000760" y="3000372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2 621,4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8" name="Скругленная соединительная линия 87"/>
          <p:cNvCxnSpPr/>
          <p:nvPr/>
        </p:nvCxnSpPr>
        <p:spPr>
          <a:xfrm flipV="1">
            <a:off x="6500826" y="2857496"/>
            <a:ext cx="785818" cy="500066"/>
          </a:xfrm>
          <a:prstGeom prst="curvedConnector3">
            <a:avLst>
              <a:gd name="adj1" fmla="val 50000"/>
            </a:avLst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5" name="Диаграмма 104"/>
          <p:cNvGraphicFramePr/>
          <p:nvPr>
            <p:extLst>
              <p:ext uri="{D42A27DB-BD31-4B8C-83A1-F6EECF244321}">
                <p14:modId xmlns:p14="http://schemas.microsoft.com/office/powerpoint/2010/main" val="838442769"/>
              </p:ext>
            </p:extLst>
          </p:nvPr>
        </p:nvGraphicFramePr>
        <p:xfrm>
          <a:off x="-32087" y="4370965"/>
          <a:ext cx="4714908" cy="2428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6" name="TextBox 105"/>
          <p:cNvSpPr txBox="1"/>
          <p:nvPr/>
        </p:nvSpPr>
        <p:spPr>
          <a:xfrm>
            <a:off x="1200271" y="0"/>
            <a:ext cx="7956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общегосударственные </a:t>
            </a:r>
          </a:p>
          <a:p>
            <a:pPr algn="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 в 2021-2023 годах, тыс. руб.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286248" y="4643446"/>
            <a:ext cx="588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28596" y="2428868"/>
            <a:ext cx="16362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Резервные фонды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2" name="Прямая со стрелкой 81"/>
          <p:cNvCxnSpPr>
            <a:stCxn id="72" idx="2"/>
          </p:cNvCxnSpPr>
          <p:nvPr/>
        </p:nvCxnSpPr>
        <p:spPr>
          <a:xfrm rot="10800000">
            <a:off x="2000233" y="2643183"/>
            <a:ext cx="330487" cy="24041"/>
          </a:xfrm>
          <a:prstGeom prst="straightConnector1">
            <a:avLst/>
          </a:prstGeom>
          <a:ln w="31750">
            <a:solidFill>
              <a:srgbClr val="99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hape 77"/>
          <p:cNvCxnSpPr/>
          <p:nvPr/>
        </p:nvCxnSpPr>
        <p:spPr>
          <a:xfrm rot="16200000" flipV="1">
            <a:off x="3970022" y="1459209"/>
            <a:ext cx="589982" cy="243283"/>
          </a:xfrm>
          <a:prstGeom prst="curvedConnector3">
            <a:avLst>
              <a:gd name="adj1" fmla="val 50000"/>
            </a:avLst>
          </a:prstGeom>
          <a:ln w="25400">
            <a:solidFill>
              <a:srgbClr val="66B02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3214678" y="1071546"/>
            <a:ext cx="1629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Судебная система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363501" y="2510507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600,0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41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4294967295"/>
          </p:nvPr>
        </p:nvSpPr>
        <p:spPr>
          <a:xfrm>
            <a:off x="966158" y="2118220"/>
            <a:ext cx="6702186" cy="3543028"/>
          </a:xfrm>
        </p:spPr>
        <p:txBody>
          <a:bodyPr>
            <a:normAutofit lnSpcReduction="10000"/>
          </a:bodyPr>
          <a:lstStyle/>
          <a:p>
            <a:pPr algn="just">
              <a:buFontTx/>
              <a:buNone/>
            </a:pPr>
            <a:r>
              <a:rPr lang="en-US" altLang="zh-CN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zh-CN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аналитический документ, разрабатываемый в целях предоставления гражданам актуальной информации о проекте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бюджета муниципального района в формате, доступном для широкого круга пользователей. В представленной информации отражены положения проекта бюджета муниципального района на предстоящие три года: 202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год и 202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-20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годы. </a:t>
            </a:r>
          </a:p>
          <a:p>
            <a:pPr algn="just">
              <a:buFontTx/>
              <a:buNone/>
            </a:pP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«Бюджет для граждан» нацелен на получение обратной связи от граждан по интересующим их вопросам.</a:t>
            </a:r>
          </a:p>
          <a:p>
            <a:pPr algn="just">
              <a:buFontTx/>
              <a:buNone/>
            </a:pPr>
            <a:endParaRPr lang="ru-RU" sz="1600" i="1" dirty="0" smtClean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17412" name="Shape"/>
          <p:cNvSpPr>
            <a:spLocks noChangeArrowheads="1"/>
          </p:cNvSpPr>
          <p:nvPr/>
        </p:nvSpPr>
        <p:spPr bwMode="auto">
          <a:xfrm>
            <a:off x="1130060" y="1284568"/>
            <a:ext cx="6760656" cy="51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" algn="ctr">
              <a:spcAft>
                <a:spcPts val="2100"/>
              </a:spcAft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17414" name="Shape"/>
          <p:cNvSpPr>
            <a:spLocks noChangeArrowheads="1"/>
          </p:cNvSpPr>
          <p:nvPr/>
        </p:nvSpPr>
        <p:spPr bwMode="auto">
          <a:xfrm>
            <a:off x="835025" y="5897563"/>
            <a:ext cx="7620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2163"/>
              </a:lnSpc>
              <a:spcBef>
                <a:spcPts val="2100"/>
              </a:spcBef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27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6818" y="188640"/>
            <a:ext cx="8953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национальную оборону в </a:t>
            </a:r>
          </a:p>
          <a:p>
            <a:pPr algn="r"/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2021-2023 годах, тыс.руб.</a:t>
            </a:r>
            <a:endParaRPr lang="ru-RU" sz="27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4646" y="1643050"/>
            <a:ext cx="37293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Мобилизационная и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вневойсковая подготовка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reeform 9"/>
          <p:cNvSpPr>
            <a:spLocks noChangeAspect="1" noEditPoints="1"/>
          </p:cNvSpPr>
          <p:nvPr/>
        </p:nvSpPr>
        <p:spPr bwMode="auto">
          <a:xfrm>
            <a:off x="5005389" y="1643050"/>
            <a:ext cx="835199" cy="484422"/>
          </a:xfrm>
          <a:custGeom>
            <a:avLst/>
            <a:gdLst>
              <a:gd name="T0" fmla="*/ 114 w 132"/>
              <a:gd name="T1" fmla="*/ 26 h 67"/>
              <a:gd name="T2" fmla="*/ 108 w 132"/>
              <a:gd name="T3" fmla="*/ 32 h 67"/>
              <a:gd name="T4" fmla="*/ 110 w 132"/>
              <a:gd name="T5" fmla="*/ 37 h 67"/>
              <a:gd name="T6" fmla="*/ 99 w 132"/>
              <a:gd name="T7" fmla="*/ 55 h 67"/>
              <a:gd name="T8" fmla="*/ 100 w 132"/>
              <a:gd name="T9" fmla="*/ 55 h 67"/>
              <a:gd name="T10" fmla="*/ 107 w 132"/>
              <a:gd name="T11" fmla="*/ 49 h 67"/>
              <a:gd name="T12" fmla="*/ 104 w 132"/>
              <a:gd name="T13" fmla="*/ 67 h 67"/>
              <a:gd name="T14" fmla="*/ 110 w 132"/>
              <a:gd name="T15" fmla="*/ 67 h 67"/>
              <a:gd name="T16" fmla="*/ 114 w 132"/>
              <a:gd name="T17" fmla="*/ 60 h 67"/>
              <a:gd name="T18" fmla="*/ 119 w 132"/>
              <a:gd name="T19" fmla="*/ 67 h 67"/>
              <a:gd name="T20" fmla="*/ 124 w 132"/>
              <a:gd name="T21" fmla="*/ 67 h 67"/>
              <a:gd name="T22" fmla="*/ 121 w 132"/>
              <a:gd name="T23" fmla="*/ 49 h 67"/>
              <a:gd name="T24" fmla="*/ 128 w 132"/>
              <a:gd name="T25" fmla="*/ 55 h 67"/>
              <a:gd name="T26" fmla="*/ 130 w 132"/>
              <a:gd name="T27" fmla="*/ 55 h 67"/>
              <a:gd name="T28" fmla="*/ 118 w 132"/>
              <a:gd name="T29" fmla="*/ 37 h 67"/>
              <a:gd name="T30" fmla="*/ 121 w 132"/>
              <a:gd name="T31" fmla="*/ 32 h 67"/>
              <a:gd name="T32" fmla="*/ 114 w 132"/>
              <a:gd name="T33" fmla="*/ 26 h 67"/>
              <a:gd name="T34" fmla="*/ 18 w 132"/>
              <a:gd name="T35" fmla="*/ 26 h 67"/>
              <a:gd name="T36" fmla="*/ 11 w 132"/>
              <a:gd name="T37" fmla="*/ 32 h 67"/>
              <a:gd name="T38" fmla="*/ 13 w 132"/>
              <a:gd name="T39" fmla="*/ 37 h 67"/>
              <a:gd name="T40" fmla="*/ 2 w 132"/>
              <a:gd name="T41" fmla="*/ 55 h 67"/>
              <a:gd name="T42" fmla="*/ 3 w 132"/>
              <a:gd name="T43" fmla="*/ 55 h 67"/>
              <a:gd name="T44" fmla="*/ 11 w 132"/>
              <a:gd name="T45" fmla="*/ 49 h 67"/>
              <a:gd name="T46" fmla="*/ 7 w 132"/>
              <a:gd name="T47" fmla="*/ 67 h 67"/>
              <a:gd name="T48" fmla="*/ 13 w 132"/>
              <a:gd name="T49" fmla="*/ 67 h 67"/>
              <a:gd name="T50" fmla="*/ 18 w 132"/>
              <a:gd name="T51" fmla="*/ 60 h 67"/>
              <a:gd name="T52" fmla="*/ 22 w 132"/>
              <a:gd name="T53" fmla="*/ 67 h 67"/>
              <a:gd name="T54" fmla="*/ 28 w 132"/>
              <a:gd name="T55" fmla="*/ 67 h 67"/>
              <a:gd name="T56" fmla="*/ 24 w 132"/>
              <a:gd name="T57" fmla="*/ 49 h 67"/>
              <a:gd name="T58" fmla="*/ 32 w 132"/>
              <a:gd name="T59" fmla="*/ 55 h 67"/>
              <a:gd name="T60" fmla="*/ 33 w 132"/>
              <a:gd name="T61" fmla="*/ 55 h 67"/>
              <a:gd name="T62" fmla="*/ 22 w 132"/>
              <a:gd name="T63" fmla="*/ 37 h 67"/>
              <a:gd name="T64" fmla="*/ 24 w 132"/>
              <a:gd name="T65" fmla="*/ 32 h 67"/>
              <a:gd name="T66" fmla="*/ 18 w 132"/>
              <a:gd name="T67" fmla="*/ 26 h 67"/>
              <a:gd name="T68" fmla="*/ 67 w 132"/>
              <a:gd name="T69" fmla="*/ 0 h 67"/>
              <a:gd name="T70" fmla="*/ 57 w 132"/>
              <a:gd name="T71" fmla="*/ 10 h 67"/>
              <a:gd name="T72" fmla="*/ 60 w 132"/>
              <a:gd name="T73" fmla="*/ 18 h 67"/>
              <a:gd name="T74" fmla="*/ 42 w 132"/>
              <a:gd name="T75" fmla="*/ 47 h 67"/>
              <a:gd name="T76" fmla="*/ 44 w 132"/>
              <a:gd name="T77" fmla="*/ 48 h 67"/>
              <a:gd name="T78" fmla="*/ 56 w 132"/>
              <a:gd name="T79" fmla="*/ 38 h 67"/>
              <a:gd name="T80" fmla="*/ 50 w 132"/>
              <a:gd name="T81" fmla="*/ 67 h 67"/>
              <a:gd name="T82" fmla="*/ 60 w 132"/>
              <a:gd name="T83" fmla="*/ 67 h 67"/>
              <a:gd name="T84" fmla="*/ 67 w 132"/>
              <a:gd name="T85" fmla="*/ 55 h 67"/>
              <a:gd name="T86" fmla="*/ 74 w 132"/>
              <a:gd name="T87" fmla="*/ 67 h 67"/>
              <a:gd name="T88" fmla="*/ 84 w 132"/>
              <a:gd name="T89" fmla="*/ 67 h 67"/>
              <a:gd name="T90" fmla="*/ 78 w 132"/>
              <a:gd name="T91" fmla="*/ 38 h 67"/>
              <a:gd name="T92" fmla="*/ 90 w 132"/>
              <a:gd name="T93" fmla="*/ 48 h 67"/>
              <a:gd name="T94" fmla="*/ 92 w 132"/>
              <a:gd name="T95" fmla="*/ 47 h 67"/>
              <a:gd name="T96" fmla="*/ 74 w 132"/>
              <a:gd name="T97" fmla="*/ 18 h 67"/>
              <a:gd name="T98" fmla="*/ 77 w 132"/>
              <a:gd name="T99" fmla="*/ 10 h 67"/>
              <a:gd name="T100" fmla="*/ 67 w 132"/>
              <a:gd name="T10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2" h="67">
                <a:moveTo>
                  <a:pt x="114" y="26"/>
                </a:moveTo>
                <a:cubicBezTo>
                  <a:pt x="111" y="26"/>
                  <a:pt x="108" y="29"/>
                  <a:pt x="108" y="32"/>
                </a:cubicBezTo>
                <a:cubicBezTo>
                  <a:pt x="108" y="34"/>
                  <a:pt x="109" y="36"/>
                  <a:pt x="110" y="37"/>
                </a:cubicBezTo>
                <a:cubicBezTo>
                  <a:pt x="104" y="40"/>
                  <a:pt x="96" y="53"/>
                  <a:pt x="99" y="55"/>
                </a:cubicBezTo>
                <a:cubicBezTo>
                  <a:pt x="99" y="55"/>
                  <a:pt x="100" y="55"/>
                  <a:pt x="100" y="55"/>
                </a:cubicBezTo>
                <a:cubicBezTo>
                  <a:pt x="102" y="55"/>
                  <a:pt x="105" y="52"/>
                  <a:pt x="107" y="49"/>
                </a:cubicBezTo>
                <a:cubicBezTo>
                  <a:pt x="106" y="55"/>
                  <a:pt x="105" y="62"/>
                  <a:pt x="104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4"/>
                  <a:pt x="112" y="60"/>
                  <a:pt x="114" y="60"/>
                </a:cubicBezTo>
                <a:cubicBezTo>
                  <a:pt x="116" y="60"/>
                  <a:pt x="119" y="64"/>
                  <a:pt x="119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2"/>
                  <a:pt x="123" y="55"/>
                  <a:pt x="121" y="49"/>
                </a:cubicBezTo>
                <a:cubicBezTo>
                  <a:pt x="123" y="52"/>
                  <a:pt x="126" y="55"/>
                  <a:pt x="128" y="55"/>
                </a:cubicBezTo>
                <a:cubicBezTo>
                  <a:pt x="129" y="55"/>
                  <a:pt x="129" y="55"/>
                  <a:pt x="130" y="55"/>
                </a:cubicBezTo>
                <a:cubicBezTo>
                  <a:pt x="132" y="53"/>
                  <a:pt x="125" y="40"/>
                  <a:pt x="118" y="37"/>
                </a:cubicBezTo>
                <a:cubicBezTo>
                  <a:pt x="120" y="36"/>
                  <a:pt x="121" y="34"/>
                  <a:pt x="121" y="32"/>
                </a:cubicBezTo>
                <a:cubicBezTo>
                  <a:pt x="121" y="29"/>
                  <a:pt x="118" y="26"/>
                  <a:pt x="114" y="26"/>
                </a:cubicBezTo>
                <a:moveTo>
                  <a:pt x="18" y="26"/>
                </a:moveTo>
                <a:cubicBezTo>
                  <a:pt x="14" y="26"/>
                  <a:pt x="11" y="29"/>
                  <a:pt x="11" y="32"/>
                </a:cubicBezTo>
                <a:cubicBezTo>
                  <a:pt x="11" y="34"/>
                  <a:pt x="12" y="36"/>
                  <a:pt x="13" y="37"/>
                </a:cubicBezTo>
                <a:cubicBezTo>
                  <a:pt x="7" y="40"/>
                  <a:pt x="0" y="53"/>
                  <a:pt x="2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6" y="55"/>
                  <a:pt x="8" y="52"/>
                  <a:pt x="11" y="49"/>
                </a:cubicBezTo>
                <a:cubicBezTo>
                  <a:pt x="9" y="55"/>
                  <a:pt x="8" y="62"/>
                  <a:pt x="7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4"/>
                  <a:pt x="15" y="60"/>
                  <a:pt x="18" y="60"/>
                </a:cubicBezTo>
                <a:cubicBezTo>
                  <a:pt x="20" y="60"/>
                  <a:pt x="22" y="64"/>
                  <a:pt x="22" y="67"/>
                </a:cubicBezTo>
                <a:cubicBezTo>
                  <a:pt x="28" y="67"/>
                  <a:pt x="28" y="67"/>
                  <a:pt x="28" y="67"/>
                </a:cubicBezTo>
                <a:cubicBezTo>
                  <a:pt x="27" y="62"/>
                  <a:pt x="26" y="55"/>
                  <a:pt x="24" y="49"/>
                </a:cubicBezTo>
                <a:cubicBezTo>
                  <a:pt x="27" y="52"/>
                  <a:pt x="29" y="55"/>
                  <a:pt x="32" y="55"/>
                </a:cubicBezTo>
                <a:cubicBezTo>
                  <a:pt x="32" y="55"/>
                  <a:pt x="33" y="55"/>
                  <a:pt x="33" y="55"/>
                </a:cubicBezTo>
                <a:cubicBezTo>
                  <a:pt x="35" y="53"/>
                  <a:pt x="28" y="40"/>
                  <a:pt x="22" y="37"/>
                </a:cubicBezTo>
                <a:cubicBezTo>
                  <a:pt x="23" y="36"/>
                  <a:pt x="24" y="34"/>
                  <a:pt x="24" y="32"/>
                </a:cubicBezTo>
                <a:cubicBezTo>
                  <a:pt x="24" y="29"/>
                  <a:pt x="21" y="26"/>
                  <a:pt x="18" y="26"/>
                </a:cubicBezTo>
                <a:moveTo>
                  <a:pt x="67" y="0"/>
                </a:moveTo>
                <a:cubicBezTo>
                  <a:pt x="61" y="0"/>
                  <a:pt x="57" y="5"/>
                  <a:pt x="57" y="10"/>
                </a:cubicBezTo>
                <a:cubicBezTo>
                  <a:pt x="57" y="14"/>
                  <a:pt x="58" y="17"/>
                  <a:pt x="60" y="18"/>
                </a:cubicBezTo>
                <a:cubicBezTo>
                  <a:pt x="50" y="22"/>
                  <a:pt x="38" y="43"/>
                  <a:pt x="42" y="47"/>
                </a:cubicBezTo>
                <a:cubicBezTo>
                  <a:pt x="43" y="48"/>
                  <a:pt x="43" y="48"/>
                  <a:pt x="44" y="48"/>
                </a:cubicBezTo>
                <a:cubicBezTo>
                  <a:pt x="48" y="48"/>
                  <a:pt x="52" y="43"/>
                  <a:pt x="56" y="38"/>
                </a:cubicBezTo>
                <a:cubicBezTo>
                  <a:pt x="53" y="47"/>
                  <a:pt x="51" y="58"/>
                  <a:pt x="5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2"/>
                  <a:pt x="63" y="55"/>
                  <a:pt x="67" y="55"/>
                </a:cubicBezTo>
                <a:cubicBezTo>
                  <a:pt x="71" y="55"/>
                  <a:pt x="74" y="62"/>
                  <a:pt x="7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58"/>
                  <a:pt x="81" y="47"/>
                  <a:pt x="78" y="38"/>
                </a:cubicBezTo>
                <a:cubicBezTo>
                  <a:pt x="82" y="43"/>
                  <a:pt x="87" y="48"/>
                  <a:pt x="90" y="48"/>
                </a:cubicBezTo>
                <a:cubicBezTo>
                  <a:pt x="91" y="48"/>
                  <a:pt x="91" y="48"/>
                  <a:pt x="92" y="47"/>
                </a:cubicBezTo>
                <a:cubicBezTo>
                  <a:pt x="96" y="43"/>
                  <a:pt x="84" y="22"/>
                  <a:pt x="74" y="18"/>
                </a:cubicBezTo>
                <a:cubicBezTo>
                  <a:pt x="76" y="17"/>
                  <a:pt x="77" y="14"/>
                  <a:pt x="77" y="10"/>
                </a:cubicBezTo>
                <a:cubicBezTo>
                  <a:pt x="77" y="5"/>
                  <a:pt x="73" y="0"/>
                  <a:pt x="67" y="0"/>
                </a:cubicBezTo>
              </a:path>
            </a:pathLst>
          </a:custGeom>
          <a:solidFill>
            <a:srgbClr val="00B050">
              <a:alpha val="8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642965018"/>
              </p:ext>
            </p:extLst>
          </p:nvPr>
        </p:nvGraphicFramePr>
        <p:xfrm>
          <a:off x="3843327" y="4165462"/>
          <a:ext cx="4981496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4648200"/>
            <a:ext cx="38861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Защита населения и территории от чрезвычайных ситуаций природного и техногенного характера, пожарная безопасность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(содержание и обеспечение деятельности единой дежурной диспетчерской службы штатной численностью 6 единиц)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487291"/>
            <a:ext cx="91440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отрасли «Национальная безопасность и правоохранительная деятельность», тыс.руб.</a:t>
            </a:r>
            <a:endParaRPr lang="ru-RU" sz="25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945169783"/>
              </p:ext>
            </p:extLst>
          </p:nvPr>
        </p:nvGraphicFramePr>
        <p:xfrm>
          <a:off x="0" y="1469301"/>
          <a:ext cx="5005389" cy="2129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172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9592" y="145197"/>
            <a:ext cx="8064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национальную экономику</a:t>
            </a:r>
          </a:p>
          <a:p>
            <a:pPr algn="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2021-2023 годах, тыс.руб.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930721135"/>
              </p:ext>
            </p:extLst>
          </p:nvPr>
        </p:nvGraphicFramePr>
        <p:xfrm>
          <a:off x="971600" y="1052736"/>
          <a:ext cx="7344816" cy="3930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33319" y="4691307"/>
            <a:ext cx="214314" cy="21431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6080" y="4613798"/>
            <a:ext cx="3848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Сельское хозяйство и рыболовство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3319" y="5205425"/>
            <a:ext cx="214314" cy="21431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41945" y="5848459"/>
            <a:ext cx="214314" cy="21431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56324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Другие вопросы в области национальной экономики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5127916"/>
            <a:ext cx="4327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Дорожное хозяйство (дорожные фонды)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401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850" y="1571612"/>
            <a:ext cx="5000660" cy="50006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4714884"/>
            <a:ext cx="703320" cy="7033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9302">
            <a:off x="1097169" y="5740647"/>
            <a:ext cx="703320" cy="703320"/>
          </a:xfrm>
          <a:prstGeom prst="rect">
            <a:avLst/>
          </a:prstGeom>
          <a:noFill/>
        </p:spPr>
      </p:pic>
      <p:grpSp>
        <p:nvGrpSpPr>
          <p:cNvPr id="2" name="Csoportba foglalás 26"/>
          <p:cNvGrpSpPr/>
          <p:nvPr/>
        </p:nvGrpSpPr>
        <p:grpSpPr>
          <a:xfrm rot="266173">
            <a:off x="1594214" y="3737240"/>
            <a:ext cx="604979" cy="608027"/>
            <a:chOff x="6434320" y="6435149"/>
            <a:chExt cx="630238" cy="633413"/>
          </a:xfrm>
          <a:solidFill>
            <a:srgbClr val="3F3F3F"/>
          </a:solidFill>
        </p:grpSpPr>
        <p:sp>
          <p:nvSpPr>
            <p:cNvPr id="10" name="Freeform 193"/>
            <p:cNvSpPr>
              <a:spLocks noEditPoints="1"/>
            </p:cNvSpPr>
            <p:nvPr/>
          </p:nvSpPr>
          <p:spPr bwMode="auto">
            <a:xfrm>
              <a:off x="6434320" y="6435149"/>
              <a:ext cx="630238" cy="633413"/>
            </a:xfrm>
            <a:custGeom>
              <a:avLst/>
              <a:gdLst>
                <a:gd name="T0" fmla="*/ 397 w 397"/>
                <a:gd name="T1" fmla="*/ 0 h 399"/>
                <a:gd name="T2" fmla="*/ 0 w 397"/>
                <a:gd name="T3" fmla="*/ 0 h 399"/>
                <a:gd name="T4" fmla="*/ 0 w 397"/>
                <a:gd name="T5" fmla="*/ 399 h 399"/>
                <a:gd name="T6" fmla="*/ 397 w 397"/>
                <a:gd name="T7" fmla="*/ 399 h 399"/>
                <a:gd name="T8" fmla="*/ 397 w 397"/>
                <a:gd name="T9" fmla="*/ 0 h 399"/>
                <a:gd name="T10" fmla="*/ 379 w 397"/>
                <a:gd name="T11" fmla="*/ 380 h 399"/>
                <a:gd name="T12" fmla="*/ 19 w 397"/>
                <a:gd name="T13" fmla="*/ 380 h 399"/>
                <a:gd name="T14" fmla="*/ 19 w 397"/>
                <a:gd name="T15" fmla="*/ 19 h 399"/>
                <a:gd name="T16" fmla="*/ 379 w 397"/>
                <a:gd name="T17" fmla="*/ 19 h 399"/>
                <a:gd name="T18" fmla="*/ 379 w 397"/>
                <a:gd name="T19" fmla="*/ 38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7" h="399">
                  <a:moveTo>
                    <a:pt x="397" y="0"/>
                  </a:moveTo>
                  <a:lnTo>
                    <a:pt x="0" y="0"/>
                  </a:lnTo>
                  <a:lnTo>
                    <a:pt x="0" y="399"/>
                  </a:lnTo>
                  <a:lnTo>
                    <a:pt x="397" y="399"/>
                  </a:lnTo>
                  <a:lnTo>
                    <a:pt x="397" y="0"/>
                  </a:lnTo>
                  <a:close/>
                  <a:moveTo>
                    <a:pt x="379" y="380"/>
                  </a:moveTo>
                  <a:lnTo>
                    <a:pt x="19" y="380"/>
                  </a:lnTo>
                  <a:lnTo>
                    <a:pt x="19" y="19"/>
                  </a:lnTo>
                  <a:lnTo>
                    <a:pt x="379" y="19"/>
                  </a:lnTo>
                  <a:lnTo>
                    <a:pt x="379" y="3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94"/>
            <p:cNvSpPr>
              <a:spLocks noEditPoints="1"/>
            </p:cNvSpPr>
            <p:nvPr/>
          </p:nvSpPr>
          <p:spPr bwMode="auto">
            <a:xfrm>
              <a:off x="6647735" y="6567879"/>
              <a:ext cx="263525" cy="365125"/>
            </a:xfrm>
            <a:custGeom>
              <a:avLst/>
              <a:gdLst>
                <a:gd name="T0" fmla="*/ 21 w 166"/>
                <a:gd name="T1" fmla="*/ 230 h 230"/>
                <a:gd name="T2" fmla="*/ 102 w 166"/>
                <a:gd name="T3" fmla="*/ 230 h 230"/>
                <a:gd name="T4" fmla="*/ 123 w 166"/>
                <a:gd name="T5" fmla="*/ 112 h 230"/>
                <a:gd name="T6" fmla="*/ 132 w 166"/>
                <a:gd name="T7" fmla="*/ 121 h 230"/>
                <a:gd name="T8" fmla="*/ 132 w 166"/>
                <a:gd name="T9" fmla="*/ 121 h 230"/>
                <a:gd name="T10" fmla="*/ 142 w 166"/>
                <a:gd name="T11" fmla="*/ 131 h 230"/>
                <a:gd name="T12" fmla="*/ 166 w 166"/>
                <a:gd name="T13" fmla="*/ 107 h 230"/>
                <a:gd name="T14" fmla="*/ 140 w 166"/>
                <a:gd name="T15" fmla="*/ 81 h 230"/>
                <a:gd name="T16" fmla="*/ 156 w 166"/>
                <a:gd name="T17" fmla="*/ 62 h 230"/>
                <a:gd name="T18" fmla="*/ 104 w 166"/>
                <a:gd name="T19" fmla="*/ 10 h 230"/>
                <a:gd name="T20" fmla="*/ 88 w 166"/>
                <a:gd name="T21" fmla="*/ 29 h 230"/>
                <a:gd name="T22" fmla="*/ 59 w 166"/>
                <a:gd name="T23" fmla="*/ 0 h 230"/>
                <a:gd name="T24" fmla="*/ 35 w 166"/>
                <a:gd name="T25" fmla="*/ 24 h 230"/>
                <a:gd name="T26" fmla="*/ 45 w 166"/>
                <a:gd name="T27" fmla="*/ 36 h 230"/>
                <a:gd name="T28" fmla="*/ 45 w 166"/>
                <a:gd name="T29" fmla="*/ 36 h 230"/>
                <a:gd name="T30" fmla="*/ 118 w 166"/>
                <a:gd name="T31" fmla="*/ 107 h 230"/>
                <a:gd name="T32" fmla="*/ 0 w 166"/>
                <a:gd name="T33" fmla="*/ 107 h 230"/>
                <a:gd name="T34" fmla="*/ 21 w 166"/>
                <a:gd name="T35" fmla="*/ 230 h 230"/>
                <a:gd name="T36" fmla="*/ 92 w 166"/>
                <a:gd name="T37" fmla="*/ 33 h 230"/>
                <a:gd name="T38" fmla="*/ 104 w 166"/>
                <a:gd name="T39" fmla="*/ 24 h 230"/>
                <a:gd name="T40" fmla="*/ 144 w 166"/>
                <a:gd name="T41" fmla="*/ 62 h 230"/>
                <a:gd name="T42" fmla="*/ 132 w 166"/>
                <a:gd name="T43" fmla="*/ 74 h 230"/>
                <a:gd name="T44" fmla="*/ 92 w 166"/>
                <a:gd name="T45" fmla="*/ 3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6" h="230">
                  <a:moveTo>
                    <a:pt x="21" y="230"/>
                  </a:moveTo>
                  <a:lnTo>
                    <a:pt x="102" y="230"/>
                  </a:lnTo>
                  <a:lnTo>
                    <a:pt x="123" y="112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42" y="131"/>
                  </a:lnTo>
                  <a:lnTo>
                    <a:pt x="166" y="107"/>
                  </a:lnTo>
                  <a:lnTo>
                    <a:pt x="140" y="81"/>
                  </a:lnTo>
                  <a:lnTo>
                    <a:pt x="156" y="62"/>
                  </a:lnTo>
                  <a:lnTo>
                    <a:pt x="104" y="10"/>
                  </a:lnTo>
                  <a:lnTo>
                    <a:pt x="88" y="29"/>
                  </a:lnTo>
                  <a:lnTo>
                    <a:pt x="59" y="0"/>
                  </a:lnTo>
                  <a:lnTo>
                    <a:pt x="35" y="24"/>
                  </a:lnTo>
                  <a:lnTo>
                    <a:pt x="45" y="36"/>
                  </a:lnTo>
                  <a:lnTo>
                    <a:pt x="45" y="36"/>
                  </a:lnTo>
                  <a:lnTo>
                    <a:pt x="118" y="107"/>
                  </a:lnTo>
                  <a:lnTo>
                    <a:pt x="0" y="107"/>
                  </a:lnTo>
                  <a:lnTo>
                    <a:pt x="21" y="230"/>
                  </a:lnTo>
                  <a:close/>
                  <a:moveTo>
                    <a:pt x="92" y="33"/>
                  </a:moveTo>
                  <a:lnTo>
                    <a:pt x="104" y="24"/>
                  </a:lnTo>
                  <a:lnTo>
                    <a:pt x="144" y="62"/>
                  </a:lnTo>
                  <a:lnTo>
                    <a:pt x="132" y="74"/>
                  </a:lnTo>
                  <a:lnTo>
                    <a:pt x="9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8" name="Рисунок 17" descr="ima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82968" y="2743036"/>
            <a:ext cx="761984" cy="6905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143240" y="2857496"/>
            <a:ext cx="2661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Жилищное хозяйство – 1 147,2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57422" y="3786190"/>
            <a:ext cx="1702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Коммунальное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хозяйство – 4 961,9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28728" y="4857760"/>
            <a:ext cx="23609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Благоустройство – 15 669,0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2700291413"/>
              </p:ext>
            </p:extLst>
          </p:nvPr>
        </p:nvGraphicFramePr>
        <p:xfrm>
          <a:off x="4220794" y="2924944"/>
          <a:ext cx="4714876" cy="3931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TextBox 24"/>
          <p:cNvSpPr txBox="1"/>
          <p:nvPr/>
        </p:nvSpPr>
        <p:spPr>
          <a:xfrm rot="20737716">
            <a:off x="175363" y="2034840"/>
            <a:ext cx="2071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1471" y="260648"/>
            <a:ext cx="857252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отрасли </a:t>
            </a:r>
          </a:p>
          <a:p>
            <a:pPr algn="r">
              <a:spcBef>
                <a:spcPct val="0"/>
              </a:spcBef>
              <a:defRPr/>
            </a:pP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«Жилищно-коммунальное хозяйство» </a:t>
            </a:r>
          </a:p>
          <a:p>
            <a:pPr algn="r">
              <a:spcBef>
                <a:spcPct val="0"/>
              </a:spcBef>
              <a:defRPr/>
            </a:pP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2021-2023 годы, </a:t>
            </a:r>
            <a:r>
              <a:rPr lang="ru-RU" sz="2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solidFill>
                <a:schemeClr val="accent3">
                  <a:lumMod val="50000"/>
                </a:schemeClr>
              </a:solidFill>
            </a:endParaRPr>
          </a:p>
          <a:p>
            <a:pPr lvl="0" algn="r">
              <a:spcBef>
                <a:spcPct val="0"/>
              </a:spcBef>
              <a:defRPr/>
            </a:pPr>
            <a:endParaRPr lang="ru-RU" sz="2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7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/>
        </p:nvGraphicFramePr>
        <p:xfrm>
          <a:off x="0" y="0"/>
          <a:ext cx="9144000" cy="4992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30" y="0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образование в </a:t>
            </a:r>
          </a:p>
          <a:p>
            <a:pPr algn="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2021-2023 годах, тыс.руб.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979326508"/>
              </p:ext>
            </p:extLst>
          </p:nvPr>
        </p:nvGraphicFramePr>
        <p:xfrm>
          <a:off x="2357422" y="571480"/>
          <a:ext cx="6786578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28" b="9766"/>
          <a:stretch/>
        </p:blipFill>
        <p:spPr>
          <a:xfrm rot="19396263">
            <a:off x="71852" y="917059"/>
            <a:ext cx="2773442" cy="3825458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470012"/>
              </p:ext>
            </p:extLst>
          </p:nvPr>
        </p:nvGraphicFramePr>
        <p:xfrm>
          <a:off x="0" y="4363720"/>
          <a:ext cx="9144000" cy="24942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572000"/>
                <a:gridCol w="1143008"/>
                <a:gridCol w="1143008"/>
                <a:gridCol w="1143008"/>
                <a:gridCol w="11429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85 132,1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82 631,1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82 631,1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82 631,1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253 105,5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251 132,3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241 600,0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234 265,0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детей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28 797,5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28 605,9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28 632,3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28 605,9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7 749,6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10 252,4</a:t>
                      </a:r>
                    </a:p>
                  </a:txBody>
                  <a:tcPr>
                    <a:solidFill>
                      <a:srgbClr val="E632B3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8 380,1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8 380,1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>
                        <a:alpha val="48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7 177,9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7 242,5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7 242,5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7 242,5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430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tree-education-icons-pencil-studying-knowledge-symbol-vector-illustration-44438170.jpg"/>
          <p:cNvPicPr>
            <a:picLocks noChangeAspect="1"/>
          </p:cNvPicPr>
          <p:nvPr/>
        </p:nvPicPr>
        <p:blipFill>
          <a:blip r:embed="rId2" cstate="print">
            <a:lum bright="-6000"/>
          </a:blip>
          <a:srcRect b="6295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45766" name="AutoShape 6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68" name="AutoShape 8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70" name="AutoShape 10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72" name="AutoShape 12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74" name="AutoShape 14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867525" y="0"/>
            <a:ext cx="21431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Около 1,1 тыс. детей охвачено</a:t>
            </a:r>
          </a:p>
          <a:p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оздоровительными мероприятиями (онлайн-лагеря). 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4143375"/>
            <a:ext cx="28098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сегодняшний день в районе функционирует 6 общеобразовательных учреждений, удовлетворяющие запросы граждан на образование, в которых обучается  2 625 учащихся.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448425" y="4191000"/>
            <a:ext cx="26955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Система дошкольного образования района представлена тремя детскими садами с 29 группами и 29 группами дошкольного образования при 6 школах,  с численностью детей 1064.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0" y="0"/>
            <a:ext cx="23336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3 учреждениях дополнительного </a:t>
            </a:r>
          </a:p>
          <a:p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занимаются </a:t>
            </a:r>
          </a:p>
          <a:p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2 695 детей.</a:t>
            </a:r>
          </a:p>
        </p:txBody>
      </p:sp>
      <p:sp>
        <p:nvSpPr>
          <p:cNvPr id="34" name="Овал 33"/>
          <p:cNvSpPr/>
          <p:nvPr/>
        </p:nvSpPr>
        <p:spPr>
          <a:xfrm>
            <a:off x="4629150" y="1885950"/>
            <a:ext cx="1247775" cy="904875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4076700" y="3714749"/>
            <a:ext cx="1095375" cy="84772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 descr="igrushka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5256" y="2143125"/>
            <a:ext cx="578743" cy="578743"/>
          </a:xfrm>
          <a:prstGeom prst="rect">
            <a:avLst/>
          </a:prstGeom>
        </p:spPr>
      </p:pic>
      <p:pic>
        <p:nvPicPr>
          <p:cNvPr id="37" name="Рисунок 36" descr="clipart-5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57775" y="1854631"/>
            <a:ext cx="504825" cy="688543"/>
          </a:xfrm>
          <a:prstGeom prst="rect">
            <a:avLst/>
          </a:prstGeom>
        </p:spPr>
      </p:pic>
      <p:sp>
        <p:nvSpPr>
          <p:cNvPr id="39" name="Овал 38"/>
          <p:cNvSpPr/>
          <p:nvPr/>
        </p:nvSpPr>
        <p:spPr>
          <a:xfrm>
            <a:off x="4953000" y="666750"/>
            <a:ext cx="1590675" cy="1209675"/>
          </a:xfrm>
          <a:prstGeom prst="ellipse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 descr="0_8ad65_231d0f4c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2113684" flipV="1">
            <a:off x="4183756" y="3712949"/>
            <a:ext cx="902594" cy="827010"/>
          </a:xfrm>
          <a:prstGeom prst="rect">
            <a:avLst/>
          </a:prstGeom>
        </p:spPr>
      </p:pic>
      <p:pic>
        <p:nvPicPr>
          <p:cNvPr id="41" name="Рисунок 40" descr="piramidka_smal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9399" y="2200006"/>
            <a:ext cx="247502" cy="452434"/>
          </a:xfrm>
          <a:prstGeom prst="rect">
            <a:avLst/>
          </a:prstGeom>
        </p:spPr>
      </p:pic>
      <p:pic>
        <p:nvPicPr>
          <p:cNvPr id="42" name="Рисунок 41" descr="play-sport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81601" y="865949"/>
            <a:ext cx="1219200" cy="80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14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/>
        </p:nvGraphicFramePr>
        <p:xfrm>
          <a:off x="0" y="763325"/>
          <a:ext cx="9144000" cy="609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культуру и кинематографию,  </a:t>
            </a:r>
          </a:p>
          <a:p>
            <a:pPr algn="r"/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2021-2023 годах, тыс.руб.</a:t>
            </a:r>
            <a:endParaRPr lang="ru-RU" sz="25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Рисунок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1571612"/>
            <a:ext cx="6286512" cy="52863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29256" y="2857496"/>
            <a:ext cx="2433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Культура – 46 831,5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4500570"/>
            <a:ext cx="3643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Другие вопросы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области культуры,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кинематографии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795,0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1571612"/>
            <a:ext cx="1497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780632346"/>
              </p:ext>
            </p:extLst>
          </p:nvPr>
        </p:nvGraphicFramePr>
        <p:xfrm>
          <a:off x="0" y="3514725"/>
          <a:ext cx="4261899" cy="334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0" y="750352"/>
            <a:ext cx="9144000" cy="1092607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Учреждения культуры района оказывают населению услуги по организации библиотечного обслуживания, сохранения и развития народной традиционной культуры, поддержки социально-культурной активности населения, организации его досуга и отдыха. Все вышеуказанные услуги предоставляют </a:t>
            </a: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МБУ «Нуримановская централизованная библиотечная 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система»  и МБУ </a:t>
            </a: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«Нуримановская централизованная клубная система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в составе которых 48 филиалов в разных населенных пунктах района</a:t>
            </a:r>
            <a:r>
              <a:rPr lang="ru-RU" sz="1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3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69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8864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социальную политику,</a:t>
            </a:r>
          </a:p>
          <a:p>
            <a:pPr algn="r"/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2021-2023 годах, тыс.руб.</a:t>
            </a:r>
            <a:endParaRPr lang="ru-RU" sz="2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111015"/>
              </p:ext>
            </p:extLst>
          </p:nvPr>
        </p:nvGraphicFramePr>
        <p:xfrm>
          <a:off x="0" y="5105400"/>
          <a:ext cx="9144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472"/>
                <a:gridCol w="4143404"/>
                <a:gridCol w="1071570"/>
                <a:gridCol w="1071570"/>
                <a:gridCol w="1071570"/>
                <a:gridCol w="12144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(оценка)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9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1 994,8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1 982,5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1 982,5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1 982,5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обеспечение населения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7 938,2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2 877,5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2 893,1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2 928,4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41 929,5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41 374,3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41 412,2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41 436,4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05848130"/>
              </p:ext>
            </p:extLst>
          </p:nvPr>
        </p:nvGraphicFramePr>
        <p:xfrm>
          <a:off x="0" y="1340768"/>
          <a:ext cx="9144000" cy="370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117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2083596061"/>
              </p:ext>
            </p:extLst>
          </p:nvPr>
        </p:nvGraphicFramePr>
        <p:xfrm>
          <a:off x="0" y="-28178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076056" y="692696"/>
            <a:ext cx="4214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средства массовой информации, 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2021-2023 годах, тыс.руб.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493344865"/>
              </p:ext>
            </p:extLst>
          </p:nvPr>
        </p:nvGraphicFramePr>
        <p:xfrm>
          <a:off x="899592" y="825714"/>
          <a:ext cx="45339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93614" y="3103677"/>
            <a:ext cx="86503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физическую культуру 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спорт, в 2021-2023 годах, тыс.руб.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Мероприятия по физической культуре и спорту запланированы в рамках муниципальной программы «Развитие молодежной политики, физической культуры и спорта в муниципальном районе Нуримановский район Республики Башкортостан» подпрограммы «Развитие физической культуры и спорта» на</a:t>
            </a:r>
            <a:r>
              <a:rPr lang="ru-RU" sz="16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2021 год в объеме 500,0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11111111.JPG"/>
          <p:cNvPicPr>
            <a:picLocks noChangeAspect="1"/>
          </p:cNvPicPr>
          <p:nvPr/>
        </p:nvPicPr>
        <p:blipFill>
          <a:blip r:embed="rId4" cstate="print"/>
          <a:srcRect t="46250" r="76250" b="5000"/>
          <a:stretch>
            <a:fillRect/>
          </a:stretch>
        </p:blipFill>
        <p:spPr>
          <a:xfrm>
            <a:off x="4065170" y="5210694"/>
            <a:ext cx="742456" cy="1143008"/>
          </a:xfrm>
          <a:prstGeom prst="rect">
            <a:avLst/>
          </a:prstGeom>
        </p:spPr>
      </p:pic>
      <p:pic>
        <p:nvPicPr>
          <p:cNvPr id="12" name="Рисунок 11" descr="222222222222.JPG"/>
          <p:cNvPicPr>
            <a:picLocks noChangeAspect="1"/>
          </p:cNvPicPr>
          <p:nvPr/>
        </p:nvPicPr>
        <p:blipFill>
          <a:blip r:embed="rId5" cstate="print"/>
          <a:srcRect l="6875" t="7500" r="49062" b="7500"/>
          <a:stretch>
            <a:fillRect/>
          </a:stretch>
        </p:blipFill>
        <p:spPr>
          <a:xfrm>
            <a:off x="5612997" y="4948711"/>
            <a:ext cx="1185030" cy="1714512"/>
          </a:xfrm>
          <a:prstGeom prst="rect">
            <a:avLst/>
          </a:prstGeom>
        </p:spPr>
      </p:pic>
      <p:pic>
        <p:nvPicPr>
          <p:cNvPr id="13" name="Рисунок 12" descr="3333333333.JPG"/>
          <p:cNvPicPr>
            <a:picLocks noChangeAspect="1"/>
          </p:cNvPicPr>
          <p:nvPr/>
        </p:nvPicPr>
        <p:blipFill>
          <a:blip r:embed="rId6" cstate="print"/>
          <a:srcRect l="45312" t="50000" r="24688"/>
          <a:stretch>
            <a:fillRect/>
          </a:stretch>
        </p:blipFill>
        <p:spPr>
          <a:xfrm>
            <a:off x="7316595" y="5128340"/>
            <a:ext cx="1085846" cy="13572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54268" y="658100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2021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59157" y="658100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36161" y="658100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09930" y="4919672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00,0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03933" y="4709573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0,0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11914" y="4860248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0,0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97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4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06585" y="1142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ru-RU" b="1" dirty="0">
              <a:latin typeface="+mn-lt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23529" y="620688"/>
            <a:ext cx="8820472" cy="936104"/>
          </a:xfrm>
          <a:prstGeom prst="rect">
            <a:avLst/>
          </a:prstGeom>
        </p:spPr>
        <p:txBody>
          <a:bodyPr/>
          <a:lstStyle/>
          <a:p>
            <a:pPr lvl="0" algn="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в расчете на душу </a:t>
            </a:r>
          </a:p>
          <a:p>
            <a:pPr lvl="0" algn="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населения в 2021 году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212519"/>
              </p:ext>
            </p:extLst>
          </p:nvPr>
        </p:nvGraphicFramePr>
        <p:xfrm>
          <a:off x="1095375" y="1524759"/>
          <a:ext cx="8013129" cy="460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6331"/>
                <a:gridCol w="1477955"/>
                <a:gridCol w="5358843"/>
              </a:tblGrid>
              <a:tr h="9231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34 289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2 857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муниципального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приходится на одного жителя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3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95 669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7 972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рубля в месяц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</a:t>
                      </a:r>
                      <a:r>
                        <a:rPr lang="ru-RU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приходится на одного ученика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5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77 661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6 472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рубля в месяц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дошкольное образование приходится на 1 дошкольника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6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10 615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885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рублей в месяц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дополнительное образование приходится на 1 обучающего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2 365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197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рублей в месяц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культуру приходится на одного жителя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769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425422" y="3861048"/>
            <a:ext cx="4491080" cy="2765823"/>
          </a:xfrm>
          <a:prstGeom prst="rect">
            <a:avLst/>
          </a:prstGeom>
          <a:blipFill dpi="0" rotWithShape="1">
            <a:blip r:embed="rId3" cstate="print">
              <a:lum bright="14000" contrast="-14000"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73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4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06585" y="1142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ru-RU" b="1" dirty="0">
              <a:latin typeface="+mn-lt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5781" y="138822"/>
            <a:ext cx="8643998" cy="8201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78140" y="1080988"/>
            <a:ext cx="32418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Среднемесячная заработная </a:t>
            </a:r>
            <a:b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плата по Республике     Башкортостан в 2021 году       составит 37 733,6 рублей</a:t>
            </a:r>
          </a:p>
        </p:txBody>
      </p:sp>
      <p:sp>
        <p:nvSpPr>
          <p:cNvPr id="18" name="Rectangle 4"/>
          <p:cNvSpPr txBox="1">
            <a:spLocks/>
          </p:cNvSpPr>
          <p:nvPr/>
        </p:nvSpPr>
        <p:spPr bwMode="auto">
          <a:xfrm>
            <a:off x="952500" y="3062669"/>
            <a:ext cx="4191372" cy="57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Публичные нормативные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обязательства на 20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1-2023 годы</a:t>
            </a:r>
          </a:p>
        </p:txBody>
      </p:sp>
      <p:sp>
        <p:nvSpPr>
          <p:cNvPr id="257026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09547" y="5324772"/>
            <a:ext cx="4546627" cy="1477328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5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Выплата единовременного пособия при всех формах устройства детей, лишенных родительского попечения, в семью </a:t>
            </a:r>
          </a:p>
          <a:p>
            <a:pPr lvl="0" algn="ctr"/>
            <a:r>
              <a:rPr lang="ru-RU" sz="15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5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5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год – 652,1 тыс.руб., </a:t>
            </a:r>
          </a:p>
          <a:p>
            <a:pPr lvl="0" algn="ctr"/>
            <a:r>
              <a:rPr lang="ru-RU" sz="15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год – 678,1 тыс.руб., </a:t>
            </a:r>
          </a:p>
          <a:p>
            <a:pPr lvl="0" algn="ctr"/>
            <a:r>
              <a:rPr lang="ru-RU" sz="15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год – 705,3 тыс.руб.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038725" y="1095375"/>
            <a:ext cx="3895725" cy="2308251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43475" y="3509486"/>
            <a:ext cx="42005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Пенсии за выслугу лет лицам, замещавшим муниципальные должности</a:t>
            </a: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2021 – 2023 годы  по    </a:t>
            </a: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1 982,5 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ежегодно</a:t>
            </a:r>
          </a:p>
        </p:txBody>
      </p:sp>
    </p:spTree>
    <p:extLst>
      <p:ext uri="{BB962C8B-B14F-4D97-AF65-F5344CB8AC3E}">
        <p14:creationId xmlns:p14="http://schemas.microsoft.com/office/powerpoint/2010/main" val="4027335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d-chelovechek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3488" y="1486062"/>
            <a:ext cx="3780148" cy="2384544"/>
          </a:xfrm>
          <a:prstGeom prst="rect">
            <a:avLst/>
          </a:prstGeom>
          <a:solidFill>
            <a:schemeClr val="accent2">
              <a:lumMod val="60000"/>
              <a:lumOff val="40000"/>
              <a:alpha val="67000"/>
            </a:schemeClr>
          </a:solidFill>
        </p:spPr>
      </p:pic>
      <p:pic>
        <p:nvPicPr>
          <p:cNvPr id="10" name="Рисунок 9" descr="skill-development-programme-8d9defa8c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3487" y="3983989"/>
            <a:ext cx="3769280" cy="2295128"/>
          </a:xfrm>
          <a:prstGeom prst="rect">
            <a:avLst/>
          </a:prstGeom>
        </p:spPr>
      </p:pic>
      <p:sp>
        <p:nvSpPr>
          <p:cNvPr id="11" name="Скругленный прямоугольник 18"/>
          <p:cNvSpPr>
            <a:spLocks noChangeArrowheads="1"/>
          </p:cNvSpPr>
          <p:nvPr/>
        </p:nvSpPr>
        <p:spPr bwMode="auto">
          <a:xfrm>
            <a:off x="625577" y="1683853"/>
            <a:ext cx="4500528" cy="1432874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just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Constantia" pitchFamily="18" charset="0"/>
              </a:rPr>
              <a:t>Через публичные слушания по проекту бюджета муниципального района, которые проходят ежегодно в декабре</a:t>
            </a:r>
            <a:endParaRPr lang="ru-RU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2" name="Скругленный прямоугольник 18"/>
          <p:cNvSpPr>
            <a:spLocks noChangeArrowheads="1"/>
          </p:cNvSpPr>
          <p:nvPr/>
        </p:nvSpPr>
        <p:spPr bwMode="auto">
          <a:xfrm>
            <a:off x="618226" y="4101439"/>
            <a:ext cx="4557090" cy="1630837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just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Constantia" pitchFamily="18" charset="0"/>
              </a:rPr>
              <a:t>Через публичные слушания по отчету об исполнении бюджета муниципального района, которые проходят ежегодно</a:t>
            </a:r>
            <a:r>
              <a:rPr lang="en-US" b="1" dirty="0" smtClean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onstantia" pitchFamily="18" charset="0"/>
              </a:rPr>
              <a:t>в мае</a:t>
            </a:r>
            <a:endParaRPr lang="ru-RU" b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8" name="Shape"/>
          <p:cNvSpPr>
            <a:spLocks noChangeArrowheads="1"/>
          </p:cNvSpPr>
          <p:nvPr/>
        </p:nvSpPr>
        <p:spPr bwMode="auto">
          <a:xfrm>
            <a:off x="1619672" y="714714"/>
            <a:ext cx="6760656" cy="77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" algn="ctr">
              <a:spcAft>
                <a:spcPts val="2100"/>
              </a:spcAft>
            </a:pP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КАК ГРАЖДАНИН МОЖЕТ ПОВЛИЯТЬ               НА СОСТАВ БЮДЖЕТА?</a:t>
            </a:r>
            <a:endParaRPr lang="ru-RU" sz="2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273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26097724_1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pic>
      <p:sp>
        <p:nvSpPr>
          <p:cNvPr id="6" name="TextBox 5"/>
          <p:cNvSpPr txBox="1"/>
          <p:nvPr/>
        </p:nvSpPr>
        <p:spPr>
          <a:xfrm>
            <a:off x="1285852" y="1142984"/>
            <a:ext cx="23042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Педагогические 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работники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дошкольных образовательных организаций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2643182"/>
            <a:ext cx="27217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Педагогические  работники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образовательных организаций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общего образования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3929066"/>
            <a:ext cx="27698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Педагогические  работники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организаций дополнительного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образования детей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5918" y="5214950"/>
            <a:ext cx="1351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Работники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учреждений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культуры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694709">
            <a:off x="4152541" y="928670"/>
            <a:ext cx="1468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89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831758">
            <a:off x="4000496" y="2000240"/>
            <a:ext cx="1629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267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человек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0756265">
            <a:off x="3906977" y="3310302"/>
            <a:ext cx="1447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человек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9990454">
            <a:off x="3979046" y="4455602"/>
            <a:ext cx="1523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73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человека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4143442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000" b="1" dirty="0" smtClean="0">
                <a:ln>
                  <a:solidFill>
                    <a:srgbClr val="FF000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Средняя заработная </a:t>
            </a:r>
          </a:p>
          <a:p>
            <a:r>
              <a:rPr lang="ru-RU" sz="2000" b="1" dirty="0" smtClean="0">
                <a:ln>
                  <a:solidFill>
                    <a:srgbClr val="FF000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плата работников, выделенных в </a:t>
            </a:r>
          </a:p>
          <a:p>
            <a:r>
              <a:rPr lang="ru-RU" sz="2000" b="1" dirty="0" smtClean="0">
                <a:ln>
                  <a:solidFill>
                    <a:srgbClr val="FF000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«майских» Указах Президента РФ</a:t>
            </a:r>
            <a:endParaRPr lang="ru-RU" sz="2000" b="1" cap="all" spc="0" dirty="0">
              <a:ln>
                <a:solidFill>
                  <a:srgbClr val="FF0000"/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81525" y="6000768"/>
            <a:ext cx="4562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Среднесписочная численность 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9 месяцев  2020 года - 457 человек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92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004274754"/>
              </p:ext>
            </p:extLst>
          </p:nvPr>
        </p:nvGraphicFramePr>
        <p:xfrm>
          <a:off x="0" y="415498"/>
          <a:ext cx="9144000" cy="5327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84333" y="0"/>
            <a:ext cx="80596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изменения средней </a:t>
            </a:r>
          </a:p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заработной платы отдельных категорий работников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7603" y="5604508"/>
            <a:ext cx="5227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Педагогические  работники дошкольных образовательных организаций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17735" y="5865984"/>
            <a:ext cx="58262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Педагогические  работники образовательных организаций общего образования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17735" y="6135552"/>
            <a:ext cx="58262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Педагогические  работники организаций дополнительного образования детей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35140" y="6425680"/>
            <a:ext cx="25679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Работники учреждений культуры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28555" y="5635486"/>
            <a:ext cx="142876" cy="1428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128555" y="5921238"/>
            <a:ext cx="142876" cy="14287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136647" y="6198897"/>
            <a:ext cx="142876" cy="142876"/>
          </a:xfrm>
          <a:prstGeom prst="rect">
            <a:avLst/>
          </a:prstGeom>
          <a:solidFill>
            <a:srgbClr val="B5D36B"/>
          </a:solidFill>
          <a:ln>
            <a:solidFill>
              <a:srgbClr val="B5D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136647" y="6492742"/>
            <a:ext cx="142876" cy="142876"/>
          </a:xfrm>
          <a:prstGeom prst="rect">
            <a:avLst/>
          </a:prstGeom>
          <a:solidFill>
            <a:srgbClr val="EC5E06"/>
          </a:solidFill>
          <a:ln>
            <a:solidFill>
              <a:srgbClr val="EC5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8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501028"/>
              </p:ext>
            </p:extLst>
          </p:nvPr>
        </p:nvGraphicFramePr>
        <p:xfrm>
          <a:off x="5000626" y="4917440"/>
          <a:ext cx="4133849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  <a:gridCol w="623875"/>
                <a:gridCol w="600075"/>
                <a:gridCol w="587856"/>
                <a:gridCol w="6789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 показателя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2020 (оценка)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</a:t>
                      </a:r>
                    </a:p>
                    <a:p>
                      <a:pPr algn="l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бюджетной обеспеченности </a:t>
                      </a:r>
                    </a:p>
                    <a:p>
                      <a:pPr algn="l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субъектов РФ и муниципальных </a:t>
                      </a:r>
                    </a:p>
                    <a:p>
                      <a:pPr algn="l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26 078,2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26 412,4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25 265,6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24 636,8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359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дотации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общего характера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5 494,7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椭圆 161"/>
          <p:cNvSpPr/>
          <p:nvPr/>
        </p:nvSpPr>
        <p:spPr>
          <a:xfrm rot="21574610">
            <a:off x="1081865" y="2224880"/>
            <a:ext cx="2806637" cy="2806633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1389" y="162578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межбюджетные трансферты общего характера бюджетам бюджетной системы Российской Федерации,  на  2021-2023 годы, тыс.руб.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椭圆 162"/>
          <p:cNvSpPr/>
          <p:nvPr/>
        </p:nvSpPr>
        <p:spPr>
          <a:xfrm rot="14374610">
            <a:off x="17294" y="4017828"/>
            <a:ext cx="2806633" cy="2806637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9600000" scaled="0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18000000" scaled="0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椭圆 163"/>
          <p:cNvSpPr/>
          <p:nvPr/>
        </p:nvSpPr>
        <p:spPr>
          <a:xfrm rot="7174610">
            <a:off x="2224285" y="4010240"/>
            <a:ext cx="2806633" cy="2806637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6200000" scaled="0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7200000" scaled="0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任意多边形 164"/>
          <p:cNvSpPr/>
          <p:nvPr/>
        </p:nvSpPr>
        <p:spPr>
          <a:xfrm rot="7174610">
            <a:off x="1730203" y="4938237"/>
            <a:ext cx="1554648" cy="941405"/>
          </a:xfrm>
          <a:custGeom>
            <a:avLst/>
            <a:gdLst>
              <a:gd name="connsiteX0" fmla="*/ 0 w 1254201"/>
              <a:gd name="connsiteY0" fmla="*/ 741887 h 759470"/>
              <a:gd name="connsiteX1" fmla="*/ 28289 w 1254201"/>
              <a:gd name="connsiteY1" fmla="*/ 669414 h 759470"/>
              <a:gd name="connsiteX2" fmla="*/ 81103 w 1254201"/>
              <a:gd name="connsiteY2" fmla="*/ 566247 h 759470"/>
              <a:gd name="connsiteX3" fmla="*/ 1201486 w 1254201"/>
              <a:gd name="connsiteY3" fmla="*/ 8577 h 759470"/>
              <a:gd name="connsiteX4" fmla="*/ 1254201 w 1254201"/>
              <a:gd name="connsiteY4" fmla="*/ 17775 h 759470"/>
              <a:gd name="connsiteX5" fmla="*/ 1235809 w 1254201"/>
              <a:gd name="connsiteY5" fmla="*/ 68025 h 759470"/>
              <a:gd name="connsiteX6" fmla="*/ 192661 w 1254201"/>
              <a:gd name="connsiteY6" fmla="*/ 759470 h 759470"/>
              <a:gd name="connsiteX7" fmla="*/ 76909 w 1254201"/>
              <a:gd name="connsiteY7" fmla="*/ 753625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4201" h="759470">
                <a:moveTo>
                  <a:pt x="0" y="741887"/>
                </a:moveTo>
                <a:lnTo>
                  <a:pt x="28289" y="669414"/>
                </a:lnTo>
                <a:cubicBezTo>
                  <a:pt x="43971" y="634522"/>
                  <a:pt x="61564" y="600090"/>
                  <a:pt x="81103" y="566247"/>
                </a:cubicBezTo>
                <a:cubicBezTo>
                  <a:pt x="315572" y="160135"/>
                  <a:pt x="763659" y="-45751"/>
                  <a:pt x="1201486" y="8577"/>
                </a:cubicBezTo>
                <a:lnTo>
                  <a:pt x="1254201" y="17775"/>
                </a:lnTo>
                <a:lnTo>
                  <a:pt x="1235809" y="68025"/>
                </a:lnTo>
                <a:cubicBezTo>
                  <a:pt x="1063944" y="474359"/>
                  <a:pt x="661599" y="759470"/>
                  <a:pt x="192661" y="759470"/>
                </a:cubicBezTo>
                <a:cubicBezTo>
                  <a:pt x="153583" y="759470"/>
                  <a:pt x="114967" y="757490"/>
                  <a:pt x="76909" y="753625"/>
                </a:cubicBezTo>
                <a:close/>
              </a:path>
            </a:pathLst>
          </a:custGeom>
          <a:solidFill>
            <a:srgbClr val="3BF32D"/>
          </a:solidFill>
          <a:ln w="12700" cap="flat" cmpd="sng" algn="ctr">
            <a:noFill/>
            <a:prstDash val="solid"/>
            <a:miter lim="800000"/>
          </a:ln>
          <a:effectLst>
            <a:innerShdw blurRad="152400" dist="177800" dir="72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任意多边形 165"/>
          <p:cNvSpPr/>
          <p:nvPr/>
        </p:nvSpPr>
        <p:spPr>
          <a:xfrm rot="14374610">
            <a:off x="1165165" y="4009824"/>
            <a:ext cx="1554650" cy="941405"/>
          </a:xfrm>
          <a:custGeom>
            <a:avLst/>
            <a:gdLst>
              <a:gd name="connsiteX0" fmla="*/ 1254202 w 1254202"/>
              <a:gd name="connsiteY0" fmla="*/ 17774 h 759470"/>
              <a:gd name="connsiteX1" fmla="*/ 1235810 w 1254202"/>
              <a:gd name="connsiteY1" fmla="*/ 68025 h 759470"/>
              <a:gd name="connsiteX2" fmla="*/ 192662 w 1254202"/>
              <a:gd name="connsiteY2" fmla="*/ 759470 h 759470"/>
              <a:gd name="connsiteX3" fmla="*/ 76910 w 1254202"/>
              <a:gd name="connsiteY3" fmla="*/ 753625 h 759470"/>
              <a:gd name="connsiteX4" fmla="*/ 0 w 1254202"/>
              <a:gd name="connsiteY4" fmla="*/ 741887 h 759470"/>
              <a:gd name="connsiteX5" fmla="*/ 28289 w 1254202"/>
              <a:gd name="connsiteY5" fmla="*/ 669414 h 759470"/>
              <a:gd name="connsiteX6" fmla="*/ 81103 w 1254202"/>
              <a:gd name="connsiteY6" fmla="*/ 566247 h 759470"/>
              <a:gd name="connsiteX7" fmla="*/ 1201486 w 1254202"/>
              <a:gd name="connsiteY7" fmla="*/ 8577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4202" h="759470">
                <a:moveTo>
                  <a:pt x="1254202" y="17774"/>
                </a:moveTo>
                <a:lnTo>
                  <a:pt x="1235810" y="68025"/>
                </a:lnTo>
                <a:cubicBezTo>
                  <a:pt x="1063945" y="474358"/>
                  <a:pt x="661600" y="759470"/>
                  <a:pt x="192662" y="759470"/>
                </a:cubicBezTo>
                <a:cubicBezTo>
                  <a:pt x="153584" y="759470"/>
                  <a:pt x="114968" y="757490"/>
                  <a:pt x="76910" y="753625"/>
                </a:cubicBezTo>
                <a:lnTo>
                  <a:pt x="0" y="741887"/>
                </a:lnTo>
                <a:lnTo>
                  <a:pt x="28289" y="669414"/>
                </a:lnTo>
                <a:cubicBezTo>
                  <a:pt x="43971" y="634522"/>
                  <a:pt x="61564" y="600090"/>
                  <a:pt x="81103" y="566247"/>
                </a:cubicBezTo>
                <a:cubicBezTo>
                  <a:pt x="315572" y="160136"/>
                  <a:pt x="763659" y="-45751"/>
                  <a:pt x="1201486" y="8577"/>
                </a:cubicBezTo>
                <a:close/>
              </a:path>
            </a:pathLst>
          </a:custGeom>
          <a:solidFill>
            <a:srgbClr val="EE0076"/>
          </a:solidFill>
          <a:ln w="12700" cap="flat" cmpd="sng" algn="ctr">
            <a:noFill/>
            <a:prstDash val="solid"/>
            <a:miter lim="800000"/>
          </a:ln>
          <a:effectLst>
            <a:innerShdw blurRad="152400" dist="177800" dir="192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任意多边形 166"/>
          <p:cNvSpPr/>
          <p:nvPr/>
        </p:nvSpPr>
        <p:spPr>
          <a:xfrm rot="21574610">
            <a:off x="2289705" y="4006032"/>
            <a:ext cx="1500770" cy="1013210"/>
          </a:xfrm>
          <a:custGeom>
            <a:avLst/>
            <a:gdLst>
              <a:gd name="connsiteX0" fmla="*/ 565035 w 1250798"/>
              <a:gd name="connsiteY0" fmla="*/ 114747 h 759470"/>
              <a:gd name="connsiteX1" fmla="*/ 1201486 w 1250798"/>
              <a:gd name="connsiteY1" fmla="*/ 8577 h 759470"/>
              <a:gd name="connsiteX2" fmla="*/ 1250798 w 1250798"/>
              <a:gd name="connsiteY2" fmla="*/ 19739 h 759470"/>
              <a:gd name="connsiteX3" fmla="*/ 1235810 w 1250798"/>
              <a:gd name="connsiteY3" fmla="*/ 68025 h 759470"/>
              <a:gd name="connsiteX4" fmla="*/ 192662 w 1250798"/>
              <a:gd name="connsiteY4" fmla="*/ 759470 h 759470"/>
              <a:gd name="connsiteX5" fmla="*/ 76910 w 1250798"/>
              <a:gd name="connsiteY5" fmla="*/ 753625 h 759470"/>
              <a:gd name="connsiteX6" fmla="*/ 0 w 1250798"/>
              <a:gd name="connsiteY6" fmla="*/ 741887 h 759470"/>
              <a:gd name="connsiteX7" fmla="*/ 28289 w 1250798"/>
              <a:gd name="connsiteY7" fmla="*/ 669414 h 759470"/>
              <a:gd name="connsiteX8" fmla="*/ 81103 w 1250798"/>
              <a:gd name="connsiteY8" fmla="*/ 566247 h 759470"/>
              <a:gd name="connsiteX9" fmla="*/ 565035 w 1250798"/>
              <a:gd name="connsiteY9" fmla="*/ 114747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0798" h="759470">
                <a:moveTo>
                  <a:pt x="565035" y="114747"/>
                </a:moveTo>
                <a:cubicBezTo>
                  <a:pt x="761094" y="19302"/>
                  <a:pt x="982573" y="-18587"/>
                  <a:pt x="1201486" y="8577"/>
                </a:cubicBezTo>
                <a:lnTo>
                  <a:pt x="1250798" y="19739"/>
                </a:lnTo>
                <a:lnTo>
                  <a:pt x="1235810" y="68025"/>
                </a:lnTo>
                <a:cubicBezTo>
                  <a:pt x="1063946" y="474359"/>
                  <a:pt x="661599" y="759470"/>
                  <a:pt x="192662" y="759470"/>
                </a:cubicBezTo>
                <a:cubicBezTo>
                  <a:pt x="153584" y="759470"/>
                  <a:pt x="114968" y="757490"/>
                  <a:pt x="76910" y="753625"/>
                </a:cubicBezTo>
                <a:lnTo>
                  <a:pt x="0" y="741887"/>
                </a:lnTo>
                <a:lnTo>
                  <a:pt x="28289" y="669414"/>
                </a:lnTo>
                <a:cubicBezTo>
                  <a:pt x="43971" y="634522"/>
                  <a:pt x="61564" y="600089"/>
                  <a:pt x="81103" y="566247"/>
                </a:cubicBezTo>
                <a:cubicBezTo>
                  <a:pt x="198338" y="363191"/>
                  <a:pt x="368977" y="210191"/>
                  <a:pt x="565035" y="114747"/>
                </a:cubicBezTo>
                <a:close/>
              </a:path>
            </a:pathLst>
          </a:custGeom>
          <a:solidFill>
            <a:srgbClr val="FB9E00"/>
          </a:solidFill>
          <a:ln w="12700" cap="flat" cmpd="sng" algn="ctr">
            <a:noFill/>
            <a:prstDash val="solid"/>
            <a:miter lim="800000"/>
          </a:ln>
          <a:effectLst>
            <a:innerShdw blurRad="152400" dist="177800" dir="108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任意多边形 167"/>
          <p:cNvSpPr/>
          <p:nvPr/>
        </p:nvSpPr>
        <p:spPr>
          <a:xfrm rot="14374610">
            <a:off x="2212925" y="4670477"/>
            <a:ext cx="477571" cy="435309"/>
          </a:xfrm>
          <a:custGeom>
            <a:avLst/>
            <a:gdLst>
              <a:gd name="connsiteX0" fmla="*/ 385277 w 385277"/>
              <a:gd name="connsiteY0" fmla="*/ 333481 h 351182"/>
              <a:gd name="connsiteX1" fmla="*/ 365072 w 385277"/>
              <a:gd name="connsiteY1" fmla="*/ 338138 h 351182"/>
              <a:gd name="connsiteX2" fmla="*/ 192662 w 385277"/>
              <a:gd name="connsiteY2" fmla="*/ 351182 h 351182"/>
              <a:gd name="connsiteX3" fmla="*/ 76910 w 385277"/>
              <a:gd name="connsiteY3" fmla="*/ 345337 h 351182"/>
              <a:gd name="connsiteX4" fmla="*/ 0 w 385277"/>
              <a:gd name="connsiteY4" fmla="*/ 333599 h 351182"/>
              <a:gd name="connsiteX5" fmla="*/ 28289 w 385277"/>
              <a:gd name="connsiteY5" fmla="*/ 261126 h 351182"/>
              <a:gd name="connsiteX6" fmla="*/ 81104 w 385277"/>
              <a:gd name="connsiteY6" fmla="*/ 157959 h 351182"/>
              <a:gd name="connsiteX7" fmla="*/ 178605 w 385277"/>
              <a:gd name="connsiteY7" fmla="*/ 15170 h 351182"/>
              <a:gd name="connsiteX8" fmla="*/ 192741 w 385277"/>
              <a:gd name="connsiteY8" fmla="*/ 0 h 351182"/>
              <a:gd name="connsiteX9" fmla="*/ 241281 w 385277"/>
              <a:gd name="connsiteY9" fmla="*/ 60637 h 351182"/>
              <a:gd name="connsiteX10" fmla="*/ 304219 w 385277"/>
              <a:gd name="connsiteY10" fmla="*/ 157958 h 351182"/>
              <a:gd name="connsiteX11" fmla="*/ 357033 w 385277"/>
              <a:gd name="connsiteY11" fmla="*/ 261125 h 35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5277" h="351182">
                <a:moveTo>
                  <a:pt x="385277" y="333481"/>
                </a:moveTo>
                <a:lnTo>
                  <a:pt x="365072" y="338138"/>
                </a:lnTo>
                <a:cubicBezTo>
                  <a:pt x="308856" y="346727"/>
                  <a:pt x="251279" y="351182"/>
                  <a:pt x="192662" y="351182"/>
                </a:cubicBezTo>
                <a:cubicBezTo>
                  <a:pt x="153584" y="351182"/>
                  <a:pt x="114968" y="349202"/>
                  <a:pt x="76910" y="345337"/>
                </a:cubicBezTo>
                <a:lnTo>
                  <a:pt x="0" y="333599"/>
                </a:lnTo>
                <a:lnTo>
                  <a:pt x="28289" y="261126"/>
                </a:lnTo>
                <a:cubicBezTo>
                  <a:pt x="43971" y="226234"/>
                  <a:pt x="61565" y="191802"/>
                  <a:pt x="81104" y="157959"/>
                </a:cubicBezTo>
                <a:cubicBezTo>
                  <a:pt x="110412" y="107195"/>
                  <a:pt x="143059" y="59560"/>
                  <a:pt x="178605" y="15170"/>
                </a:cubicBezTo>
                <a:lnTo>
                  <a:pt x="192741" y="0"/>
                </a:lnTo>
                <a:lnTo>
                  <a:pt x="241281" y="60637"/>
                </a:lnTo>
                <a:cubicBezTo>
                  <a:pt x="263658" y="91664"/>
                  <a:pt x="284680" y="124116"/>
                  <a:pt x="304219" y="157958"/>
                </a:cubicBezTo>
                <a:cubicBezTo>
                  <a:pt x="323758" y="191801"/>
                  <a:pt x="341351" y="226233"/>
                  <a:pt x="357033" y="261125"/>
                </a:cubicBezTo>
                <a:close/>
              </a:path>
            </a:pathLst>
          </a:custGeom>
          <a:solidFill>
            <a:srgbClr val="29ABE2"/>
          </a:solidFill>
          <a:ln w="12700" cap="flat" cmpd="sng" algn="ctr">
            <a:noFill/>
            <a:prstDash val="solid"/>
            <a:miter lim="800000"/>
          </a:ln>
          <a:effectLst>
            <a:innerShdw blurRad="190500" dist="1143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1714480" y="4286256"/>
            <a:ext cx="446088" cy="400050"/>
          </a:xfrm>
          <a:custGeom>
            <a:avLst/>
            <a:gdLst>
              <a:gd name="T0" fmla="*/ 24 w 116"/>
              <a:gd name="T1" fmla="*/ 42 h 104"/>
              <a:gd name="T2" fmla="*/ 36 w 116"/>
              <a:gd name="T3" fmla="*/ 58 h 104"/>
              <a:gd name="T4" fmla="*/ 52 w 116"/>
              <a:gd name="T5" fmla="*/ 47 h 104"/>
              <a:gd name="T6" fmla="*/ 40 w 116"/>
              <a:gd name="T7" fmla="*/ 31 h 104"/>
              <a:gd name="T8" fmla="*/ 53 w 116"/>
              <a:gd name="T9" fmla="*/ 24 h 104"/>
              <a:gd name="T10" fmla="*/ 7 w 116"/>
              <a:gd name="T11" fmla="*/ 0 h 104"/>
              <a:gd name="T12" fmla="*/ 11 w 116"/>
              <a:gd name="T13" fmla="*/ 51 h 104"/>
              <a:gd name="T14" fmla="*/ 24 w 116"/>
              <a:gd name="T15" fmla="*/ 42 h 104"/>
              <a:gd name="T16" fmla="*/ 93 w 116"/>
              <a:gd name="T17" fmla="*/ 43 h 104"/>
              <a:gd name="T18" fmla="*/ 106 w 116"/>
              <a:gd name="T19" fmla="*/ 52 h 104"/>
              <a:gd name="T20" fmla="*/ 111 w 116"/>
              <a:gd name="T21" fmla="*/ 1 h 104"/>
              <a:gd name="T22" fmla="*/ 65 w 116"/>
              <a:gd name="T23" fmla="*/ 24 h 104"/>
              <a:gd name="T24" fmla="*/ 77 w 116"/>
              <a:gd name="T25" fmla="*/ 32 h 104"/>
              <a:gd name="T26" fmla="*/ 0 w 116"/>
              <a:gd name="T27" fmla="*/ 83 h 104"/>
              <a:gd name="T28" fmla="*/ 3 w 116"/>
              <a:gd name="T29" fmla="*/ 102 h 104"/>
              <a:gd name="T30" fmla="*/ 93 w 116"/>
              <a:gd name="T31" fmla="*/ 43 h 104"/>
              <a:gd name="T32" fmla="*/ 81 w 116"/>
              <a:gd name="T33" fmla="*/ 70 h 104"/>
              <a:gd name="T34" fmla="*/ 65 w 116"/>
              <a:gd name="T35" fmla="*/ 83 h 104"/>
              <a:gd name="T36" fmla="*/ 111 w 116"/>
              <a:gd name="T37" fmla="*/ 104 h 104"/>
              <a:gd name="T38" fmla="*/ 116 w 116"/>
              <a:gd name="T39" fmla="*/ 85 h 104"/>
              <a:gd name="T40" fmla="*/ 81 w 116"/>
              <a:gd name="T41" fmla="*/ 7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6" h="104">
                <a:moveTo>
                  <a:pt x="24" y="42"/>
                </a:moveTo>
                <a:cubicBezTo>
                  <a:pt x="28" y="48"/>
                  <a:pt x="32" y="53"/>
                  <a:pt x="36" y="58"/>
                </a:cubicBezTo>
                <a:cubicBezTo>
                  <a:pt x="41" y="55"/>
                  <a:pt x="47" y="51"/>
                  <a:pt x="52" y="47"/>
                </a:cubicBezTo>
                <a:cubicBezTo>
                  <a:pt x="48" y="42"/>
                  <a:pt x="44" y="37"/>
                  <a:pt x="40" y="31"/>
                </a:cubicBezTo>
                <a:cubicBezTo>
                  <a:pt x="53" y="24"/>
                  <a:pt x="53" y="24"/>
                  <a:pt x="53" y="24"/>
                </a:cubicBezTo>
                <a:cubicBezTo>
                  <a:pt x="7" y="0"/>
                  <a:pt x="7" y="0"/>
                  <a:pt x="7" y="0"/>
                </a:cubicBezTo>
                <a:cubicBezTo>
                  <a:pt x="11" y="51"/>
                  <a:pt x="11" y="51"/>
                  <a:pt x="11" y="51"/>
                </a:cubicBezTo>
                <a:lnTo>
                  <a:pt x="24" y="42"/>
                </a:lnTo>
                <a:close/>
                <a:moveTo>
                  <a:pt x="93" y="43"/>
                </a:moveTo>
                <a:cubicBezTo>
                  <a:pt x="106" y="52"/>
                  <a:pt x="106" y="52"/>
                  <a:pt x="106" y="52"/>
                </a:cubicBezTo>
                <a:cubicBezTo>
                  <a:pt x="111" y="1"/>
                  <a:pt x="111" y="1"/>
                  <a:pt x="111" y="1"/>
                </a:cubicBezTo>
                <a:cubicBezTo>
                  <a:pt x="65" y="24"/>
                  <a:pt x="65" y="24"/>
                  <a:pt x="65" y="24"/>
                </a:cubicBezTo>
                <a:cubicBezTo>
                  <a:pt x="77" y="32"/>
                  <a:pt x="77" y="32"/>
                  <a:pt x="77" y="32"/>
                </a:cubicBezTo>
                <a:cubicBezTo>
                  <a:pt x="49" y="72"/>
                  <a:pt x="0" y="82"/>
                  <a:pt x="0" y="83"/>
                </a:cubicBezTo>
                <a:cubicBezTo>
                  <a:pt x="3" y="102"/>
                  <a:pt x="3" y="102"/>
                  <a:pt x="3" y="102"/>
                </a:cubicBezTo>
                <a:cubicBezTo>
                  <a:pt x="6" y="102"/>
                  <a:pt x="60" y="90"/>
                  <a:pt x="93" y="43"/>
                </a:cubicBezTo>
                <a:close/>
                <a:moveTo>
                  <a:pt x="81" y="70"/>
                </a:moveTo>
                <a:cubicBezTo>
                  <a:pt x="76" y="75"/>
                  <a:pt x="71" y="79"/>
                  <a:pt x="65" y="83"/>
                </a:cubicBezTo>
                <a:cubicBezTo>
                  <a:pt x="88" y="98"/>
                  <a:pt x="110" y="104"/>
                  <a:pt x="111" y="104"/>
                </a:cubicBezTo>
                <a:cubicBezTo>
                  <a:pt x="116" y="85"/>
                  <a:pt x="116" y="85"/>
                  <a:pt x="116" y="85"/>
                </a:cubicBezTo>
                <a:cubicBezTo>
                  <a:pt x="115" y="85"/>
                  <a:pt x="100" y="81"/>
                  <a:pt x="81" y="7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Freeform 27"/>
          <p:cNvSpPr>
            <a:spLocks noChangeAspect="1" noEditPoints="1"/>
          </p:cNvSpPr>
          <p:nvPr/>
        </p:nvSpPr>
        <p:spPr bwMode="auto">
          <a:xfrm>
            <a:off x="2857488" y="4214818"/>
            <a:ext cx="497953" cy="504000"/>
          </a:xfrm>
          <a:custGeom>
            <a:avLst/>
            <a:gdLst>
              <a:gd name="T0" fmla="*/ 59 w 104"/>
              <a:gd name="T1" fmla="*/ 46 h 105"/>
              <a:gd name="T2" fmla="*/ 59 w 104"/>
              <a:gd name="T3" fmla="*/ 23 h 105"/>
              <a:gd name="T4" fmla="*/ 46 w 104"/>
              <a:gd name="T5" fmla="*/ 23 h 105"/>
              <a:gd name="T6" fmla="*/ 46 w 104"/>
              <a:gd name="T7" fmla="*/ 46 h 105"/>
              <a:gd name="T8" fmla="*/ 24 w 104"/>
              <a:gd name="T9" fmla="*/ 46 h 105"/>
              <a:gd name="T10" fmla="*/ 24 w 104"/>
              <a:gd name="T11" fmla="*/ 59 h 105"/>
              <a:gd name="T12" fmla="*/ 46 w 104"/>
              <a:gd name="T13" fmla="*/ 59 h 105"/>
              <a:gd name="T14" fmla="*/ 46 w 104"/>
              <a:gd name="T15" fmla="*/ 82 h 105"/>
              <a:gd name="T16" fmla="*/ 59 w 104"/>
              <a:gd name="T17" fmla="*/ 82 h 105"/>
              <a:gd name="T18" fmla="*/ 59 w 104"/>
              <a:gd name="T19" fmla="*/ 59 h 105"/>
              <a:gd name="T20" fmla="*/ 81 w 104"/>
              <a:gd name="T21" fmla="*/ 59 h 105"/>
              <a:gd name="T22" fmla="*/ 81 w 104"/>
              <a:gd name="T23" fmla="*/ 46 h 105"/>
              <a:gd name="T24" fmla="*/ 59 w 104"/>
              <a:gd name="T25" fmla="*/ 46 h 105"/>
              <a:gd name="T26" fmla="*/ 52 w 104"/>
              <a:gd name="T27" fmla="*/ 0 h 105"/>
              <a:gd name="T28" fmla="*/ 0 w 104"/>
              <a:gd name="T29" fmla="*/ 53 h 105"/>
              <a:gd name="T30" fmla="*/ 52 w 104"/>
              <a:gd name="T31" fmla="*/ 105 h 105"/>
              <a:gd name="T32" fmla="*/ 104 w 104"/>
              <a:gd name="T33" fmla="*/ 53 h 105"/>
              <a:gd name="T34" fmla="*/ 52 w 104"/>
              <a:gd name="T35" fmla="*/ 0 h 105"/>
              <a:gd name="T36" fmla="*/ 52 w 104"/>
              <a:gd name="T37" fmla="*/ 93 h 105"/>
              <a:gd name="T38" fmla="*/ 12 w 104"/>
              <a:gd name="T39" fmla="*/ 53 h 105"/>
              <a:gd name="T40" fmla="*/ 52 w 104"/>
              <a:gd name="T41" fmla="*/ 12 h 105"/>
              <a:gd name="T42" fmla="*/ 93 w 104"/>
              <a:gd name="T43" fmla="*/ 53 h 105"/>
              <a:gd name="T44" fmla="*/ 52 w 104"/>
              <a:gd name="T45" fmla="*/ 9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4" h="105">
                <a:moveTo>
                  <a:pt x="59" y="46"/>
                </a:moveTo>
                <a:cubicBezTo>
                  <a:pt x="59" y="23"/>
                  <a:pt x="59" y="23"/>
                  <a:pt x="59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46"/>
                  <a:pt x="46" y="46"/>
                  <a:pt x="46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59"/>
                  <a:pt x="24" y="59"/>
                  <a:pt x="24" y="59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82"/>
                  <a:pt x="46" y="82"/>
                  <a:pt x="46" y="82"/>
                </a:cubicBezTo>
                <a:cubicBezTo>
                  <a:pt x="59" y="82"/>
                  <a:pt x="59" y="82"/>
                  <a:pt x="59" y="82"/>
                </a:cubicBezTo>
                <a:cubicBezTo>
                  <a:pt x="59" y="59"/>
                  <a:pt x="59" y="59"/>
                  <a:pt x="59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46"/>
                  <a:pt x="81" y="46"/>
                  <a:pt x="81" y="46"/>
                </a:cubicBezTo>
                <a:lnTo>
                  <a:pt x="59" y="46"/>
                </a:lnTo>
                <a:close/>
                <a:moveTo>
                  <a:pt x="52" y="0"/>
                </a:moveTo>
                <a:cubicBezTo>
                  <a:pt x="23" y="0"/>
                  <a:pt x="0" y="24"/>
                  <a:pt x="0" y="53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4" y="81"/>
                  <a:pt x="104" y="53"/>
                </a:cubicBezTo>
                <a:cubicBezTo>
                  <a:pt x="104" y="24"/>
                  <a:pt x="81" y="0"/>
                  <a:pt x="52" y="0"/>
                </a:cubicBezTo>
                <a:close/>
                <a:moveTo>
                  <a:pt x="52" y="93"/>
                </a:moveTo>
                <a:cubicBezTo>
                  <a:pt x="30" y="93"/>
                  <a:pt x="12" y="75"/>
                  <a:pt x="12" y="53"/>
                </a:cubicBezTo>
                <a:cubicBezTo>
                  <a:pt x="12" y="30"/>
                  <a:pt x="30" y="12"/>
                  <a:pt x="52" y="12"/>
                </a:cubicBezTo>
                <a:cubicBezTo>
                  <a:pt x="74" y="12"/>
                  <a:pt x="93" y="30"/>
                  <a:pt x="93" y="53"/>
                </a:cubicBezTo>
                <a:cubicBezTo>
                  <a:pt x="93" y="75"/>
                  <a:pt x="74" y="93"/>
                  <a:pt x="52" y="93"/>
                </a:cubicBezTo>
                <a:close/>
              </a:path>
            </a:pathLst>
          </a:custGeom>
          <a:solidFill>
            <a:sysClr val="window" lastClr="FFFFFF">
              <a:alpha val="88000"/>
            </a:sys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2928934"/>
            <a:ext cx="37147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Дотации на выравнивание 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бюджетной обеспеченности 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субъектов РФ и муниципальных 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образований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4350" y="5153037"/>
            <a:ext cx="13642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Иные дотации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57488" y="4857760"/>
            <a:ext cx="20716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Прочие межбюджетные трансферты общего характера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Freeform 5"/>
          <p:cNvSpPr>
            <a:spLocks noChangeAspect="1" noEditPoints="1"/>
          </p:cNvSpPr>
          <p:nvPr/>
        </p:nvSpPr>
        <p:spPr bwMode="auto">
          <a:xfrm>
            <a:off x="2285984" y="5214950"/>
            <a:ext cx="567792" cy="469124"/>
          </a:xfrm>
          <a:custGeom>
            <a:avLst/>
            <a:gdLst>
              <a:gd name="T0" fmla="*/ 38 w 126"/>
              <a:gd name="T1" fmla="*/ 13 h 104"/>
              <a:gd name="T2" fmla="*/ 24 w 126"/>
              <a:gd name="T3" fmla="*/ 27 h 104"/>
              <a:gd name="T4" fmla="*/ 8 w 126"/>
              <a:gd name="T5" fmla="*/ 31 h 104"/>
              <a:gd name="T6" fmla="*/ 8 w 126"/>
              <a:gd name="T7" fmla="*/ 51 h 104"/>
              <a:gd name="T8" fmla="*/ 0 w 126"/>
              <a:gd name="T9" fmla="*/ 65 h 104"/>
              <a:gd name="T10" fmla="*/ 14 w 126"/>
              <a:gd name="T11" fmla="*/ 79 h 104"/>
              <a:gd name="T12" fmla="*/ 18 w 126"/>
              <a:gd name="T13" fmla="*/ 96 h 104"/>
              <a:gd name="T14" fmla="*/ 38 w 126"/>
              <a:gd name="T15" fmla="*/ 95 h 104"/>
              <a:gd name="T16" fmla="*/ 53 w 126"/>
              <a:gd name="T17" fmla="*/ 104 h 104"/>
              <a:gd name="T18" fmla="*/ 67 w 126"/>
              <a:gd name="T19" fmla="*/ 90 h 104"/>
              <a:gd name="T20" fmla="*/ 83 w 126"/>
              <a:gd name="T21" fmla="*/ 85 h 104"/>
              <a:gd name="T22" fmla="*/ 83 w 126"/>
              <a:gd name="T23" fmla="*/ 65 h 104"/>
              <a:gd name="T24" fmla="*/ 91 w 126"/>
              <a:gd name="T25" fmla="*/ 51 h 104"/>
              <a:gd name="T26" fmla="*/ 77 w 126"/>
              <a:gd name="T27" fmla="*/ 37 h 104"/>
              <a:gd name="T28" fmla="*/ 73 w 126"/>
              <a:gd name="T29" fmla="*/ 21 h 104"/>
              <a:gd name="T30" fmla="*/ 53 w 126"/>
              <a:gd name="T31" fmla="*/ 21 h 104"/>
              <a:gd name="T32" fmla="*/ 46 w 126"/>
              <a:gd name="T33" fmla="*/ 87 h 104"/>
              <a:gd name="T34" fmla="*/ 46 w 126"/>
              <a:gd name="T35" fmla="*/ 29 h 104"/>
              <a:gd name="T36" fmla="*/ 46 w 126"/>
              <a:gd name="T37" fmla="*/ 87 h 104"/>
              <a:gd name="T38" fmla="*/ 93 w 126"/>
              <a:gd name="T39" fmla="*/ 21 h 104"/>
              <a:gd name="T40" fmla="*/ 116 w 126"/>
              <a:gd name="T41" fmla="*/ 21 h 104"/>
              <a:gd name="T42" fmla="*/ 108 w 126"/>
              <a:gd name="T43" fmla="*/ 0 h 104"/>
              <a:gd name="T44" fmla="*/ 101 w 126"/>
              <a:gd name="T45" fmla="*/ 4 h 104"/>
              <a:gd name="T46" fmla="*/ 91 w 126"/>
              <a:gd name="T47" fmla="*/ 4 h 104"/>
              <a:gd name="T48" fmla="*/ 89 w 126"/>
              <a:gd name="T49" fmla="*/ 11 h 104"/>
              <a:gd name="T50" fmla="*/ 82 w 126"/>
              <a:gd name="T51" fmla="*/ 18 h 104"/>
              <a:gd name="T52" fmla="*/ 87 w 126"/>
              <a:gd name="T53" fmla="*/ 25 h 104"/>
              <a:gd name="T54" fmla="*/ 86 w 126"/>
              <a:gd name="T55" fmla="*/ 35 h 104"/>
              <a:gd name="T56" fmla="*/ 94 w 126"/>
              <a:gd name="T57" fmla="*/ 37 h 104"/>
              <a:gd name="T58" fmla="*/ 101 w 126"/>
              <a:gd name="T59" fmla="*/ 43 h 104"/>
              <a:gd name="T60" fmla="*/ 108 w 126"/>
              <a:gd name="T61" fmla="*/ 39 h 104"/>
              <a:gd name="T62" fmla="*/ 118 w 126"/>
              <a:gd name="T63" fmla="*/ 39 h 104"/>
              <a:gd name="T64" fmla="*/ 120 w 126"/>
              <a:gd name="T65" fmla="*/ 32 h 104"/>
              <a:gd name="T66" fmla="*/ 126 w 126"/>
              <a:gd name="T67" fmla="*/ 25 h 104"/>
              <a:gd name="T68" fmla="*/ 122 w 126"/>
              <a:gd name="T69" fmla="*/ 18 h 104"/>
              <a:gd name="T70" fmla="*/ 122 w 126"/>
              <a:gd name="T71" fmla="*/ 8 h 104"/>
              <a:gd name="T72" fmla="*/ 115 w 126"/>
              <a:gd name="T73" fmla="*/ 6 h 104"/>
              <a:gd name="T74" fmla="*/ 108 w 126"/>
              <a:gd name="T75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6" h="104">
                <a:moveTo>
                  <a:pt x="53" y="13"/>
                </a:moveTo>
                <a:cubicBezTo>
                  <a:pt x="38" y="13"/>
                  <a:pt x="38" y="13"/>
                  <a:pt x="38" y="13"/>
                </a:cubicBezTo>
                <a:cubicBezTo>
                  <a:pt x="38" y="21"/>
                  <a:pt x="38" y="21"/>
                  <a:pt x="38" y="21"/>
                </a:cubicBezTo>
                <a:cubicBezTo>
                  <a:pt x="33" y="22"/>
                  <a:pt x="28" y="24"/>
                  <a:pt x="24" y="27"/>
                </a:cubicBezTo>
                <a:cubicBezTo>
                  <a:pt x="18" y="21"/>
                  <a:pt x="18" y="21"/>
                  <a:pt x="18" y="21"/>
                </a:cubicBezTo>
                <a:cubicBezTo>
                  <a:pt x="8" y="31"/>
                  <a:pt x="8" y="31"/>
                  <a:pt x="8" y="31"/>
                </a:cubicBezTo>
                <a:cubicBezTo>
                  <a:pt x="14" y="37"/>
                  <a:pt x="14" y="37"/>
                  <a:pt x="14" y="37"/>
                </a:cubicBezTo>
                <a:cubicBezTo>
                  <a:pt x="11" y="41"/>
                  <a:pt x="9" y="46"/>
                  <a:pt x="8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65"/>
                  <a:pt x="0" y="65"/>
                  <a:pt x="0" y="65"/>
                </a:cubicBezTo>
                <a:cubicBezTo>
                  <a:pt x="8" y="65"/>
                  <a:pt x="8" y="65"/>
                  <a:pt x="8" y="65"/>
                </a:cubicBezTo>
                <a:cubicBezTo>
                  <a:pt x="9" y="70"/>
                  <a:pt x="11" y="75"/>
                  <a:pt x="14" y="79"/>
                </a:cubicBezTo>
                <a:cubicBezTo>
                  <a:pt x="8" y="85"/>
                  <a:pt x="8" y="85"/>
                  <a:pt x="8" y="85"/>
                </a:cubicBezTo>
                <a:cubicBezTo>
                  <a:pt x="18" y="96"/>
                  <a:pt x="18" y="96"/>
                  <a:pt x="18" y="96"/>
                </a:cubicBezTo>
                <a:cubicBezTo>
                  <a:pt x="24" y="90"/>
                  <a:pt x="24" y="90"/>
                  <a:pt x="24" y="90"/>
                </a:cubicBezTo>
                <a:cubicBezTo>
                  <a:pt x="28" y="92"/>
                  <a:pt x="33" y="94"/>
                  <a:pt x="38" y="95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3" y="95"/>
                  <a:pt x="53" y="95"/>
                  <a:pt x="53" y="95"/>
                </a:cubicBezTo>
                <a:cubicBezTo>
                  <a:pt x="58" y="94"/>
                  <a:pt x="63" y="92"/>
                  <a:pt x="67" y="90"/>
                </a:cubicBezTo>
                <a:cubicBezTo>
                  <a:pt x="73" y="96"/>
                  <a:pt x="73" y="96"/>
                  <a:pt x="73" y="96"/>
                </a:cubicBezTo>
                <a:cubicBezTo>
                  <a:pt x="83" y="85"/>
                  <a:pt x="83" y="85"/>
                  <a:pt x="83" y="85"/>
                </a:cubicBezTo>
                <a:cubicBezTo>
                  <a:pt x="77" y="79"/>
                  <a:pt x="77" y="79"/>
                  <a:pt x="77" y="79"/>
                </a:cubicBezTo>
                <a:cubicBezTo>
                  <a:pt x="80" y="75"/>
                  <a:pt x="82" y="70"/>
                  <a:pt x="83" y="65"/>
                </a:cubicBezTo>
                <a:cubicBezTo>
                  <a:pt x="91" y="65"/>
                  <a:pt x="91" y="65"/>
                  <a:pt x="91" y="65"/>
                </a:cubicBezTo>
                <a:cubicBezTo>
                  <a:pt x="91" y="51"/>
                  <a:pt x="91" y="51"/>
                  <a:pt x="91" y="51"/>
                </a:cubicBezTo>
                <a:cubicBezTo>
                  <a:pt x="83" y="51"/>
                  <a:pt x="83" y="51"/>
                  <a:pt x="83" y="51"/>
                </a:cubicBezTo>
                <a:cubicBezTo>
                  <a:pt x="82" y="46"/>
                  <a:pt x="80" y="41"/>
                  <a:pt x="77" y="37"/>
                </a:cubicBezTo>
                <a:cubicBezTo>
                  <a:pt x="83" y="31"/>
                  <a:pt x="83" y="31"/>
                  <a:pt x="83" y="31"/>
                </a:cubicBezTo>
                <a:cubicBezTo>
                  <a:pt x="73" y="21"/>
                  <a:pt x="73" y="21"/>
                  <a:pt x="73" y="21"/>
                </a:cubicBezTo>
                <a:cubicBezTo>
                  <a:pt x="67" y="27"/>
                  <a:pt x="67" y="27"/>
                  <a:pt x="67" y="27"/>
                </a:cubicBezTo>
                <a:cubicBezTo>
                  <a:pt x="63" y="24"/>
                  <a:pt x="58" y="22"/>
                  <a:pt x="53" y="21"/>
                </a:cubicBezTo>
                <a:cubicBezTo>
                  <a:pt x="53" y="13"/>
                  <a:pt x="53" y="13"/>
                  <a:pt x="53" y="13"/>
                </a:cubicBezTo>
                <a:moveTo>
                  <a:pt x="46" y="87"/>
                </a:moveTo>
                <a:cubicBezTo>
                  <a:pt x="30" y="87"/>
                  <a:pt x="17" y="74"/>
                  <a:pt x="17" y="58"/>
                </a:cubicBezTo>
                <a:cubicBezTo>
                  <a:pt x="17" y="42"/>
                  <a:pt x="30" y="29"/>
                  <a:pt x="46" y="29"/>
                </a:cubicBezTo>
                <a:cubicBezTo>
                  <a:pt x="62" y="29"/>
                  <a:pt x="74" y="42"/>
                  <a:pt x="74" y="58"/>
                </a:cubicBezTo>
                <a:cubicBezTo>
                  <a:pt x="74" y="74"/>
                  <a:pt x="62" y="87"/>
                  <a:pt x="46" y="87"/>
                </a:cubicBezTo>
                <a:moveTo>
                  <a:pt x="104" y="33"/>
                </a:moveTo>
                <a:cubicBezTo>
                  <a:pt x="98" y="33"/>
                  <a:pt x="93" y="28"/>
                  <a:pt x="93" y="21"/>
                </a:cubicBezTo>
                <a:cubicBezTo>
                  <a:pt x="93" y="15"/>
                  <a:pt x="98" y="10"/>
                  <a:pt x="104" y="10"/>
                </a:cubicBezTo>
                <a:cubicBezTo>
                  <a:pt x="111" y="10"/>
                  <a:pt x="116" y="15"/>
                  <a:pt x="116" y="21"/>
                </a:cubicBezTo>
                <a:cubicBezTo>
                  <a:pt x="116" y="28"/>
                  <a:pt x="111" y="33"/>
                  <a:pt x="104" y="33"/>
                </a:cubicBezTo>
                <a:moveTo>
                  <a:pt x="108" y="0"/>
                </a:moveTo>
                <a:cubicBezTo>
                  <a:pt x="101" y="0"/>
                  <a:pt x="101" y="0"/>
                  <a:pt x="101" y="0"/>
                </a:cubicBezTo>
                <a:cubicBezTo>
                  <a:pt x="101" y="4"/>
                  <a:pt x="101" y="4"/>
                  <a:pt x="101" y="4"/>
                </a:cubicBezTo>
                <a:cubicBezTo>
                  <a:pt x="99" y="4"/>
                  <a:pt x="96" y="5"/>
                  <a:pt x="94" y="6"/>
                </a:cubicBezTo>
                <a:cubicBezTo>
                  <a:pt x="91" y="4"/>
                  <a:pt x="91" y="4"/>
                  <a:pt x="91" y="4"/>
                </a:cubicBezTo>
                <a:cubicBezTo>
                  <a:pt x="86" y="8"/>
                  <a:pt x="86" y="8"/>
                  <a:pt x="86" y="8"/>
                </a:cubicBezTo>
                <a:cubicBezTo>
                  <a:pt x="89" y="11"/>
                  <a:pt x="89" y="11"/>
                  <a:pt x="89" y="11"/>
                </a:cubicBezTo>
                <a:cubicBezTo>
                  <a:pt x="88" y="13"/>
                  <a:pt x="87" y="16"/>
                  <a:pt x="87" y="18"/>
                </a:cubicBezTo>
                <a:cubicBezTo>
                  <a:pt x="82" y="18"/>
                  <a:pt x="82" y="18"/>
                  <a:pt x="82" y="18"/>
                </a:cubicBezTo>
                <a:cubicBezTo>
                  <a:pt x="82" y="25"/>
                  <a:pt x="82" y="25"/>
                  <a:pt x="82" y="25"/>
                </a:cubicBezTo>
                <a:cubicBezTo>
                  <a:pt x="87" y="25"/>
                  <a:pt x="87" y="25"/>
                  <a:pt x="87" y="25"/>
                </a:cubicBezTo>
                <a:cubicBezTo>
                  <a:pt x="87" y="27"/>
                  <a:pt x="88" y="30"/>
                  <a:pt x="89" y="32"/>
                </a:cubicBezTo>
                <a:cubicBezTo>
                  <a:pt x="86" y="35"/>
                  <a:pt x="86" y="35"/>
                  <a:pt x="86" y="35"/>
                </a:cubicBezTo>
                <a:cubicBezTo>
                  <a:pt x="91" y="39"/>
                  <a:pt x="91" y="39"/>
                  <a:pt x="91" y="39"/>
                </a:cubicBezTo>
                <a:cubicBezTo>
                  <a:pt x="94" y="37"/>
                  <a:pt x="94" y="37"/>
                  <a:pt x="94" y="37"/>
                </a:cubicBezTo>
                <a:cubicBezTo>
                  <a:pt x="96" y="38"/>
                  <a:pt x="99" y="39"/>
                  <a:pt x="101" y="39"/>
                </a:cubicBezTo>
                <a:cubicBezTo>
                  <a:pt x="101" y="43"/>
                  <a:pt x="101" y="43"/>
                  <a:pt x="101" y="43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108" y="39"/>
                  <a:pt x="108" y="39"/>
                  <a:pt x="108" y="39"/>
                </a:cubicBezTo>
                <a:cubicBezTo>
                  <a:pt x="110" y="39"/>
                  <a:pt x="113" y="38"/>
                  <a:pt x="115" y="37"/>
                </a:cubicBezTo>
                <a:cubicBezTo>
                  <a:pt x="118" y="39"/>
                  <a:pt x="118" y="39"/>
                  <a:pt x="118" y="39"/>
                </a:cubicBezTo>
                <a:cubicBezTo>
                  <a:pt x="122" y="35"/>
                  <a:pt x="122" y="35"/>
                  <a:pt x="122" y="35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21" y="30"/>
                  <a:pt x="122" y="27"/>
                  <a:pt x="122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6" y="18"/>
                  <a:pt x="126" y="18"/>
                  <a:pt x="126" y="18"/>
                </a:cubicBezTo>
                <a:cubicBezTo>
                  <a:pt x="122" y="18"/>
                  <a:pt x="122" y="18"/>
                  <a:pt x="122" y="18"/>
                </a:cubicBezTo>
                <a:cubicBezTo>
                  <a:pt x="122" y="16"/>
                  <a:pt x="121" y="13"/>
                  <a:pt x="120" y="11"/>
                </a:cubicBezTo>
                <a:cubicBezTo>
                  <a:pt x="122" y="8"/>
                  <a:pt x="122" y="8"/>
                  <a:pt x="122" y="8"/>
                </a:cubicBezTo>
                <a:cubicBezTo>
                  <a:pt x="118" y="4"/>
                  <a:pt x="118" y="4"/>
                  <a:pt x="118" y="4"/>
                </a:cubicBezTo>
                <a:cubicBezTo>
                  <a:pt x="115" y="6"/>
                  <a:pt x="115" y="6"/>
                  <a:pt x="115" y="6"/>
                </a:cubicBezTo>
                <a:cubicBezTo>
                  <a:pt x="113" y="5"/>
                  <a:pt x="110" y="4"/>
                  <a:pt x="108" y="4"/>
                </a:cubicBezTo>
                <a:cubicBezTo>
                  <a:pt x="108" y="0"/>
                  <a:pt x="108" y="0"/>
                  <a:pt x="108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4049928536"/>
              </p:ext>
            </p:extLst>
          </p:nvPr>
        </p:nvGraphicFramePr>
        <p:xfrm>
          <a:off x="4421173" y="1286108"/>
          <a:ext cx="4857752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761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615910"/>
              </p:ext>
            </p:extLst>
          </p:nvPr>
        </p:nvGraphicFramePr>
        <p:xfrm>
          <a:off x="0" y="1508750"/>
          <a:ext cx="9144000" cy="52436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8275"/>
                <a:gridCol w="742950"/>
                <a:gridCol w="781050"/>
                <a:gridCol w="809625"/>
                <a:gridCol w="1085850"/>
                <a:gridCol w="752475"/>
                <a:gridCol w="809625"/>
                <a:gridCol w="704850"/>
                <a:gridCol w="666750"/>
                <a:gridCol w="692474"/>
                <a:gridCol w="660076"/>
              </a:tblGrid>
              <a:tr h="279169"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Бюджеты поселений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52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МБТ на обеспечение дорожной деятельности 2021 год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МБТ на коммунальное хозяйство,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 населенных пунктов и охрану окружающей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среды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МБТ на обеспечение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первичного воинского учета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51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год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en-US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год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en-US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Байгильдинский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2 631,7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2 658,9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2 605,7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787,8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82,8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Баш-Шидинский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1 436,8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1 307,7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1 331,8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158,7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82,8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86,9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8166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Красногорский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2 403,1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1 548,9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1 300,1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916,5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301,3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304,5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316,5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Красноключевский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2 471,4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2 462,1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2 355,7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816,0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301,3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304,5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316,5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Никольский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1 794,4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1 830,1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1 867,6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273,5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82,8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86,9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Новокулевский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2 321,9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2 340,7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2 255,1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822,4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301,2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304,4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316,4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Новосубаевский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2 091,8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2 141,1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2 194,5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157,2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82,8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86,9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Павловский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2 667,5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2 650,6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2 200,3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497,0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301,2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304,4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316,4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Первомайский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1 995,0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2 044,0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2 096,6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82,8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86,9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Сарвинский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1 711,8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1 753,5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1 798,6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72,5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82,8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86,9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Старобедеевский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2 421,1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2 169,4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2 220,6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82,8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86,9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Староисаевский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2 465,9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2 358,6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2 410,2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340,4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82,8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52048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26 412,4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25 265,6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24 636,8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5 044,0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1 867,4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1 886,6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1 961,0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7739" y="260648"/>
            <a:ext cx="87868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межбюджетных трансфертов бюджетам сельских поселений на  2021-2023 годы, тыс.руб.</a:t>
            </a:r>
            <a:endParaRPr lang="ru-RU" sz="2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119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78419893"/>
              </p:ext>
            </p:extLst>
          </p:nvPr>
        </p:nvGraphicFramePr>
        <p:xfrm>
          <a:off x="203523" y="1154360"/>
          <a:ext cx="8688958" cy="5703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9094" y="487809"/>
            <a:ext cx="9074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Дотационность бюджетов сельских поселений на  202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год, в %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201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724400" y="2514600"/>
            <a:ext cx="3429000" cy="14859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00232" y="1357298"/>
            <a:ext cx="5410200" cy="100012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4454" name="TextBox 6"/>
          <p:cNvSpPr txBox="1">
            <a:spLocks noChangeArrowheads="1"/>
          </p:cNvSpPr>
          <p:nvPr/>
        </p:nvSpPr>
        <p:spPr bwMode="auto">
          <a:xfrm>
            <a:off x="2143125" y="1463041"/>
            <a:ext cx="5286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Муниципальный долг  – обязательства по возврату взятых в долг денежных средств</a:t>
            </a:r>
          </a:p>
        </p:txBody>
      </p:sp>
      <p:sp>
        <p:nvSpPr>
          <p:cNvPr id="104455" name="TextBox 7"/>
          <p:cNvSpPr txBox="1">
            <a:spLocks noChangeArrowheads="1"/>
          </p:cNvSpPr>
          <p:nvPr/>
        </p:nvSpPr>
        <p:spPr bwMode="auto">
          <a:xfrm>
            <a:off x="1276350" y="2352675"/>
            <a:ext cx="38481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Цели заимствования:</a:t>
            </a:r>
          </a:p>
          <a:p>
            <a:pPr>
              <a:buFontTx/>
              <a:buChar char="-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Финансирование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дефицита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Погашение долговых обязательств</a:t>
            </a:r>
          </a:p>
        </p:txBody>
      </p:sp>
      <p:sp>
        <p:nvSpPr>
          <p:cNvPr id="104456" name="TextBox 8"/>
          <p:cNvSpPr txBox="1">
            <a:spLocks noChangeArrowheads="1"/>
          </p:cNvSpPr>
          <p:nvPr/>
        </p:nvSpPr>
        <p:spPr bwMode="auto">
          <a:xfrm>
            <a:off x="4919663" y="2324100"/>
            <a:ext cx="3000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Способы заимствования: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Привлечение кредитов банков;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Кредиты бюджета субъекта</a:t>
            </a:r>
          </a:p>
        </p:txBody>
      </p:sp>
      <p:sp>
        <p:nvSpPr>
          <p:cNvPr id="104457" name="TextBox 9"/>
          <p:cNvSpPr txBox="1">
            <a:spLocks noChangeArrowheads="1"/>
          </p:cNvSpPr>
          <p:nvPr/>
        </p:nvSpPr>
        <p:spPr bwMode="auto">
          <a:xfrm>
            <a:off x="1257300" y="3643313"/>
            <a:ext cx="7391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Предельные объёмы муниципального долга  и расходов на его обслуживание регулируются Бюджетным кодексом РФ.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Муниципальный долг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 должен превышать 50 %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собственных доходов бюджета.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Расходы на обслуживание  муниципального долга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 должны превышать 15 %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расходов бюджета без учета расходов осуществляемых за счет субвенций.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60872" y="533399"/>
            <a:ext cx="4850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088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3"/>
          <p:cNvSpPr txBox="1">
            <a:spLocks noChangeArrowheads="1"/>
          </p:cNvSpPr>
          <p:nvPr/>
        </p:nvSpPr>
        <p:spPr bwMode="auto">
          <a:xfrm>
            <a:off x="7092280" y="1340768"/>
            <a:ext cx="13573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</a:rPr>
              <a:t>тыс</a:t>
            </a:r>
            <a:r>
              <a:rPr lang="ru-RU" sz="1600" b="1" dirty="0">
                <a:latin typeface="Times New Roman" pitchFamily="18" charset="0"/>
              </a:rPr>
              <a:t>. руб.</a:t>
            </a: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2413482164"/>
              </p:ext>
            </p:extLst>
          </p:nvPr>
        </p:nvGraphicFramePr>
        <p:xfrm>
          <a:off x="4119613" y="1636295"/>
          <a:ext cx="3349591" cy="2224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1539539151"/>
              </p:ext>
            </p:extLst>
          </p:nvPr>
        </p:nvGraphicFramePr>
        <p:xfrm>
          <a:off x="323528" y="1628800"/>
          <a:ext cx="36004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501258789"/>
              </p:ext>
            </p:extLst>
          </p:nvPr>
        </p:nvGraphicFramePr>
        <p:xfrm>
          <a:off x="323528" y="4365104"/>
          <a:ext cx="36004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3080265373"/>
              </p:ext>
            </p:extLst>
          </p:nvPr>
        </p:nvGraphicFramePr>
        <p:xfrm>
          <a:off x="4355976" y="4293096"/>
          <a:ext cx="36004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28975" y="609600"/>
            <a:ext cx="5784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муниципального долга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905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8"/>
          <p:cNvSpPr>
            <a:spLocks noChangeArrowheads="1"/>
          </p:cNvSpPr>
          <p:nvPr/>
        </p:nvSpPr>
        <p:spPr bwMode="auto">
          <a:xfrm>
            <a:off x="141412" y="1810345"/>
            <a:ext cx="8640960" cy="1904214"/>
          </a:xfrm>
          <a:prstGeom prst="roundRect">
            <a:avLst>
              <a:gd name="adj" fmla="val 16667"/>
            </a:avLst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000"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38131" y="3289956"/>
            <a:ext cx="13483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51520" y="1821582"/>
            <a:ext cx="85689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Объем </a:t>
            </a:r>
          </a:p>
          <a:p>
            <a:pPr algn="ctr"/>
            <a:r>
              <a:rPr lang="ru-RU" b="1" dirty="0">
                <a:latin typeface="Times New Roman" pitchFamily="18" charset="0"/>
              </a:rPr>
              <a:t>расходов на обслуживание муниципального долга:</a:t>
            </a:r>
          </a:p>
        </p:txBody>
      </p:sp>
      <p:sp>
        <p:nvSpPr>
          <p:cNvPr id="5" name="Овал 4"/>
          <p:cNvSpPr/>
          <p:nvPr/>
        </p:nvSpPr>
        <p:spPr>
          <a:xfrm>
            <a:off x="1000175" y="2492896"/>
            <a:ext cx="1049571" cy="824076"/>
          </a:xfrm>
          <a:prstGeom prst="ellipse">
            <a:avLst/>
          </a:prstGeom>
          <a:solidFill>
            <a:srgbClr val="99CCFF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3284984"/>
            <a:ext cx="124046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04248" y="3284984"/>
            <a:ext cx="124046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18" name="Овал 17"/>
          <p:cNvSpPr/>
          <p:nvPr/>
        </p:nvSpPr>
        <p:spPr>
          <a:xfrm>
            <a:off x="3851920" y="2492896"/>
            <a:ext cx="1049571" cy="824076"/>
          </a:xfrm>
          <a:prstGeom prst="ellipse">
            <a:avLst/>
          </a:prstGeom>
          <a:solidFill>
            <a:srgbClr val="99CCFF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6876256" y="2420888"/>
            <a:ext cx="1049570" cy="822544"/>
          </a:xfrm>
          <a:prstGeom prst="ellipse">
            <a:avLst/>
          </a:prstGeom>
          <a:solidFill>
            <a:srgbClr val="99CCFF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Rectangle 114"/>
          <p:cNvSpPr>
            <a:spLocks noChangeArrowheads="1"/>
          </p:cNvSpPr>
          <p:nvPr/>
        </p:nvSpPr>
        <p:spPr bwMode="auto">
          <a:xfrm>
            <a:off x="971600" y="2780928"/>
            <a:ext cx="107455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</a:rPr>
              <a:t>       13,</a:t>
            </a:r>
            <a:r>
              <a:rPr lang="ru-RU" sz="1400" b="1" dirty="0" smtClean="0">
                <a:solidFill>
                  <a:sysClr val="windowText" lastClr="000000"/>
                </a:solidFill>
              </a:rPr>
              <a:t>0</a:t>
            </a:r>
            <a:endParaRPr lang="ru-RU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24" name="Rectangle 115"/>
          <p:cNvSpPr>
            <a:spLocks noChangeArrowheads="1"/>
          </p:cNvSpPr>
          <p:nvPr/>
        </p:nvSpPr>
        <p:spPr bwMode="auto">
          <a:xfrm>
            <a:off x="4100660" y="2780928"/>
            <a:ext cx="61274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</a:rPr>
              <a:t>10,8</a:t>
            </a:r>
            <a:endParaRPr lang="ru-RU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25" name="Rectangle 116"/>
          <p:cNvSpPr>
            <a:spLocks noChangeArrowheads="1"/>
          </p:cNvSpPr>
          <p:nvPr/>
        </p:nvSpPr>
        <p:spPr bwMode="auto">
          <a:xfrm>
            <a:off x="6948264" y="2708920"/>
            <a:ext cx="34496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</a:rPr>
              <a:t>    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29" name="Rectangle 120"/>
          <p:cNvSpPr>
            <a:spLocks noChangeArrowheads="1"/>
          </p:cNvSpPr>
          <p:nvPr/>
        </p:nvSpPr>
        <p:spPr bwMode="auto">
          <a:xfrm>
            <a:off x="33060" y="601488"/>
            <a:ext cx="9144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 долгом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2021-2023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годы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28596" y="4000504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Долговая нагрузка от собственных доходов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18"/>
          <p:cNvSpPr>
            <a:spLocks noChangeArrowheads="1"/>
          </p:cNvSpPr>
          <p:nvPr/>
        </p:nvSpPr>
        <p:spPr bwMode="auto">
          <a:xfrm>
            <a:off x="214282" y="4500570"/>
            <a:ext cx="8640960" cy="1857388"/>
          </a:xfrm>
          <a:prstGeom prst="roundRect">
            <a:avLst>
              <a:gd name="adj" fmla="val 16667"/>
            </a:avLst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000" b="1" dirty="0"/>
          </a:p>
        </p:txBody>
      </p:sp>
      <p:sp>
        <p:nvSpPr>
          <p:cNvPr id="42" name="Овал 41"/>
          <p:cNvSpPr/>
          <p:nvPr/>
        </p:nvSpPr>
        <p:spPr>
          <a:xfrm>
            <a:off x="987788" y="4941340"/>
            <a:ext cx="1049571" cy="773676"/>
          </a:xfrm>
          <a:prstGeom prst="ellipse">
            <a:avLst/>
          </a:prstGeom>
          <a:solidFill>
            <a:srgbClr val="99CCFF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3929058" y="4929198"/>
            <a:ext cx="1049571" cy="824076"/>
          </a:xfrm>
          <a:prstGeom prst="ellipse">
            <a:avLst/>
          </a:prstGeom>
          <a:solidFill>
            <a:srgbClr val="99CCFF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Овал 43"/>
          <p:cNvSpPr/>
          <p:nvPr/>
        </p:nvSpPr>
        <p:spPr>
          <a:xfrm>
            <a:off x="6929454" y="4857760"/>
            <a:ext cx="1049571" cy="824076"/>
          </a:xfrm>
          <a:prstGeom prst="ellipse">
            <a:avLst/>
          </a:prstGeom>
          <a:solidFill>
            <a:srgbClr val="99CCFF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6" name="Rectangle 114"/>
          <p:cNvSpPr>
            <a:spLocks noChangeArrowheads="1"/>
          </p:cNvSpPr>
          <p:nvPr/>
        </p:nvSpPr>
        <p:spPr bwMode="auto">
          <a:xfrm>
            <a:off x="1119665" y="5272702"/>
            <a:ext cx="78581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</a:rPr>
              <a:t>    </a:t>
            </a:r>
            <a:r>
              <a:rPr lang="ru-RU" sz="1400" b="1" dirty="0" smtClean="0">
                <a:solidFill>
                  <a:srgbClr val="002060"/>
                </a:solidFill>
              </a:rPr>
              <a:t>0,0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47" name="Rectangle 114"/>
          <p:cNvSpPr>
            <a:spLocks noChangeArrowheads="1"/>
          </p:cNvSpPr>
          <p:nvPr/>
        </p:nvSpPr>
        <p:spPr bwMode="auto">
          <a:xfrm>
            <a:off x="4129685" y="5220514"/>
            <a:ext cx="72008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FF00"/>
                </a:solidFill>
              </a:rPr>
              <a:t>    </a:t>
            </a:r>
            <a:r>
              <a:rPr lang="ru-RU" sz="1400" b="1" dirty="0" smtClean="0">
                <a:solidFill>
                  <a:srgbClr val="002060"/>
                </a:solidFill>
              </a:rPr>
              <a:t>0,0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48" name="Rectangle 114"/>
          <p:cNvSpPr>
            <a:spLocks noChangeArrowheads="1"/>
          </p:cNvSpPr>
          <p:nvPr/>
        </p:nvSpPr>
        <p:spPr bwMode="auto">
          <a:xfrm>
            <a:off x="7113070" y="5143512"/>
            <a:ext cx="75134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</a:rPr>
              <a:t>   </a:t>
            </a:r>
            <a:r>
              <a:rPr lang="ru-RU" sz="1400" b="1" dirty="0" smtClean="0">
                <a:solidFill>
                  <a:srgbClr val="002060"/>
                </a:solidFill>
              </a:rPr>
              <a:t>0,0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119665" y="5682068"/>
            <a:ext cx="124046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857620" y="5715016"/>
            <a:ext cx="124046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6786578" y="5715016"/>
            <a:ext cx="124046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4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000066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24328" y="197547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15272" y="457200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%</a:t>
            </a:r>
          </a:p>
        </p:txBody>
      </p:sp>
      <p:sp>
        <p:nvSpPr>
          <p:cNvPr id="30" name="Rectangle 115"/>
          <p:cNvSpPr>
            <a:spLocks noChangeArrowheads="1"/>
          </p:cNvSpPr>
          <p:nvPr/>
        </p:nvSpPr>
        <p:spPr bwMode="auto">
          <a:xfrm>
            <a:off x="7074566" y="2704699"/>
            <a:ext cx="64489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/>
              <a:t>   3,3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773478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7" name="Rectangle 108"/>
          <p:cNvSpPr>
            <a:spLocks/>
          </p:cNvSpPr>
          <p:nvPr/>
        </p:nvSpPr>
        <p:spPr bwMode="auto">
          <a:xfrm>
            <a:off x="828674" y="933450"/>
            <a:ext cx="813276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ru-RU" dirty="0" smtClean="0">
                <a:latin typeface="Constantia" pitchFamily="18" charset="0"/>
              </a:rPr>
              <a:t>     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района Нуримановский район Республики Башкортостан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является программно-ориентированным, то есть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расходование средств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осуществляется на основании 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 утвержденных муниципальных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ru-RU" dirty="0" smtClean="0">
                <a:latin typeface="Calibri" pitchFamily="34" charset="0"/>
              </a:rPr>
              <a:t>      </a:t>
            </a:r>
            <a:endParaRPr lang="ru-RU" dirty="0">
              <a:latin typeface="Calibri" pitchFamily="34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240519659"/>
              </p:ext>
            </p:extLst>
          </p:nvPr>
        </p:nvGraphicFramePr>
        <p:xfrm>
          <a:off x="1115616" y="2466690"/>
          <a:ext cx="7056784" cy="4076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92279" y="2282024"/>
            <a:ext cx="1135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619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88640"/>
            <a:ext cx="9096375" cy="792088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b="1" cap="none" spc="0" dirty="0" smtClean="0">
                <a:ln w="1905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муниципального района </a:t>
            </a:r>
            <a:br>
              <a:rPr lang="ru-RU" sz="2400" b="1" cap="none" spc="0" dirty="0" smtClean="0">
                <a:ln w="1905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 smtClean="0">
                <a:ln w="1905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Нуримановский район Республики Башкортостан </a:t>
            </a:r>
            <a:br>
              <a:rPr lang="ru-RU" sz="2400" b="1" cap="none" spc="0" dirty="0" smtClean="0">
                <a:ln w="1905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 smtClean="0">
                <a:ln w="1905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разрезе муниципальных программ</a:t>
            </a:r>
            <a:endParaRPr lang="ru-RU" sz="2400" b="1" cap="none" spc="0" dirty="0">
              <a:ln w="1905"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648331"/>
              </p:ext>
            </p:extLst>
          </p:nvPr>
        </p:nvGraphicFramePr>
        <p:xfrm>
          <a:off x="35496" y="1585661"/>
          <a:ext cx="9073008" cy="522771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86951"/>
                <a:gridCol w="1183053"/>
                <a:gridCol w="1100048"/>
                <a:gridCol w="1026790"/>
                <a:gridCol w="999876"/>
                <a:gridCol w="976290"/>
              </a:tblGrid>
              <a:tr h="434222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Утверждено в бюджете на 2020 год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(оценка)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4080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«Развитие сельского хозяйства в МР Нуримановский район РБ»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8 722,7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9 247,6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423,2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300" baseline="0" smtClean="0">
                          <a:latin typeface="Times New Roman" pitchFamily="18" charset="0"/>
                          <a:cs typeface="Times New Roman" pitchFamily="18" charset="0"/>
                        </a:rPr>
                        <a:t> 423,2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423,2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65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«Экономическое и инвестиционное развитие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МР Нуримановский район РБ»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9408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«Обеспечение жильем молодых семей 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1 547,0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1 278,2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544,0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402,5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399,5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70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«Транспортное развитие в МР Нуримановский район РБ»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18 875,3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979,0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24 739,0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32 949,0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34 930,0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70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Развитие жилищно-коммунального хозяйства в МР Нуримановский район РБ»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2 276,5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33 616,0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3 397,1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966,5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966,5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7036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«Комплексное развитие сельских территорий в МР Нуримановский район РБ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5 650,1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11 648,8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4 416,6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3 939,7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4 067,4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787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«Развитие малого и среднего предпринимательства в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800,0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9363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«Совершенствование деятельности ОМСУ МР Нуримановский район РБ по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реализации вопросов местного значения»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37 978,2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45 753,0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38 711,4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38 706,3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38 706,3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836340" y="1268760"/>
            <a:ext cx="1260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(тыс.руб.)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057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bagofco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4214818"/>
            <a:ext cx="1714512" cy="1714512"/>
          </a:xfrm>
          <a:prstGeom prst="rect">
            <a:avLst/>
          </a:prstGeom>
        </p:spPr>
      </p:pic>
      <p:sp>
        <p:nvSpPr>
          <p:cNvPr id="16" name="Выгнутая вправо стрелка 15"/>
          <p:cNvSpPr/>
          <p:nvPr/>
        </p:nvSpPr>
        <p:spPr>
          <a:xfrm rot="10800000">
            <a:off x="1571604" y="1857364"/>
            <a:ext cx="2143140" cy="3357586"/>
          </a:xfrm>
          <a:prstGeom prst="curved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>
            <a:off x="5572132" y="2143116"/>
            <a:ext cx="2143140" cy="3357586"/>
          </a:xfrm>
          <a:prstGeom prst="curved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2296" y="188640"/>
            <a:ext cx="55219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ГРАЖДАНИН УЧАСТВУЕТ В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БЮДЖЕТНОМ ПРОЦЕССЕ?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74257" y="5457836"/>
            <a:ext cx="37697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Участвует в формировании </a:t>
            </a:r>
            <a:endParaRPr lang="en-US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доходной части бюджета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42984"/>
            <a:ext cx="2920981" cy="2246769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Получает социальные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гарантии (образование,  жилищно-коммунальное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хозяйство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физическая культура </a:t>
            </a:r>
            <a:r>
              <a:rPr lang="ru-RU" sz="15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спорт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социальные льготы и другие направления социальных гарантий населению) – расходная часть бюджета </a:t>
            </a:r>
          </a:p>
        </p:txBody>
      </p:sp>
      <p:pic>
        <p:nvPicPr>
          <p:cNvPr id="20" name="Рисунок 19" descr="Fashionable_Business_Guy_Vector_Character_Preview.jpg"/>
          <p:cNvPicPr>
            <a:picLocks noChangeAspect="1"/>
          </p:cNvPicPr>
          <p:nvPr/>
        </p:nvPicPr>
        <p:blipFill>
          <a:blip r:embed="rId3" cstate="print"/>
          <a:srcRect l="20000" r="25000"/>
          <a:stretch>
            <a:fillRect/>
          </a:stretch>
        </p:blipFill>
        <p:spPr>
          <a:xfrm>
            <a:off x="3786182" y="1428736"/>
            <a:ext cx="1428760" cy="178595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0" y="5072074"/>
            <a:ext cx="2297616" cy="83099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ГРАЖДАНИН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получатель </a:t>
            </a:r>
            <a:endParaRPr lang="en-US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социальных гарантий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73849" y="5000636"/>
            <a:ext cx="910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72248" y="1357298"/>
            <a:ext cx="2571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ГРАЖДАНИН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272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098757"/>
              </p:ext>
            </p:extLst>
          </p:nvPr>
        </p:nvGraphicFramePr>
        <p:xfrm>
          <a:off x="35496" y="44624"/>
          <a:ext cx="9073008" cy="669674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00400"/>
                <a:gridCol w="1224136"/>
                <a:gridCol w="1080120"/>
                <a:gridCol w="1080120"/>
                <a:gridCol w="1080120"/>
                <a:gridCol w="1008112"/>
              </a:tblGrid>
              <a:tr h="313541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Утверждено в бюджете на 2020 год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(оценка)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4389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1935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«Развитие системы учета и отчетности, системы муниципальных закупок в МР Нуримановский район РБ»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64 479,6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70 279,3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67 037,2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smtClean="0">
                          <a:latin typeface="Times New Roman" pitchFamily="18" charset="0"/>
                          <a:cs typeface="Times New Roman" pitchFamily="18" charset="0"/>
                        </a:rPr>
                        <a:t>67 037,2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67 037,2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7097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«Социальная поддержка граждан в МР Нуримановский район РБ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42 235,1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42 528,3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40 402,5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40 420,2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40 447,4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709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молодежной политики, </a:t>
                      </a:r>
                      <a:r>
                        <a:rPr lang="ru-RU" sz="1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ФКиС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МР Нуримановский район РБ»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5 661,9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5 293,8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4 945,8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4 145,8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4 145,8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709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«Развитие образования в МР Нуримановский район РБ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323 052,8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368 518,5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367 901,5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356 889,9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349 538,6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7097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«Развитие культуры и искусства в МР Нуримановский район РБ»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54 245,3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61 873,1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54 575,8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48 531,7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48 460,8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7097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«Управление муниципальными финансами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74 300,3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112 708,3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876,1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43 315,4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50 574,9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1935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«Формирование здорового образа жизни и укрепления здоровья населения в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7097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«Безопасная жизнь населения в МР Нуримановский район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2 692,0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2 514,0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3 180,6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3 180,6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3 180,6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1666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«Формирование современной городской среды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МР 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Нуримановский район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9 719,0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9 031,9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9 031,9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258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2 502,6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340,7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2 520,0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198,8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3871"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644 859,4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800 418,6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679 029,8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658 178,7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659 959,6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007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10" y="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района </a:t>
            </a:r>
          </a:p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разрезе муниципальных программ на 2021 год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			         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процентах)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835449"/>
              </p:ext>
            </p:extLst>
          </p:nvPr>
        </p:nvGraphicFramePr>
        <p:xfrm>
          <a:off x="148374" y="1052736"/>
          <a:ext cx="8847252" cy="6000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6500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908" y="107494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района </a:t>
            </a:r>
          </a:p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разрезе муниципальных программ на 2022-2023 годы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			         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процентах)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337263"/>
              </p:ext>
            </p:extLst>
          </p:nvPr>
        </p:nvGraphicFramePr>
        <p:xfrm>
          <a:off x="467544" y="908720"/>
          <a:ext cx="3782729" cy="557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330461"/>
              </p:ext>
            </p:extLst>
          </p:nvPr>
        </p:nvGraphicFramePr>
        <p:xfrm>
          <a:off x="4586908" y="1124744"/>
          <a:ext cx="4126797" cy="5662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52681" y="5614247"/>
            <a:ext cx="95192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 smtClean="0">
                <a:ln w="9000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b="1" cap="all" dirty="0">
                <a:ln w="9000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55601" y="5631992"/>
            <a:ext cx="95192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 smtClean="0">
                <a:ln w="9000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b="1" cap="all" dirty="0">
                <a:ln w="9000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350075"/>
              </p:ext>
            </p:extLst>
          </p:nvPr>
        </p:nvGraphicFramePr>
        <p:xfrm>
          <a:off x="323528" y="1154630"/>
          <a:ext cx="4101765" cy="5558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19681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02959"/>
              </p:ext>
            </p:extLst>
          </p:nvPr>
        </p:nvGraphicFramePr>
        <p:xfrm>
          <a:off x="251520" y="1052737"/>
          <a:ext cx="8640958" cy="5488261"/>
        </p:xfrm>
        <a:graphic>
          <a:graphicData uri="http://schemas.openxmlformats.org/drawingml/2006/table">
            <a:tbl>
              <a:tblPr/>
              <a:tblGrid>
                <a:gridCol w="288031"/>
                <a:gridCol w="1949059"/>
                <a:gridCol w="815109"/>
                <a:gridCol w="620208"/>
                <a:gridCol w="720080"/>
                <a:gridCol w="576064"/>
                <a:gridCol w="1816098"/>
                <a:gridCol w="636619"/>
                <a:gridCol w="630669"/>
                <a:gridCol w="589021"/>
              </a:tblGrid>
              <a:tr h="19690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№ п/п 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 национального проекта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2020 год (оценка), в </a:t>
                      </a:r>
                      <a:r>
                        <a:rPr lang="ru-RU" sz="1100" b="1" i="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Проект, в </a:t>
                      </a:r>
                      <a:r>
                        <a:rPr lang="ru-RU" sz="1100" b="1" i="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04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ФБ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РБ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местный бюджет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Примечание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87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581,74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486,34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66,32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29,09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473,5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468,8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459,9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408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"Успех каждого ребенка"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581,74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486,34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66,32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29,09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Создание условий для занятий физкультурой и спортом в ООШ 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д.Большие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Шиды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фидиал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МБОУ СОШ с. Красная Горка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473,5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468,8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459,9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32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Демография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5 322,95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5 056,80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266,15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43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"Содействие занятости женщин - создание условий дошкольного образования для детей в возрасте до трех лет"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5 322,95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5 056,80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266,15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Создание дополнительных мест в организациях, осуществляющих образовательную деятельность по образовательным программам дошкольного образования, для детей в возрасте до трех лет (укрепление материально-технической базы, капитальный ремонт ГДО МБОУ 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Байгильдинский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сельский лицей, МБОУ СОШ 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с.Новокулево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ООШ 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д.Сарва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филиал МБОУ СОШ 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с.Павловка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23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5 117,66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4 915,00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100,31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102,35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5 700,0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6427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"Культурная среда"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5 117,66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4 915,00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100,31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102,35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Приобретение специализированного автотранспорта и оборудования к нему для обслуживания населения МБУ "Нуримановская </a:t>
                      </a:r>
                      <a:r>
                        <a:rPr lang="ru-RU" sz="9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ЦКС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5 700,0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7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Жильё и городская среда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10 138,36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9 438,81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192,63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506,92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9 119,0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9 031,9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9 031,9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04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Региональный проект "Формирование комфортной городской среды"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10 138,36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9 438,81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192,63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506,92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 общественных, дворовых территорий и мест массового отдыха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населения</a:t>
                      </a:r>
                    </a:p>
                    <a:p>
                      <a:pPr algn="l" fontAlgn="b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СП 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Новокулевский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сельсовет (Благоустройство культурно-досугового  центра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Новокулево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9 119,0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9 031,9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9 031,9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690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Итого по району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21 160,71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14 840,15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5 416,05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904,51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15 292,5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9 500,7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9 491,8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5"/>
          <p:cNvSpPr txBox="1">
            <a:spLocks/>
          </p:cNvSpPr>
          <p:nvPr/>
        </p:nvSpPr>
        <p:spPr>
          <a:xfrm>
            <a:off x="0" y="116632"/>
            <a:ext cx="9144000" cy="64291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о 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реализации 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национальных проектов на территории муниципального района Нуримановский район Республики Башкортостан</a:t>
            </a:r>
            <a:endParaRPr lang="ru-RU" sz="2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48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0"/>
            <a:ext cx="9144000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сельского хозяйства в муниципальном районе Нуримановский район Республики Башкортостан» 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494802"/>
              </p:ext>
            </p:extLst>
          </p:nvPr>
        </p:nvGraphicFramePr>
        <p:xfrm>
          <a:off x="0" y="4494825"/>
          <a:ext cx="9144000" cy="2363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4262"/>
                <a:gridCol w="905127"/>
                <a:gridCol w="749071"/>
                <a:gridCol w="917676"/>
                <a:gridCol w="871769"/>
                <a:gridCol w="842704"/>
                <a:gridCol w="853108"/>
                <a:gridCol w="780283"/>
              </a:tblGrid>
              <a:tr h="207665"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3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  <a:endParaRPr lang="ru-RU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endParaRPr lang="ru-RU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(Проект)</a:t>
                      </a:r>
                      <a:endParaRPr lang="ru-RU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3585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17325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Среднемесячная заработная плата в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сельском хозяйстве по полному кругу организаций, руб.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16500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20289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16800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23800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24000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24200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778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Рентабельность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сельскохозяйственных организаций, %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27,2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27,2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28,5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28,6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28,7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10098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Производительность труда на </a:t>
                      </a:r>
                    </a:p>
                    <a:p>
                      <a:pPr marL="0" algn="just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работника, тыс.руб.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2030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2164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2052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2103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2120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2135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504" y="764704"/>
            <a:ext cx="88569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сельского хозяйства 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28 апреля 2017 года №725</a:t>
            </a:r>
          </a:p>
          <a:p>
            <a:endParaRPr lang="ru-RU" sz="1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Подъем уровня сельскохозяйственного производства в общественном секторе;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Повышение финансовой устойчивости предприятий агропромышленного комплекса.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Стимулировать рост производства основных видов сельскохозяйственной продукции;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Повысить уровень рентабельности в сельском хозяйстве;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Повысить плодородие почв и урожайность сельскохозяйственных культур;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Обеспечить реализацию противоэпизоотических мероприятий в отношении карантинных и особо опасных  болезней животных;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Стимулировать инновационную деятельность и инновационное развитие агропромышленного комплекса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73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9786" y="1196752"/>
            <a:ext cx="90011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«Экономическое и инвестиционное развитие муниципального района Нуримановский район Республики Башкортостан» 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2019 года №1501</a:t>
            </a:r>
            <a:endParaRPr lang="ru-RU" sz="10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marL="342900" indent="-3429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Обеспечение устойчивого социально-экономического  развития района и благосостояния его жителей.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Стратегическое планирование и координация выполнения муниципальных программ социально-экономического развития района;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Анализ и прогнозирование социально-экономического развития района;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Развитие инвестиционной деятельности и повышение инвестиционной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миграционной привлекательности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района;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Мониторинг развития конкурентной среды;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Реализация политики энергосбережения и повышения энергетической эффективности на территории района.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0547"/>
              </p:ext>
            </p:extLst>
          </p:nvPr>
        </p:nvGraphicFramePr>
        <p:xfrm>
          <a:off x="0" y="4639562"/>
          <a:ext cx="9144001" cy="22184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86116"/>
                <a:gridCol w="857256"/>
                <a:gridCol w="785818"/>
                <a:gridCol w="857256"/>
                <a:gridCol w="875053"/>
                <a:gridCol w="858912"/>
                <a:gridCol w="869386"/>
                <a:gridCol w="754204"/>
              </a:tblGrid>
              <a:tr h="503675">
                <a:tc rowSpan="2"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  <a:endParaRPr lang="ru-RU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endParaRPr lang="ru-RU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(Проект)</a:t>
                      </a:r>
                      <a:endParaRPr lang="ru-RU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4375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4763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инвестиций в основной капитал за счет всех источников финансирования, млн.руб.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281,14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217,6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260,6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320,27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371,14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436,32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29573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Число вновь зарегистрированных СМСП, ед.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138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140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145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148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5"/>
          <p:cNvSpPr txBox="1">
            <a:spLocks/>
          </p:cNvSpPr>
          <p:nvPr/>
        </p:nvSpPr>
        <p:spPr>
          <a:xfrm>
            <a:off x="-11311" y="44624"/>
            <a:ext cx="9144000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«Экономическое и инвестиционное развитие муниципального района Нуримановский район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Республики Башкортостан»  </a:t>
            </a:r>
          </a:p>
        </p:txBody>
      </p:sp>
    </p:spTree>
    <p:extLst>
      <p:ext uri="{BB962C8B-B14F-4D97-AF65-F5344CB8AC3E}">
        <p14:creationId xmlns:p14="http://schemas.microsoft.com/office/powerpoint/2010/main" val="1166424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-23911" y="265435"/>
            <a:ext cx="9144000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«Обеспечение жильем молодых семей 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1484784"/>
            <a:ext cx="8678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«Обеспечение жильем молодых семей 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2019 года №1468</a:t>
            </a:r>
          </a:p>
          <a:p>
            <a:pPr algn="just"/>
            <a:endParaRPr lang="ru-RU" sz="1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Обеспечение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жильем молодых семей, выполнение мероприятий по оказанию государственной поддержки гражданам в приобретении жилья, стимулирование развития жилищного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строительства.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Обеспечение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жильем молодых семей, состоящих на учете в качестве нуждающихся в улучшении жилищных условий;</a:t>
            </a:r>
          </a:p>
          <a:p>
            <a:pPr algn="just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Увеличение доли семей, имеющих возможность приобрести или построить жилье с помощью социальных выплат и субсидий на строительство или приобретение жилых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помещений.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154961"/>
              </p:ext>
            </p:extLst>
          </p:nvPr>
        </p:nvGraphicFramePr>
        <p:xfrm>
          <a:off x="0" y="4614400"/>
          <a:ext cx="9144000" cy="22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9222"/>
                <a:gridCol w="704141"/>
                <a:gridCol w="865170"/>
                <a:gridCol w="875635"/>
                <a:gridCol w="857961"/>
                <a:gridCol w="733979"/>
                <a:gridCol w="733946"/>
                <a:gridCol w="733946"/>
              </a:tblGrid>
              <a:tr h="403189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(Проект)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305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1221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Общая площадь жилых помещений, приобретенных/построенных участниками Программы в текущем году,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224,3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1221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молодых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семей, получивших возможность приобрести/построить жилье с помощью средств государственной поддержки,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03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304" y="836712"/>
            <a:ext cx="9144000" cy="386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торговли и потребительской кооперации муниципального района Нуримановский район Республики Башкортостан»  утверждена постановлением Администрации муниципального </a:t>
            </a:r>
            <a:r>
              <a:rPr lang="ru-RU" sz="1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2019 года №1494</a:t>
            </a:r>
          </a:p>
          <a:p>
            <a:r>
              <a:rPr lang="ru-RU" sz="11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1. Повышение экономической и физической доступности товаров и услуг на потребительском рынке, качества и культуры обслуживания населения при их предоставлении;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2. Создание экономических условий  для обеспечения устойчивого развития потребительской кооперации в муниципальном районе Нуримановский район Республики Башкортостан, позволяющего  внести  вклад  в социально- экономическое  развитие  района, обеспечение продовольственной безопасности  на территории района;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3. Удовлетворение  потребностей  жителей района  в бытовых услугах;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4. Совершенствование муниципальной системы защиты прав потребителей, установленных законодательством, обеспечение возможностей равного доступа для эффективной реализации потребителями района своих законных прав и интересов;</a:t>
            </a:r>
          </a:p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1. Создание на территории муниципального  района современной торговой инфраструктуры, основанной на принципах обеспечения установленных нормативов обеспеченности муниципального района площадями торговых объектов;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2. Увеличение доступных  торговых объектов для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маломобильных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групп населения;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3. Обеспечение бесперебойного доведения товаров до потребителей в достаточном объёме и ассортименте;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4. Увеличение объема производимой продукции потребительской кооперации;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5. Активизация работы с личными подсобными, крестьянскими (фермерскими) хозяйствами, другими  сельхоз товаропроизводителями;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6. Увеличение количества и качества услуг  предприятий бытового обслуживания населением муниципального района Нуримановский район;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7. Повышение правовой грамотности потребителей, обеспечение возможностей равного доступа для эффективной реализации потребителями района своих законных прав и интересов.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389778"/>
              </p:ext>
            </p:extLst>
          </p:nvPr>
        </p:nvGraphicFramePr>
        <p:xfrm>
          <a:off x="0" y="4641868"/>
          <a:ext cx="9144000" cy="22161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01291"/>
                <a:gridCol w="659032"/>
                <a:gridCol w="659032"/>
                <a:gridCol w="741411"/>
                <a:gridCol w="751369"/>
                <a:gridCol w="737367"/>
                <a:gridCol w="735496"/>
                <a:gridCol w="659002"/>
              </a:tblGrid>
              <a:tr h="284777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1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(Проект)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90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8439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торговых объектов различных форматов, единиц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216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225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228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1066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Соотношение доступных торговых объектов для </a:t>
                      </a:r>
                      <a:r>
                        <a:rPr kumimoji="0" lang="ru-RU" sz="11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маломобильных</a:t>
                      </a:r>
                      <a:r>
                        <a:rPr kumimoji="0"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групп населения от общего числа торговых объектов, %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5888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предприятий бытового обслуживания, единиц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680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размещений социальной </a:t>
                      </a:r>
                      <a:r>
                        <a:rPr kumimoji="0" lang="ru-RU" sz="1100" kern="1200" dirty="0">
                          <a:latin typeface="Times New Roman" pitchFamily="18" charset="0"/>
                          <a:cs typeface="Times New Roman" pitchFamily="18" charset="0"/>
                        </a:rPr>
                        <a:t>рекламы по вопросам защиты прав потребителей в СМИ, сайте </a:t>
                      </a:r>
                      <a:r>
                        <a:rPr kumimoji="0"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администрации,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22562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Обеспеченность населения муниципального района площадью стационарных торговых объектов (в расчете на 1000 чел.), кв.м.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480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645,95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710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715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720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5"/>
          <p:cNvSpPr txBox="1">
            <a:spLocks/>
          </p:cNvSpPr>
          <p:nvPr/>
        </p:nvSpPr>
        <p:spPr>
          <a:xfrm>
            <a:off x="0" y="-6821"/>
            <a:ext cx="9144000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торговли и потребительской кооперации в муниципальном районе Нуримановский район Республики Башкортостан»</a:t>
            </a:r>
          </a:p>
        </p:txBody>
      </p:sp>
    </p:spTree>
    <p:extLst>
      <p:ext uri="{BB962C8B-B14F-4D97-AF65-F5344CB8AC3E}">
        <p14:creationId xmlns:p14="http://schemas.microsoft.com/office/powerpoint/2010/main" val="4204163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764704"/>
            <a:ext cx="914400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«Транспортное развитие 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15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2019 года №1479</a:t>
            </a:r>
          </a:p>
          <a:p>
            <a:r>
              <a:rPr lang="ru-RU" sz="115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1. Увеличение протяженности, пропускной способности, а также достижение требуемого технического и эксплуатационного состояния дорог местного значения;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2. Повышение уровня безопасности дорожного движения; 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3. Сокращение числа погибших в результате дорожно-транспортных происшествий;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4. Сокращение количества дорожно-транспортных происшествий с пострадавшими.</a:t>
            </a:r>
          </a:p>
          <a:p>
            <a:r>
              <a:rPr lang="ru-RU" sz="1150" b="1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1. Улучшение технического состояния существующей сети автомобильных дорог местного значения за счет увеличения объемов работ по ремонту и содержанию дорожного хозяйства; 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2. Привлечение дополнительных инвестиций в сферу дорожного хозяйства МР Нуримановский район РБ;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3. Проектирование, строительство, реконструкция дорог местного значения, в том числе дорог местного значения с твердым покрытием до сельских населенных пунктов, не имеющих круглогодичной связи с сетью автомобильных дорог общего пользования;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4. Строительство дорог местного значения в новых микрорайонах малоэтажной застройки;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5. Капитальный ремонт и ремонт дорог местного значения, дворовых территорий многоквартирных домов населенных пунктов, проездов к дворовым   территориям многоквартирных домов населенных пунктов;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6. Предотвращение дорожно-транспортных происшествий, вероятность гибели людей в которых наиболее высока;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7. Снижение тяжести травм, полученных в результате дорожно-транспортных происшествий;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8. Развитие современной системы оказания первой помощи пострадавшим в дорожно-транспортных происшествиях - спасение жизней;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9. Совершенствование системы управления деятельностью по повышению безопасности дорожного движения;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10. Повышение правосознания и ответственности   участников дорожного движения.</a:t>
            </a:r>
            <a:endParaRPr lang="ru-RU" sz="115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798878"/>
              </p:ext>
            </p:extLst>
          </p:nvPr>
        </p:nvGraphicFramePr>
        <p:xfrm>
          <a:off x="0" y="4716772"/>
          <a:ext cx="9144000" cy="2141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5744"/>
                <a:gridCol w="706243"/>
                <a:gridCol w="633733"/>
                <a:gridCol w="642918"/>
                <a:gridCol w="808239"/>
                <a:gridCol w="650479"/>
                <a:gridCol w="648322"/>
                <a:gridCol w="648322"/>
              </a:tblGrid>
              <a:tr h="143639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1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(Проект)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6158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протяженности автомобильных дорог общего пользования местного значения, не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отвечающим нормативным требованиям, в  общей протяженности 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автомобильных дорог общего пользования местного значения, %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94520"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населения, проживающего в населенных пунктах, не имеющих регулярного автобусного и (или) железнодорожного сообщения с административным центром городского округа (муниципального района), в общей численности населения городского округа (муниципального района), %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5"/>
          <p:cNvSpPr txBox="1">
            <a:spLocks/>
          </p:cNvSpPr>
          <p:nvPr/>
        </p:nvSpPr>
        <p:spPr>
          <a:xfrm>
            <a:off x="3870" y="0"/>
            <a:ext cx="9144000" cy="83671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«Транспортное развитие в муниципальном районе Нуримановский район Республики Башкортостан»</a:t>
            </a:r>
          </a:p>
        </p:txBody>
      </p:sp>
    </p:spTree>
    <p:extLst>
      <p:ext uri="{BB962C8B-B14F-4D97-AF65-F5344CB8AC3E}">
        <p14:creationId xmlns:p14="http://schemas.microsoft.com/office/powerpoint/2010/main" val="574804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5311"/>
            <a:ext cx="9144000" cy="66414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жилищно-коммунального хозяйства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908720"/>
            <a:ext cx="90011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жилищно-коммунального хозяйства 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2019 года №1469</a:t>
            </a:r>
          </a:p>
          <a:p>
            <a:pPr algn="just"/>
            <a:endParaRPr lang="ru-RU" sz="1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Модернизация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систем коммунальной инфраструктуры;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Обеспечение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бесперебойной работы инженерных коммуникаций и оборудования;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Улучшение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качества предоставляемых жилищно-коммунальных услуг;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Повышение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эффективности функционирования объектов жилищно-коммунального комплекса;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Восстановление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основных фондов за счет  реализации проектов по замене и модернизации сетей и оборудования;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 Улучшение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финансового и материального состояния жилищно-коммунального хозяйства.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муниципальной программы: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Обеспечить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сохранность жилищного фонда;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Обеспечить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финансовую поддержку модернизации коммунального комплекса;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Обеспечить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условия для снижения издержек производства;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Обеспечить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повышение качества жилищно-коммунальных услуг;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Продолжить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работу по внедрению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ресурсосберегающих технологий.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611689"/>
              </p:ext>
            </p:extLst>
          </p:nvPr>
        </p:nvGraphicFramePr>
        <p:xfrm>
          <a:off x="-4" y="5029248"/>
          <a:ext cx="9144004" cy="1828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7967"/>
                <a:gridCol w="681277"/>
                <a:gridCol w="681277"/>
                <a:gridCol w="842613"/>
                <a:gridCol w="635174"/>
                <a:gridCol w="576064"/>
                <a:gridCol w="676749"/>
                <a:gridCol w="582883"/>
              </a:tblGrid>
              <a:tr h="306077">
                <a:tc rowSpan="2"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(Проект)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1346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94711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капитально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отремонтированных многоквартирных домов, </a:t>
                      </a:r>
                      <a:r>
                        <a:rPr lang="ru-RU" sz="12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кв.м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6998,1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2547,9</a:t>
                      </a: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94711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износа объектов коммунальной инфраструктуры, %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71,6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71,6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71,6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70,5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55931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удовлетворенности в предоставлении качественных коммунальных услуг населению , %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27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500_F_71581621_9Qbjcc1es2U4VjCc2k4x3YSFaNebXnfW.jpg"/>
          <p:cNvPicPr>
            <a:picLocks noChangeAspect="1"/>
          </p:cNvPicPr>
          <p:nvPr/>
        </p:nvPicPr>
        <p:blipFill>
          <a:blip r:embed="rId3" cstate="print"/>
          <a:srcRect b="41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</p:pic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08719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Основы составления </a:t>
            </a: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проекта</a:t>
            </a:r>
            <a:b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</a:b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</a:t>
            </a: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бюджета </a:t>
            </a: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района</a:t>
            </a:r>
            <a:endParaRPr lang="ru-RU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14546" y="307181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Составление проекта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бюджета района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92614" y="4857760"/>
            <a:ext cx="21739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Муниципальные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программы района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29124" y="150017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Основные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направления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бюджетной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налоговой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политики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42976" y="4357694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Прогноз социально-экономического развития района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57224" y="13572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Бюджетное послание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Президента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Российской Федерации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417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7293" y="0"/>
            <a:ext cx="9144000" cy="81967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«Комплексное развитие сельских территорий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211" y="796457"/>
            <a:ext cx="87341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«Комплексное развитие сельских территорий в муниципальном районе Нуримановский район Республики Башкортостан»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4 марта 2020 года №292</a:t>
            </a:r>
          </a:p>
          <a:p>
            <a:endParaRPr lang="ru-RU" sz="1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Создание комфортных условий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жизнедеятельности на сельских территориях муниципального района Нуримановский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район.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Улучшение жилищных условий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граждан, проживающих на территории муниципального района Нуримановский район;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 Обеспечение роста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сельского населения за счет развития инфраструктуры на  территории муниципального района Нуримановский район;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Повышение обеспеченности сельскохозяйственных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товаропроизводителей квалифицированными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кадрами;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Обеспечение снижения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уровня безработицы населения муниципального района Нуримановский район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030769"/>
              </p:ext>
            </p:extLst>
          </p:nvPr>
        </p:nvGraphicFramePr>
        <p:xfrm>
          <a:off x="7294" y="4650105"/>
          <a:ext cx="9143999" cy="2207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0767"/>
                <a:gridCol w="753331"/>
                <a:gridCol w="661710"/>
                <a:gridCol w="725122"/>
                <a:gridCol w="679739"/>
                <a:gridCol w="599284"/>
                <a:gridCol w="642023"/>
                <a:gridCol w="642023"/>
              </a:tblGrid>
              <a:tr h="238328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(Проект)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2876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8728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ввода (приобретения) жилья для граждан, проживающих на территории муниципального района,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кв.м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8728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ввода жилья, предоставленного гражданам по договорам найма жилого помещения,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кв.м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8728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семей получивших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возможность приобрести/построить жилье, единиц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38328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Ввод в действие объектов инженерной инфраструктуры, единиц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41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36004" y="116632"/>
            <a:ext cx="9144000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и поддержка малого и среднего предпринимательства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1340768"/>
            <a:ext cx="87129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и поддержка малого и среднего предпринимательства 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14 мая 2019 года №584</a:t>
            </a:r>
          </a:p>
          <a:p>
            <a:endParaRPr lang="ru-RU" sz="1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Создание благоприятных условий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ведения предпринимательской деятельности в муниципальном районе Нуримановский район Республики Башкортостан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 муниципальной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программы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Увеличение финансового результата от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всех видов предпринимательской деятельности;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Увеличение численности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населения муниципального района Нуримановский район Республики Башкортостан, осуществляющего предпринимательскую деятельность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работающего в сфере малого и среднего предпринимательства;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Увеличение доли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продукции, произведенной субъектами малого и среднего предпринимательства, в общем объеме производства.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461603"/>
              </p:ext>
            </p:extLst>
          </p:nvPr>
        </p:nvGraphicFramePr>
        <p:xfrm>
          <a:off x="0" y="4959710"/>
          <a:ext cx="9144000" cy="18982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14667"/>
                <a:gridCol w="785212"/>
                <a:gridCol w="725575"/>
                <a:gridCol w="890762"/>
                <a:gridCol w="747325"/>
                <a:gridCol w="626841"/>
                <a:gridCol w="626809"/>
                <a:gridCol w="626809"/>
              </a:tblGrid>
              <a:tr h="297467">
                <a:tc rowSpan="2"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(Проект)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2974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283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субъектов малого и среднего предпринимательства на 10 000 человек населения, единиц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210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214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2833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новых субъектов индустрии туризма и иных вовлеченных хозяйствующих субъектов, единиц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43846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новых рабочих мест в сфере туризма, единиц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65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147539"/>
            <a:ext cx="9144000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«Совершенствование деятельности органов местного самоуправления муниципального района Нуримановский район Республики Башкортостан  по реализации вопросов местного значения»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1268760"/>
            <a:ext cx="88583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«Совершенствование деятельности органов местного самоуправления муниципального района Нуримановский район Республики Башкортостан  по реализации вопросов местного значения»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29 декабря 2018 года №1549</a:t>
            </a:r>
          </a:p>
          <a:p>
            <a:endParaRPr lang="ru-RU" sz="1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 муниципальной программы: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Формирование высококвалифицированного кадрового состава муниципальной службы в органах местного самоуправления муниципального района в соответствии с целями и задачами социально-экономического  развития района, задачами и функциями органов местного самоуправления;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2. Повышение эффективности работы и результативности профессиональной служебной деятельности органов местного  самоуправления;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Искоренения коррупционных проявлений в деятельности муниципальных служащих, создание безопасных условий труда и охраны труда;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Создание эффективной системы организации хранения, комплектования, учета и использования документов архивного фонда.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986248"/>
              </p:ext>
            </p:extLst>
          </p:nvPr>
        </p:nvGraphicFramePr>
        <p:xfrm>
          <a:off x="0" y="4972067"/>
          <a:ext cx="9144000" cy="1885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1074"/>
                <a:gridCol w="609600"/>
                <a:gridCol w="600076"/>
                <a:gridCol w="659482"/>
                <a:gridCol w="750218"/>
                <a:gridCol w="598917"/>
                <a:gridCol w="600705"/>
                <a:gridCol w="533928"/>
              </a:tblGrid>
              <a:tr h="285752">
                <a:tc rowSpan="2"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(Проект)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00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37234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муниципальных служащих, прошедших обучение, повышение квалификации, переподготовку, от общего количества муниципальных служащих, %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09541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муниципальных служащих, включенных в реестр муниципальных служащих, от общего количества муниципальных служащих, %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81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268" y="908720"/>
            <a:ext cx="89630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системы учета и отчетности, системы муниципальных закупок 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2019 года №1491 </a:t>
            </a:r>
          </a:p>
          <a:p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marL="342900" indent="-342900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Создание эффективной организации бюджетного учета и составления бюджетной отчетности в </a:t>
            </a:r>
          </a:p>
          <a:p>
            <a:pPr marL="342900" indent="-342900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муниципальном районе Нуримановский район Республики Башкортостан;</a:t>
            </a:r>
          </a:p>
          <a:p>
            <a:pPr marL="342900" indent="-342900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Эффективное использование бюджетных средств, имущества, развитие добросовестной </a:t>
            </a:r>
          </a:p>
          <a:p>
            <a:pPr marL="342900" indent="-342900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конкуренции, предотвращение коррупции и других злоупотреблений.</a:t>
            </a:r>
          </a:p>
          <a:p>
            <a:pPr algn="just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Реализация единого порядка ведения бюджетного учета в  ОМСУ, муниципальных учреждениях с использованием средств автоматизации;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Обеспечение своевременного, полного и достоверного отражения в бюджетном учете операций по исполнению бюджетных смет, планов финансово-хозяйственной деятельности муниципальных учреждений муниципального района;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 Повышение качества и оперативности формирования отчетности;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4. Обеспечение создания методических материалов по предметным областям с учетом региональной и отраслевой специфики;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5. Обеспечение контроля качества бюджетного учета, бюджетной отчетности и контроля использования имущества;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6. Повышение эффективности и результативности осуществления закупок, использования имущества;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7. Обеспечение гласности и прозрачности осуществления закупок;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8. Увеличение количества совместных конкурсов и аукционов  для нужд заказчиков муниципального района Нуримановский район;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9. Предотвращение коррупции и других злоупотреблений в сфере закупок товаров, работ, услуг для обеспечения государственных и муниципальных нужд;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10. Совершенствование методического сопровождения деятельности заказчиков, осуществляющих закупки.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762657"/>
              </p:ext>
            </p:extLst>
          </p:nvPr>
        </p:nvGraphicFramePr>
        <p:xfrm>
          <a:off x="0" y="4983528"/>
          <a:ext cx="9144001" cy="187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6970"/>
                <a:gridCol w="728877"/>
                <a:gridCol w="660103"/>
                <a:gridCol w="748258"/>
                <a:gridCol w="712008"/>
                <a:gridCol w="662615"/>
                <a:gridCol w="662585"/>
                <a:gridCol w="662585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1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(Проект)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3222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7137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Среднее количество поставщиков (подрядчиков, исполнителей), принявших участие в закупках, единиц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1,08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1,08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0,85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0,85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15258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стоимости закупок с единственным участником, признанных несостоявшимися, в общей стоимости закупок, % 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20,7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20,7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20,5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itchFamily="18" charset="0"/>
                          <a:cs typeface="Times New Roman" pitchFamily="18" charset="0"/>
                        </a:rPr>
                        <a:t>20,3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40979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обоснованных жалоб руководителей обслуживаемых учреждений: нет-0, да-1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5"/>
          <p:cNvSpPr txBox="1">
            <a:spLocks/>
          </p:cNvSpPr>
          <p:nvPr/>
        </p:nvSpPr>
        <p:spPr>
          <a:xfrm>
            <a:off x="-5655" y="4740"/>
            <a:ext cx="9144000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системы учета и отчетности, системы муниципальных закупок в муниципальном районе Нуримановский район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Республики Башкортостан»</a:t>
            </a:r>
          </a:p>
        </p:txBody>
      </p:sp>
    </p:spTree>
    <p:extLst>
      <p:ext uri="{BB962C8B-B14F-4D97-AF65-F5344CB8AC3E}">
        <p14:creationId xmlns:p14="http://schemas.microsoft.com/office/powerpoint/2010/main" val="1950054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1924" y="642918"/>
            <a:ext cx="8982075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«Социальная поддержка граждан муниципального района Нуримановский район Республики Башкортостан»  утверждена постановлением Администрации муниципального 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2019 года №1499</a:t>
            </a:r>
          </a:p>
          <a:p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1. Стабильное повышение качества и уровня жизни граждан, попавших в трудную жизненную ситуацию,  из числа:  пожилых граждан,  инвалидов,  семей  с несовершеннолетними детьми, проживающих  на территории муниципального района</a:t>
            </a:r>
            <a:r>
              <a:rPr lang="ru-RU" sz="1300" dirty="0" smtClean="0"/>
              <a:t>. </a:t>
            </a:r>
          </a:p>
          <a:p>
            <a:pPr marL="342900" indent="-342900" algn="just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роведение социально-значимых мероприятий;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2. Создание условий для продолжения активного образа жизни пожилых людей, достигших пенсионного возраста, для их полноценного участия в жизни общества;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3. Обеспечение беспрепятственного доступа инвалидов к объектам социальной инфраструктуры;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4. Возрождение в сознании общества  понимания  ценности семьи, укрепление социального статуса семьи как основного института общества, пропаганда семейных ценностей;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5. Проведение культурно-массовых   мероприятий,  направленных  на нравственное и духовное воспитание детей и семей в целом;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6. Создание благоприятных условий для интеграции в общество инвалидов;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7. Координация деятельности предприятий, организаций  по оказанию социальной поддержки инвалидам, пенсионерам и другим категориям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115632"/>
              </p:ext>
            </p:extLst>
          </p:nvPr>
        </p:nvGraphicFramePr>
        <p:xfrm>
          <a:off x="0" y="4481534"/>
          <a:ext cx="9144001" cy="2379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0100"/>
                <a:gridCol w="676275"/>
                <a:gridCol w="647700"/>
                <a:gridCol w="726157"/>
                <a:gridCol w="702593"/>
                <a:gridCol w="579822"/>
                <a:gridCol w="600677"/>
                <a:gridCol w="600677"/>
              </a:tblGrid>
              <a:tr h="307398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(Проект)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5000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2865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граждан пожилого возраста, принявших участие в культурно - досуговых мероприятиях, человек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857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870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880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890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1313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объектов социальной инфраструктуры, оборудованных в целях обеспечения доступности для инвалидов,  единиц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0008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Сокращение численности социально-неблагополучных семей, чел.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получателей материальной помощи, чел.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Заголовок 5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«Социальная поддержка граждан муниципального района Нуримановский район Республики Башкортостан»</a:t>
            </a:r>
          </a:p>
        </p:txBody>
      </p:sp>
    </p:spTree>
    <p:extLst>
      <p:ext uri="{BB962C8B-B14F-4D97-AF65-F5344CB8AC3E}">
        <p14:creationId xmlns:p14="http://schemas.microsoft.com/office/powerpoint/2010/main" val="3398027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20688"/>
            <a:ext cx="902017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молодежной политики, физической культуры и спорта 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2019 года №1477</a:t>
            </a:r>
          </a:p>
          <a:p>
            <a:pPr algn="just"/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1.Совершенствование и развитие системы, обеспечивающей целенаправленное формирование у молодежи района высокой социальной активности, гражданственности и патриотизма, подготовки спортивных резервов, снижения криминогенной напряженности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подростково-молодежной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среде средствами физической культуры, спорта и туризма.</a:t>
            </a:r>
          </a:p>
          <a:p>
            <a:pPr marL="342900" indent="-342900" algn="just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Повышение интереса населения района к занятиям физической культуры и спорта, формирование стремления к здоровому образу жизни;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Обеспечение трудоустройства молодежи, занятости детей, подростков и молодежи в социально значимых сферах деятельности;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 Пропаганда здорового образа жизни среди молодежи;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4. Гражданско-патриотическое воспитание молодежи;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5. Формирование у молодежи семейных ценностей;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6. Расширение структуры специалистов по работе с молодежью в сельских поселениях, в организациях и образовательных учреждениях;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7. Координация деятельности органов и организаций, действующих в области молодежной политики, детских и молодежных общественных объединений по вовлечению молодежи в социальную практику;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8. Повышение социальной активности молодежи, формирование готовности к участию в общественно-политической жизни общества;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9. Стимулирование различных форм самоорганизации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молодежи.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10. Увеличение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количества граждан активно занимающихся физической культурой и спортом;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11. Развитие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волонтерской и добровольческой деятельности;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12. Вовлечение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молодежи в творческую деятельность, поддержка творческой и талантливой молодежи.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904034"/>
              </p:ext>
            </p:extLst>
          </p:nvPr>
        </p:nvGraphicFramePr>
        <p:xfrm>
          <a:off x="1" y="4897045"/>
          <a:ext cx="9143999" cy="196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5754"/>
                <a:gridCol w="662615"/>
                <a:gridCol w="660930"/>
                <a:gridCol w="758924"/>
                <a:gridCol w="648072"/>
                <a:gridCol w="669453"/>
                <a:gridCol w="600075"/>
                <a:gridCol w="638176"/>
              </a:tblGrid>
              <a:tr h="263372">
                <a:tc rowSpan="2"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1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1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(Проект)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243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40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населения, систематически занимающегося физической культурой и спортом в общем числе населения, %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47,8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816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детей, подростков и молодежи, охваченных различными формами летнего и круглогодичного оздоровительного отдыха по линии молодежной политики, в общем числе граждан в возрасте 7-17 лет, человек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1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молодежи вовлеченной в  добровольческую деятельность, человек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Заголовок 5"/>
          <p:cNvSpPr txBox="1">
            <a:spLocks/>
          </p:cNvSpPr>
          <p:nvPr/>
        </p:nvSpPr>
        <p:spPr>
          <a:xfrm>
            <a:off x="-18553" y="21382"/>
            <a:ext cx="9144000" cy="69269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молодежной политики, физической культуры и спорта в муниципальном районе Нуримановский район Республики Башкортостан»</a:t>
            </a:r>
          </a:p>
        </p:txBody>
      </p:sp>
    </p:spTree>
    <p:extLst>
      <p:ext uri="{BB962C8B-B14F-4D97-AF65-F5344CB8AC3E}">
        <p14:creationId xmlns:p14="http://schemas.microsoft.com/office/powerpoint/2010/main" val="1372418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25084"/>
            <a:ext cx="9144000" cy="69269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 муниципального района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500" y="836712"/>
            <a:ext cx="9001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 муниципального района Нуримановский район Республики Башкортостан» 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2019 года №1480</a:t>
            </a:r>
          </a:p>
          <a:p>
            <a:pPr algn="just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Обеспечение доступности качественного образования, государственных гарантий прав граждан на общедоступность и бесплатность общего среднего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Закрепление устойчивой динамики развития системы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Достижение высокого уровня образовательных услуг, удовлетворяющих потребности современных жителей.</a:t>
            </a:r>
          </a:p>
          <a:p>
            <a:pPr marL="342900" indent="-342900" algn="just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Модернизация системы дошкольного, общего, дополнительного (внешкольного) образования как института социального развития;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Обеспечение динамичного развития системы образования в соответствии с запросами личности  и общества;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Формирование здоровье сберегающей образовательной среды, обеспечивающей сохранение здоровья обучающихся;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Развитие инновационной и опытно-экспериментальной деятельности образовательных учреждений;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Информатизация муниципальной системы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 Создание условий в образовательных учреждениях района, обеспечивающих качественное проведение  образовательно-воспитательного процесса, отвечающего    требованиям современного развития образования и науки;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7. Обеспечение равных возможностей для всех категорий детей, в том числе детей с ограниченными возможностями здоровья, в получении качественного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8.Формирование условий для развития начальных профессиональных знаний и навыков, научно-исследовательского творчества обучающихся, включая новые образовательные формы и технологии работы с  одаренными  детьми;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9. Развитие кадрового потенциала сферы образования и системы поддержки педагогических работников;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10. Создание прозрачной, открытой  системы  информирования граждан об образовательных услугах, обеспечивающих полноту, доступность, своевременное обновление и достоверность информации.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75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80656"/>
              </p:ext>
            </p:extLst>
          </p:nvPr>
        </p:nvGraphicFramePr>
        <p:xfrm>
          <a:off x="0" y="27906"/>
          <a:ext cx="9144000" cy="6791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4048"/>
                <a:gridCol w="576064"/>
                <a:gridCol w="649240"/>
                <a:gridCol w="523875"/>
                <a:gridCol w="627087"/>
                <a:gridCol w="688028"/>
                <a:gridCol w="537829"/>
                <a:gridCol w="537829"/>
              </a:tblGrid>
              <a:tr h="275973">
                <a:tc rowSpan="2"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r>
                        <a:rPr lang="ru-RU" sz="1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(Проект)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2759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059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обучающихся в государственных (муниципальных) общеобразовательных организациях, занимающихся в одну смену, в общей численности обучающихся в государственных (муниципальных) общеобразовательных организациях,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92,1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73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Обеспеченность детей дошкольного возраста местами в дошкольных образовательных организациях (количество мест на 1000 детей), ед.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674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74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Охват детей в возрасте от пяти до восемнадцати лет программами дополнительного образования (удельный вес численности детей, получающих услуги дополнительного образования, в общей численности детей в возрасте от пяти до восемнадцати лет),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87,7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87,7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059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обучающихся общеобразовательных организаций, обучающихся по федеральным государственным образовательным стандартам, в общем числе обучающихся общеобразовательных организаций, %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73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получателей услуги в сфере образования, удовлетворенных полнотой и качеством этой услуги, в общем количестве опрошенных,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0119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государственных (муниципальных) образовательных организаций, реализующих образовательные программы начального общего, основного общего и (или) среднего общего образования, имеющих физкультурный зал, в общей численности государственных (муниципальных) образовательных организаций, реализующих образовательные программы начального общего, основного общего и (или) среднего общего образования, %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92,8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92,8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92,8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73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детей охваченных мало-затратными формами отдыха, оздоровления и занятости в каникулярное время, </a:t>
                      </a:r>
                      <a:r>
                        <a:rPr lang="ru-RU" sz="11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тыс.чел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059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детей охваченных основными формами отдыха и оздоровления в круглогодичном режиме, в общем количестве детей, подростков и учащейся молодежи Республики Башкортостан,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74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</a:t>
                      </a:r>
                      <a:r>
                        <a:rPr lang="ru-RU" sz="1100" spc="-8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обучающихся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победителей и призеров олимпиад и конкурсов, проводимых на региональном, межрегиональном, федеральном, международном уровнях, в общем количестве участников от Республики Башкортостан в таких мероприятиях,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23,6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059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государственных (муниципальных) общеобразовательных организаций, соответствующих современным требованиям, в общем количестве государственных (муниципальных) общеобразовательных организаций, %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059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педагогов, прошедших профессиональную подготовку, переподготовку и повышение квалификации, в общем количестве педагогических работников республики, %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72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Удельный вес численности обучающихся в зданиях, имеющих все виды благоустройств, %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93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908720"/>
            <a:ext cx="88583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и искусства в муниципальном районе Нуримановский район Республики Башкортостан»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2019 года №1493</a:t>
            </a:r>
          </a:p>
          <a:p>
            <a:pPr algn="just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Модернизация сферы культуры муниципального района, ее творческое и материально техническое совершенствование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Повышение уровня удовлетворенности населения муниципального района Нуримановский район Республики Башкортостан качеством предоставляемых услуг в сфере культуры и искусства.</a:t>
            </a: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1.Создание условий для повышения качества и разнообразия услуг, предоставляемых в сфере культуры и искусства, модернизации работы учреждений культуры;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2.Совершенствование деятельности учреждений культуры и укрепление их материально-технической базы;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3.Совершенствование системы подготовки творческих кадров, специалистов в сфере культуры и искусства;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4.Сохранение и развитие непрерывной системы художественного образования.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250827"/>
              </p:ext>
            </p:extLst>
          </p:nvPr>
        </p:nvGraphicFramePr>
        <p:xfrm>
          <a:off x="-2" y="4300779"/>
          <a:ext cx="9144002" cy="2562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151"/>
                <a:gridCol w="752474"/>
                <a:gridCol w="628650"/>
                <a:gridCol w="647700"/>
                <a:gridCol w="857250"/>
                <a:gridCol w="647700"/>
                <a:gridCol w="685800"/>
                <a:gridCol w="676277"/>
              </a:tblGrid>
              <a:tr h="311687">
                <a:tc rowSpan="2"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(Проект)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88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уровня удовлетворенности граждан качеством предоставления государственных и муниципальных услуг в сфере культуры и искусства, %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27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участников клубных формирований, чел.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3624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3633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3624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853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посещений общедоступных библиотек, тыс. посещений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240,9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240,5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240,5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240,5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240,5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44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численности участников культурно-досуговых мероприятий, тыс. чел.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268,5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224,7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226,9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229,2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231,5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44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учащихся за отчетный период в детской музыкальной школе, чел.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5"/>
          <p:cNvSpPr txBox="1">
            <a:spLocks/>
          </p:cNvSpPr>
          <p:nvPr/>
        </p:nvSpPr>
        <p:spPr>
          <a:xfrm>
            <a:off x="13395" y="28575"/>
            <a:ext cx="9144000" cy="69269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и искусства в муниципальном районе Нуримановский район Республики Башкортостан»</a:t>
            </a:r>
          </a:p>
        </p:txBody>
      </p:sp>
    </p:spTree>
    <p:extLst>
      <p:ext uri="{BB962C8B-B14F-4D97-AF65-F5344CB8AC3E}">
        <p14:creationId xmlns:p14="http://schemas.microsoft.com/office/powerpoint/2010/main" val="1396074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898482"/>
            <a:ext cx="9144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муниципальными финансами  муниципального района Нуримановский район Республики Башкортостан»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29 декабря 2018 года №1549</a:t>
            </a:r>
          </a:p>
          <a:p>
            <a:pPr algn="just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Проведение сбалансированной финансовой, бюджетной и налоговой политики муниципального района Нуримановский район Республики Башкортостан;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Эффективное управление финансовыми ресурсами, находящимися в распоряжении муниципального района.</a:t>
            </a: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Совершенствование и модернизация механизмов межбюджетного регулирования;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Обеспечение эффективного исполнения полномочий в финансовой, бюджетной и налоговой сферах, в части осуществления финансового контроля.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938711"/>
              </p:ext>
            </p:extLst>
          </p:nvPr>
        </p:nvGraphicFramePr>
        <p:xfrm>
          <a:off x="1" y="3341391"/>
          <a:ext cx="9143999" cy="351660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43350"/>
                <a:gridCol w="939832"/>
                <a:gridCol w="727690"/>
                <a:gridCol w="833335"/>
                <a:gridCol w="870993"/>
                <a:gridCol w="622366"/>
                <a:gridCol w="588253"/>
                <a:gridCol w="618180"/>
              </a:tblGrid>
              <a:tr h="179465"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3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  <a:endParaRPr lang="ru-RU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endParaRPr lang="ru-RU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(Проект)</a:t>
                      </a:r>
                      <a:endParaRPr lang="ru-RU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3629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06201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межбюджетных трансфертов, предоставляемых из бюджета муниципального района, в общем объеме расходов (до 65%)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11,7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39322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Степень соответствия использования средств целям, предусмотренным Законодательством (%)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06201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Удельный вес своевременно исполненных судебных актов, предусматривающих взыскание на средства бюджета (%)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06201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Удельный вес расходов бюджета муниципального района, формированных в рамках муниципальных программ (%) 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06201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Степень соответствия бюджетных ассигнований  муниципальных программ, утвержденному решению о бюджете (%)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5"/>
          <p:cNvSpPr txBox="1">
            <a:spLocks/>
          </p:cNvSpPr>
          <p:nvPr/>
        </p:nvSpPr>
        <p:spPr>
          <a:xfrm>
            <a:off x="0" y="44624"/>
            <a:ext cx="9144000" cy="8572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муниципальными финансами  муниципального района Нуримановский район Республики Башкортостан»</a:t>
            </a:r>
          </a:p>
        </p:txBody>
      </p:sp>
    </p:spTree>
    <p:extLst>
      <p:ext uri="{BB962C8B-B14F-4D97-AF65-F5344CB8AC3E}">
        <p14:creationId xmlns:p14="http://schemas.microsoft.com/office/powerpoint/2010/main" val="1207190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kak-za-21-den-nauchitsja-zhit-bez-dolgov-ili-1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6657" y="4293095"/>
            <a:ext cx="5377343" cy="25649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79712" y="606840"/>
            <a:ext cx="6556366" cy="850446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Что такое бюджет?</a:t>
            </a:r>
            <a:endParaRPr lang="ru-RU" b="1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1424624"/>
            <a:ext cx="8254766" cy="321886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      БЮДЖЕТ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–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en-US" sz="1600" dirty="0">
              <a:solidFill>
                <a:schemeClr val="bg2">
                  <a:lumMod val="10000"/>
                </a:schemeClr>
              </a:solidFill>
              <a:latin typeface="Constantia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	Бюджет - это план доходов и расходов. Каждый житель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муниципального района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 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	Граждане и как налогоплательщики и как потребители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услуг -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 так и для каждой семьи, для каждого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2005473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3350" y="1000108"/>
            <a:ext cx="901065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здорового образа жизни и укрепление здоровья населения в муниципальном районе Нуримановский район  Республики Башкортостан» 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2019 года №1475</a:t>
            </a:r>
          </a:p>
          <a:p>
            <a:pPr algn="just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охранение и укрепление здоровья населения Нуримановского района на основе создания эффективной системы формирования здорового образа жизни;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Применение эффективных, действенных комплексных мер, направленных на профилактику наркомании и противодействие злоупотреблению наркотическими средствами и их незаконному обороту на территории муниципального района Нуримановский район;</a:t>
            </a: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Создание системы мотивации граждан к ответственности за сохранение собственного здоровья и ведению здорового образа жизни, в том числе посредством поддержки общественных инициатив и проведения массовых акций для населения;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Приобщение населения к занятиям физической культурой, спортом и туризмом;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Проведение мероприятий, направленных на снижение распространенности управляемых факторов риска, включая потребление алкоголя, табака и наркотиков;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Проведение целенаправленной работы по осуществлению комплексных мер по профилактике распространения наркомании.</a:t>
            </a:r>
          </a:p>
          <a:p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108094"/>
              </p:ext>
            </p:extLst>
          </p:nvPr>
        </p:nvGraphicFramePr>
        <p:xfrm>
          <a:off x="1" y="5243579"/>
          <a:ext cx="9143999" cy="1614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4324"/>
                <a:gridCol w="819150"/>
                <a:gridCol w="723900"/>
                <a:gridCol w="776833"/>
                <a:gridCol w="720080"/>
                <a:gridCol w="693837"/>
                <a:gridCol w="685199"/>
                <a:gridCol w="600676"/>
              </a:tblGrid>
              <a:tr h="302704">
                <a:tc rowSpan="2"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  <a:endParaRPr lang="en-US" sz="12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(Проект)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5045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03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мероприятий, пропагандирующих здоровый образ жизни, единиц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03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 мероприятий по пропаганде  здорового образа жизни, человек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2037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5"/>
          <p:cNvSpPr txBox="1">
            <a:spLocks/>
          </p:cNvSpPr>
          <p:nvPr/>
        </p:nvSpPr>
        <p:spPr>
          <a:xfrm>
            <a:off x="0" y="0"/>
            <a:ext cx="9144000" cy="100811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здорового образа жизни и укрепление здоровья населения в муниципальном районе Нуримановский район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Республики Башкортостан»</a:t>
            </a:r>
          </a:p>
        </p:txBody>
      </p:sp>
    </p:spTree>
    <p:extLst>
      <p:ext uri="{BB962C8B-B14F-4D97-AF65-F5344CB8AC3E}">
        <p14:creationId xmlns:p14="http://schemas.microsoft.com/office/powerpoint/2010/main" val="663751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73483"/>
            <a:ext cx="900112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«Безопасная жизнь населения 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2019 года №1471</a:t>
            </a:r>
          </a:p>
          <a:p>
            <a:pPr algn="just"/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 муниципальной программы: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Реализация государственной политики в области профилактики терроризма и экстремистской деятельности;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Совершенствование системы профилактических мер антитеррористической и экстремистской направленности;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 Обеспечение антитеррористической защищенности и усиление надежности охраны особо важных объектов жизнеобеспечения населения, образования, культуры, здравоохранения, транспортных коммуникаций и органов власти;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4. Создание условий для обеспечения безопасности граждан и правопорядка на территории муниципального района;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5. Укрепление системы социальной профилактики правонарушений, направленной на активизацию борьбы с алкоголизмом, наркоманией, преступностью, безнадзорностью и беспризорностью несовершеннолетних, незаконной миграцией;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6. Активизация участия и улучшение координации деятельности администраций муниципального района и сельских поселений в предупреждении совершения правонарушений;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7. Повышение безопасности населения и защищенности потенциально опасных объектов экономики от угроз природного и техногенного характера;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8. Последовательное снижение рисков чрезвычайных ситуаций;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9. Провести ремонты противорадиационных укрытий находящихся в ведении муниципальных учреждений;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10. Обеспечение средствами индивидуальной защиты работников органов местного самоуправления;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11. Создание условий для обеспечения безопасного отдыха людей в местах массового отдыха населения на воде;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12. Содержание запасов материально-технических, продовольственных, медицинских и иных средств, для обеспечения мероприятий гражданской обороны и материальные ресурсы для ликвидации чрезвычайных ситуаций природного и техногенного характера;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13. Реализация государственной политики в области пожарной безопасности;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14. Повышение пожарной безопасности жилищного фонда муниципального района;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15. Совершенствование противопожарной пропаганды;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16. Недопущение человеческих жертв и уменьшение материального ущерба от чрезвычайных ситуаций  и пожаров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376382"/>
              </p:ext>
            </p:extLst>
          </p:nvPr>
        </p:nvGraphicFramePr>
        <p:xfrm>
          <a:off x="0" y="5212080"/>
          <a:ext cx="91440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8625"/>
                <a:gridCol w="942975"/>
                <a:gridCol w="704850"/>
                <a:gridCol w="742950"/>
                <a:gridCol w="857250"/>
                <a:gridCol w="609600"/>
                <a:gridCol w="523875"/>
                <a:gridCol w="523875"/>
              </a:tblGrid>
              <a:tr h="161136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(Проект)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1748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5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зарегистрированных пожаров и несчастных случаев на воде, единиц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мероприятий по профилактике правонарушений и борьбе с преступностью, единиц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6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 мероприятий по профилактике правонарушений и борьбе с преступностью, человек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5"/>
          <p:cNvSpPr txBox="1">
            <a:spLocks/>
          </p:cNvSpPr>
          <p:nvPr/>
        </p:nvSpPr>
        <p:spPr>
          <a:xfrm>
            <a:off x="0" y="0"/>
            <a:ext cx="9144000" cy="64291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«Безопасная жизнь населения в муниципальном районе Нуримановский район Республики Башкортостан»</a:t>
            </a:r>
          </a:p>
        </p:txBody>
      </p:sp>
    </p:spTree>
    <p:extLst>
      <p:ext uri="{BB962C8B-B14F-4D97-AF65-F5344CB8AC3E}">
        <p14:creationId xmlns:p14="http://schemas.microsoft.com/office/powerpoint/2010/main" val="873469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26" y="1857366"/>
            <a:ext cx="87868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Администрация муниципального района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Нуримановский район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С.Красная Горка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Ул. Советская, 62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 smtClean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 smtClean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Заместитель главы администрации - начальник финансового управления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Ардаширова Анфиса Гайнисламовна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 smtClean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Телефон: 8(34776) 2-25-84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 smtClean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nuriman_tfu@ufamts</a:t>
            </a:r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 </a:t>
            </a:r>
            <a:endParaRPr lang="ru-RU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800077"/>
            <a:ext cx="6048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>
                  <a:solidFill>
                    <a:srgbClr val="0070C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4000" b="1" dirty="0">
              <a:ln>
                <a:solidFill>
                  <a:srgbClr val="0070C0"/>
                </a:solidFill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69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1528" y="1451036"/>
            <a:ext cx="1174750" cy="1098550"/>
          </a:xfrm>
          <a:prstGeom prst="rect">
            <a:avLst/>
          </a:prstGeom>
        </p:spPr>
      </p:pic>
      <p:pic>
        <p:nvPicPr>
          <p:cNvPr id="72" name="Рисунок 71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1973" y="1614937"/>
            <a:ext cx="1174750" cy="1098550"/>
          </a:xfrm>
          <a:prstGeom prst="rect">
            <a:avLst/>
          </a:prstGeom>
        </p:spPr>
      </p:pic>
      <p:pic>
        <p:nvPicPr>
          <p:cNvPr id="71" name="Рисунок 70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1001" y="994255"/>
            <a:ext cx="2159000" cy="2159000"/>
          </a:xfrm>
          <a:prstGeom prst="rect">
            <a:avLst/>
          </a:prstGeom>
        </p:spPr>
      </p:pic>
      <p:pic>
        <p:nvPicPr>
          <p:cNvPr id="70" name="Рисунок 69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7053" y="804474"/>
            <a:ext cx="2159000" cy="2159000"/>
          </a:xfrm>
          <a:prstGeom prst="rect">
            <a:avLst/>
          </a:prstGeom>
        </p:spPr>
      </p:pic>
      <p:pic>
        <p:nvPicPr>
          <p:cNvPr id="69" name="Рисунок 68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3770" y="1226748"/>
            <a:ext cx="1174750" cy="1098550"/>
          </a:xfrm>
          <a:prstGeom prst="rect">
            <a:avLst/>
          </a:prstGeom>
        </p:spPr>
      </p:pic>
      <p:pic>
        <p:nvPicPr>
          <p:cNvPr id="31" name="Рисунок 30" descr="5714-0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7563" y="5419449"/>
            <a:ext cx="407988" cy="40985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0"/>
            <a:ext cx="8229600" cy="1285875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kern="1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3634636"/>
            <a:ext cx="979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это выплачиваемые из бюджета денежные средства на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34" y="366203"/>
            <a:ext cx="9702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поступающие в бюджет денежные средства от: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Рисунок 31" descr="5714-00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96741">
            <a:off x="5027612" y="5781676"/>
            <a:ext cx="394017" cy="395816"/>
          </a:xfrm>
          <a:prstGeom prst="rect">
            <a:avLst/>
          </a:prstGeom>
        </p:spPr>
      </p:pic>
      <p:pic>
        <p:nvPicPr>
          <p:cNvPr id="33" name="Рисунок 32" descr="94292586_deng63.png"/>
          <p:cNvPicPr>
            <a:picLocks noChangeAspect="1"/>
          </p:cNvPicPr>
          <p:nvPr/>
        </p:nvPicPr>
        <p:blipFill>
          <a:blip r:embed="rId5" cstate="print"/>
          <a:srcRect l="13233" t="11736"/>
          <a:stretch>
            <a:fillRect/>
          </a:stretch>
        </p:blipFill>
        <p:spPr>
          <a:xfrm rot="17003314">
            <a:off x="6420147" y="3979532"/>
            <a:ext cx="2613664" cy="2798916"/>
          </a:xfrm>
          <a:prstGeom prst="rect">
            <a:avLst/>
          </a:prstGeom>
        </p:spPr>
      </p:pic>
      <p:pic>
        <p:nvPicPr>
          <p:cNvPr id="41" name="Рисунок 40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1991" y="1089325"/>
            <a:ext cx="2159000" cy="2159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807730" y="2008073"/>
            <a:ext cx="11951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Налог на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имущество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физических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лиц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Рисунок 41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8740" y="1473919"/>
            <a:ext cx="2159000" cy="2159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706103" y="2459618"/>
            <a:ext cx="1047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Налог на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физических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лиц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Рисунок 42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7068" y="1048889"/>
            <a:ext cx="2159000" cy="21590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707083" y="2319267"/>
            <a:ext cx="1149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Земельный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налог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Рисунок 43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3726" y="1000184"/>
            <a:ext cx="2159000" cy="2159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997179" y="2272308"/>
            <a:ext cx="681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ЕНВД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Рисунок 44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2375" y="857670"/>
            <a:ext cx="2159000" cy="2159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924675" y="1772689"/>
            <a:ext cx="10599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Штрафы,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санкции,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возмещение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ущерба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Рисунок 45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4900" y="1168400"/>
            <a:ext cx="2159000" cy="21590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237988" y="2273417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Рисунок 46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04962" y="4276725"/>
            <a:ext cx="2085975" cy="2095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05622" y="5119926"/>
            <a:ext cx="1533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Рисунок 47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24250" y="3990975"/>
            <a:ext cx="1471612" cy="14783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54801" y="4373635"/>
            <a:ext cx="1067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Спорт,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молодежная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политика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Рисунок 48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4437" y="4255630"/>
            <a:ext cx="1490663" cy="149747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276851" y="4840817"/>
            <a:ext cx="1059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" name="Рисунок 49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14988" y="5704996"/>
            <a:ext cx="1147762" cy="115300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565761" y="6021645"/>
            <a:ext cx="119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Капитальное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строительство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" name="Рисунок 50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57550" y="5303989"/>
            <a:ext cx="1357313" cy="136351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64565" y="5811929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" name="Рисунок 51" descr="5714-003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615060">
            <a:off x="1209674" y="6029804"/>
            <a:ext cx="700087" cy="703284"/>
          </a:xfrm>
          <a:prstGeom prst="rect">
            <a:avLst/>
          </a:prstGeom>
        </p:spPr>
      </p:pic>
      <p:pic>
        <p:nvPicPr>
          <p:cNvPr id="53" name="Рисунок 52" descr="5714-003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26803" y="6381750"/>
            <a:ext cx="474085" cy="476250"/>
          </a:xfrm>
          <a:prstGeom prst="rect">
            <a:avLst/>
          </a:prstGeom>
        </p:spPr>
      </p:pic>
      <p:pic>
        <p:nvPicPr>
          <p:cNvPr id="54" name="Рисунок 53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2041" y="2420069"/>
            <a:ext cx="1174750" cy="10985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609733" y="3014101"/>
            <a:ext cx="777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 другие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" name="Рисунок 56" descr="Russia-Coin-1-1998-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19879">
            <a:off x="5126382" y="6245939"/>
            <a:ext cx="377272" cy="387774"/>
          </a:xfrm>
          <a:prstGeom prst="rect">
            <a:avLst/>
          </a:prstGeom>
        </p:spPr>
      </p:pic>
      <p:pic>
        <p:nvPicPr>
          <p:cNvPr id="58" name="Рисунок 57" descr="Russia-Coin-1-1998-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0512149">
            <a:off x="4714471" y="5747060"/>
            <a:ext cx="369604" cy="379893"/>
          </a:xfrm>
          <a:prstGeom prst="rect">
            <a:avLst/>
          </a:prstGeom>
        </p:spPr>
      </p:pic>
      <p:pic>
        <p:nvPicPr>
          <p:cNvPr id="59" name="Рисунок 58" descr="керчь 3-2000x200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799151">
            <a:off x="1021491" y="5469876"/>
            <a:ext cx="507509" cy="507509"/>
          </a:xfrm>
          <a:prstGeom prst="rect">
            <a:avLst/>
          </a:prstGeom>
        </p:spPr>
      </p:pic>
      <p:pic>
        <p:nvPicPr>
          <p:cNvPr id="60" name="Рисунок 59" descr="керчь 3-2000x200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8522187">
            <a:off x="613173" y="6154117"/>
            <a:ext cx="507509" cy="507509"/>
          </a:xfrm>
          <a:prstGeom prst="rect">
            <a:avLst/>
          </a:prstGeom>
        </p:spPr>
      </p:pic>
      <p:pic>
        <p:nvPicPr>
          <p:cNvPr id="61" name="Рисунок 60" descr="5714-0038.t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60664" y="6208876"/>
            <a:ext cx="646173" cy="64912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471997" y="6232106"/>
            <a:ext cx="650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другие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" name="Рисунок 61" descr="Копия 50_kop_2015_mmd2.jpg"/>
          <p:cNvPicPr>
            <a:picLocks noChangeAspect="1"/>
          </p:cNvPicPr>
          <p:nvPr/>
        </p:nvPicPr>
        <p:blipFill>
          <a:blip r:embed="rId13" cstate="print"/>
          <a:srcRect l="23363" t="48136" r="28158" b="4983"/>
          <a:stretch>
            <a:fillRect/>
          </a:stretch>
        </p:blipFill>
        <p:spPr>
          <a:xfrm rot="2135305">
            <a:off x="2527539" y="6555808"/>
            <a:ext cx="258793" cy="250261"/>
          </a:xfrm>
          <a:prstGeom prst="rect">
            <a:avLst/>
          </a:prstGeom>
        </p:spPr>
      </p:pic>
      <p:pic>
        <p:nvPicPr>
          <p:cNvPr id="63" name="Рисунок 62" descr="Копия 50_kop_2015_mmd2.jpg"/>
          <p:cNvPicPr>
            <a:picLocks noChangeAspect="1"/>
          </p:cNvPicPr>
          <p:nvPr/>
        </p:nvPicPr>
        <p:blipFill>
          <a:blip r:embed="rId13" cstate="print"/>
          <a:srcRect l="23363" t="48136" r="28158" b="4983"/>
          <a:stretch>
            <a:fillRect/>
          </a:stretch>
        </p:blipFill>
        <p:spPr>
          <a:xfrm rot="19158863">
            <a:off x="1946693" y="6553629"/>
            <a:ext cx="258793" cy="250261"/>
          </a:xfrm>
          <a:prstGeom prst="rect">
            <a:avLst/>
          </a:prstGeom>
        </p:spPr>
      </p:pic>
      <p:pic>
        <p:nvPicPr>
          <p:cNvPr id="56" name="Рисунок 55" descr="Russia-Coin-1-1998-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9487374">
            <a:off x="2089884" y="6396442"/>
            <a:ext cx="377676" cy="38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65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857625" y="214313"/>
            <a:ext cx="3143250" cy="974725"/>
          </a:xfrm>
          <a:prstGeom prst="rect">
            <a:avLst/>
          </a:prstGeom>
        </p:spPr>
        <p:txBody>
          <a:bodyPr anchor="ctr"/>
          <a:lstStyle/>
          <a:p>
            <a:pPr algn="ctr" eaLnBrk="0" fontAlgn="auto" hangingPunct="0">
              <a:spcAft>
                <a:spcPts val="0"/>
              </a:spcAft>
              <a:defRPr/>
            </a:pPr>
            <a:endParaRPr lang="ru-RU" sz="28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4583" name="TextBox 13"/>
          <p:cNvSpPr txBox="1">
            <a:spLocks noChangeArrowheads="1"/>
          </p:cNvSpPr>
          <p:nvPr/>
        </p:nvSpPr>
        <p:spPr bwMode="auto">
          <a:xfrm>
            <a:off x="1223747" y="2787611"/>
            <a:ext cx="23996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Профицит</a:t>
            </a:r>
          </a:p>
        </p:txBody>
      </p:sp>
      <p:sp>
        <p:nvSpPr>
          <p:cNvPr id="24584" name="TextBox 14"/>
          <p:cNvSpPr txBox="1">
            <a:spLocks noChangeArrowheads="1"/>
          </p:cNvSpPr>
          <p:nvPr/>
        </p:nvSpPr>
        <p:spPr bwMode="auto">
          <a:xfrm>
            <a:off x="5788818" y="2737040"/>
            <a:ext cx="26001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Дефицит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62970" y="17870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&gt;</a:t>
            </a:r>
            <a:endParaRPr lang="ru-RU" sz="5400" b="1" dirty="0"/>
          </a:p>
        </p:txBody>
      </p:sp>
      <p:sp>
        <p:nvSpPr>
          <p:cNvPr id="25" name="TextBox 24"/>
          <p:cNvSpPr txBox="1"/>
          <p:nvPr/>
        </p:nvSpPr>
        <p:spPr>
          <a:xfrm rot="10800000">
            <a:off x="6351864" y="1914087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&gt;</a:t>
            </a:r>
            <a:endParaRPr lang="ru-RU" sz="5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319934" y="4286458"/>
            <a:ext cx="56778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sz="6000" b="1" dirty="0" smtClean="0"/>
              <a:t>=</a:t>
            </a:r>
            <a:endParaRPr lang="ru-RU" sz="6000" b="1" dirty="0"/>
          </a:p>
        </p:txBody>
      </p:sp>
      <p:pic>
        <p:nvPicPr>
          <p:cNvPr id="32" name="Рисунок 31" descr="8c8364_3a9f6be94c354e01a62873c2123bb19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0244" y="3760416"/>
            <a:ext cx="2549729" cy="203978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311695" y="5719227"/>
            <a:ext cx="765607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Сбалансированность бюджета</a:t>
            </a:r>
            <a:r>
              <a:rPr lang="ru-RU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основополагающее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требование, предъявляемое к органам, составляющим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утверждающим бюджет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2287" y="501118"/>
            <a:ext cx="6719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 и профицит бюджета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Рисунок 33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750" y="839099"/>
            <a:ext cx="2289175" cy="22891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5307" y="2181127"/>
            <a:ext cx="1233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nstantia" pitchFamily="18" charset="0"/>
              </a:rPr>
              <a:t>Доходы</a:t>
            </a:r>
            <a:endParaRPr lang="ru-RU" sz="2000" b="1" dirty="0">
              <a:latin typeface="Constantia" pitchFamily="18" charset="0"/>
            </a:endParaRPr>
          </a:p>
        </p:txBody>
      </p:sp>
      <p:pic>
        <p:nvPicPr>
          <p:cNvPr id="35" name="Рисунок 34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2287" y="1239688"/>
            <a:ext cx="1841500" cy="1841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72236" y="2217469"/>
            <a:ext cx="1134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nstantia" pitchFamily="18" charset="0"/>
              </a:rPr>
              <a:t>Расходы</a:t>
            </a:r>
            <a:endParaRPr lang="ru-RU" b="1" dirty="0">
              <a:latin typeface="Constantia" pitchFamily="18" charset="0"/>
            </a:endParaRPr>
          </a:p>
        </p:txBody>
      </p:sp>
      <p:pic>
        <p:nvPicPr>
          <p:cNvPr id="36" name="Рисунок 35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87718" y="1228725"/>
            <a:ext cx="1841500" cy="18415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227295" y="2241909"/>
            <a:ext cx="1233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nstantia" pitchFamily="18" charset="0"/>
              </a:rPr>
              <a:t>Доходы</a:t>
            </a:r>
            <a:endParaRPr lang="ru-RU" sz="2000" b="1" dirty="0">
              <a:latin typeface="Constantia" pitchFamily="18" charset="0"/>
            </a:endParaRPr>
          </a:p>
        </p:txBody>
      </p:sp>
      <p:pic>
        <p:nvPicPr>
          <p:cNvPr id="37" name="Рисунок 36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3824" y="866775"/>
            <a:ext cx="2289175" cy="228917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151934" y="2144251"/>
            <a:ext cx="1134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nstantia" pitchFamily="18" charset="0"/>
              </a:rPr>
              <a:t>Расходы</a:t>
            </a:r>
            <a:endParaRPr lang="ru-RU" b="1" dirty="0">
              <a:latin typeface="Constantia" pitchFamily="18" charset="0"/>
            </a:endParaRPr>
          </a:p>
        </p:txBody>
      </p:sp>
      <p:pic>
        <p:nvPicPr>
          <p:cNvPr id="38" name="Рисунок 37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6596" y="3495136"/>
            <a:ext cx="2289175" cy="2289175"/>
          </a:xfrm>
          <a:prstGeom prst="rect">
            <a:avLst/>
          </a:prstGeom>
        </p:spPr>
      </p:pic>
      <p:pic>
        <p:nvPicPr>
          <p:cNvPr id="39" name="Рисунок 38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77184" y="3486510"/>
            <a:ext cx="2289175" cy="228917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992791" y="4894286"/>
            <a:ext cx="1233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nstantia" pitchFamily="18" charset="0"/>
              </a:rPr>
              <a:t>Доходы</a:t>
            </a:r>
            <a:endParaRPr lang="ru-RU" sz="2000" b="1" dirty="0">
              <a:latin typeface="Constant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93726" y="4924972"/>
            <a:ext cx="1134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nstantia" pitchFamily="18" charset="0"/>
              </a:rPr>
              <a:t>Расходы</a:t>
            </a:r>
            <a:endParaRPr lang="ru-RU" b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003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7b8b88d334047e6d8ac6579c9a8ea416e38b9b"/>
</p:tagLst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3444</TotalTime>
  <Words>9827</Words>
  <Application>Microsoft Office PowerPoint</Application>
  <PresentationFormat>Экран (4:3)</PresentationFormat>
  <Paragraphs>2207</Paragraphs>
  <Slides>72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72</vt:i4>
      </vt:variant>
    </vt:vector>
  </HeadingPairs>
  <TitlesOfParts>
    <vt:vector size="74" baseType="lpstr">
      <vt:lpstr>Тема Office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Основы составления проекта  бюджета района</vt:lpstr>
      <vt:lpstr>Что такое бюджет?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Бюджет муниципального района  Нуримановский район Республики Башкортостан  в разрезе муниципальных программ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Трехмерный белый узор</dc:title>
  <dc:creator>obstinate</dc:creator>
  <dc:description>Шаблон презентации с сайта https://presentation-creation.ru/</dc:description>
  <cp:lastModifiedBy>Пользователь Windows</cp:lastModifiedBy>
  <cp:revision>947</cp:revision>
  <cp:lastPrinted>2020-11-25T11:55:58Z</cp:lastPrinted>
  <dcterms:created xsi:type="dcterms:W3CDTF">2018-02-25T09:09:03Z</dcterms:created>
  <dcterms:modified xsi:type="dcterms:W3CDTF">2020-11-27T09:54:33Z</dcterms:modified>
</cp:coreProperties>
</file>