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4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6.xml" ContentType="application/vnd.openxmlformats-officedocument.drawingml.chart+xml"/>
  <Override PartName="/ppt/drawings/drawing10.xml" ContentType="application/vnd.openxmlformats-officedocument.drawingml.chartshapes+xml"/>
  <Override PartName="/ppt/charts/chart27.xml" ContentType="application/vnd.openxmlformats-officedocument.drawingml.chart+xml"/>
  <Override PartName="/ppt/drawings/drawing1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58" r:id="rId2"/>
    <p:sldId id="335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359" r:id="rId15"/>
    <p:sldId id="360" r:id="rId16"/>
    <p:sldId id="361" r:id="rId17"/>
    <p:sldId id="362" r:id="rId18"/>
    <p:sldId id="276" r:id="rId19"/>
    <p:sldId id="278" r:id="rId20"/>
    <p:sldId id="364" r:id="rId21"/>
    <p:sldId id="365" r:id="rId22"/>
    <p:sldId id="387" r:id="rId23"/>
    <p:sldId id="388" r:id="rId24"/>
    <p:sldId id="389" r:id="rId25"/>
    <p:sldId id="390" r:id="rId26"/>
    <p:sldId id="391" r:id="rId27"/>
    <p:sldId id="372" r:id="rId28"/>
    <p:sldId id="374" r:id="rId29"/>
    <p:sldId id="289" r:id="rId30"/>
    <p:sldId id="377" r:id="rId31"/>
    <p:sldId id="291" r:id="rId32"/>
    <p:sldId id="376" r:id="rId33"/>
    <p:sldId id="383" r:id="rId34"/>
    <p:sldId id="379" r:id="rId35"/>
    <p:sldId id="297" r:id="rId36"/>
    <p:sldId id="385" r:id="rId37"/>
    <p:sldId id="378" r:id="rId38"/>
    <p:sldId id="384" r:id="rId39"/>
    <p:sldId id="301" r:id="rId40"/>
    <p:sldId id="302" r:id="rId41"/>
    <p:sldId id="303" r:id="rId42"/>
    <p:sldId id="304" r:id="rId43"/>
    <p:sldId id="382" r:id="rId44"/>
    <p:sldId id="306" r:id="rId45"/>
    <p:sldId id="307" r:id="rId46"/>
    <p:sldId id="308" r:id="rId47"/>
    <p:sldId id="309" r:id="rId48"/>
    <p:sldId id="392" r:id="rId49"/>
    <p:sldId id="380" r:id="rId50"/>
    <p:sldId id="381" r:id="rId51"/>
    <p:sldId id="314" r:id="rId52"/>
    <p:sldId id="353" r:id="rId53"/>
    <p:sldId id="393" r:id="rId54"/>
    <p:sldId id="333" r:id="rId55"/>
  </p:sldIdLst>
  <p:sldSz cx="9144000" cy="6858000" type="screen4x3"/>
  <p:notesSz cx="6797675" cy="9926638"/>
  <p:custDataLst>
    <p:tags r:id="rId5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5B3"/>
    <a:srgbClr val="7FCC54"/>
    <a:srgbClr val="BFDDBB"/>
    <a:srgbClr val="91C1ED"/>
    <a:srgbClr val="F1D08D"/>
    <a:srgbClr val="F8F9C7"/>
    <a:srgbClr val="EFF286"/>
    <a:srgbClr val="B7F5CC"/>
    <a:srgbClr val="FF7C80"/>
    <a:srgbClr val="8ED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84583" autoAdjust="0"/>
  </p:normalViewPr>
  <p:slideViewPr>
    <p:cSldViewPr>
      <p:cViewPr>
        <p:scale>
          <a:sx n="100" d="100"/>
          <a:sy n="100" d="100"/>
        </p:scale>
        <p:origin x="-194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image" Target="../media/image37.jpeg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22.xlsx"/><Relationship Id="rId1" Type="http://schemas.openxmlformats.org/officeDocument/2006/relationships/image" Target="../media/image44.jpeg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image" Target="../media/image52.jpeg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27.jpe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678848"/>
        <c:axId val="141788288"/>
      </c:barChart>
      <c:catAx>
        <c:axId val="241678848"/>
        <c:scaling>
          <c:orientation val="minMax"/>
        </c:scaling>
        <c:delete val="0"/>
        <c:axPos val="b"/>
        <c:majorTickMark val="out"/>
        <c:minorTickMark val="none"/>
        <c:tickLblPos val="nextTo"/>
        <c:crossAx val="141788288"/>
        <c:crosses val="autoZero"/>
        <c:auto val="1"/>
        <c:lblAlgn val="ctr"/>
        <c:lblOffset val="100"/>
        <c:noMultiLvlLbl val="0"/>
      </c:catAx>
      <c:valAx>
        <c:axId val="141788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678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999921610321615"/>
          <c:h val="0.74853434681319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dLbl>
              <c:idx val="0"/>
              <c:layout>
                <c:manualLayout>
                  <c:x val="-4.4444148927793664E-2"/>
                  <c:y val="0.15042832230425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552523536792524E-2"/>
                  <c:y val="4.7863557096809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444148927793694E-3"/>
                  <c:y val="2.051295304148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 (Отчет)</c:v>
                </c:pt>
                <c:pt idx="3">
                  <c:v>2021  (План)</c:v>
                </c:pt>
                <c:pt idx="4">
                  <c:v>2022  (План)</c:v>
                </c:pt>
                <c:pt idx="5">
                  <c:v>2023 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73232.7</c:v>
                </c:pt>
                <c:pt idx="1">
                  <c:v>71410.7</c:v>
                </c:pt>
                <c:pt idx="2">
                  <c:v>74075.3</c:v>
                </c:pt>
                <c:pt idx="3">
                  <c:v>63648.800000000003</c:v>
                </c:pt>
                <c:pt idx="4">
                  <c:v>63648.800000000003</c:v>
                </c:pt>
                <c:pt idx="5">
                  <c:v>63648.800000000003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989568"/>
        <c:axId val="232832320"/>
      </c:barChart>
      <c:catAx>
        <c:axId val="30698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2832320"/>
        <c:crosses val="autoZero"/>
        <c:auto val="1"/>
        <c:lblAlgn val="ctr"/>
        <c:lblOffset val="100"/>
        <c:noMultiLvlLbl val="0"/>
      </c:catAx>
      <c:valAx>
        <c:axId val="23283232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0698956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  <a:alpha val="84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720260242721166E-3"/>
          <c:y val="0"/>
          <c:w val="0.99132797397572758"/>
          <c:h val="0.791781255585886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3"/>
              <c:layout>
                <c:manualLayout>
                  <c:x val="-2.02018788065435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52869.7</c:v>
                </c:pt>
                <c:pt idx="1">
                  <c:v>39219.599999999999</c:v>
                </c:pt>
                <c:pt idx="2">
                  <c:v>64530</c:v>
                </c:pt>
                <c:pt idx="3">
                  <c:v>42640.800000000003</c:v>
                </c:pt>
                <c:pt idx="4">
                  <c:v>51699.4</c:v>
                </c:pt>
                <c:pt idx="5">
                  <c:v>54148.4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6990080"/>
        <c:axId val="297722432"/>
        <c:axId val="0"/>
      </c:bar3DChart>
      <c:catAx>
        <c:axId val="306990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7722432"/>
        <c:crosses val="autoZero"/>
        <c:auto val="1"/>
        <c:lblAlgn val="ctr"/>
        <c:lblOffset val="100"/>
        <c:noMultiLvlLbl val="0"/>
      </c:catAx>
      <c:valAx>
        <c:axId val="29772243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06990080"/>
        <c:crosses val="autoZero"/>
        <c:crossBetween val="between"/>
      </c:valAx>
    </c:plotArea>
    <c:plotVisOnly val="1"/>
    <c:dispBlanksAs val="gap"/>
    <c:showDLblsOverMax val="0"/>
  </c:chart>
  <c:spPr>
    <a:solidFill>
      <a:srgbClr val="E8F472">
        <a:alpha val="78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32770455695629E-2"/>
          <c:y val="0"/>
          <c:w val="0.9730672295443048"/>
          <c:h val="0.7700854999460067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4374A"/>
              </a:solidFill>
            </a:ln>
          </c:spPr>
          <c:marker>
            <c:spPr>
              <a:ln>
                <a:solidFill>
                  <a:srgbClr val="04374A"/>
                </a:solidFill>
              </a:ln>
            </c:spPr>
          </c:marker>
          <c:dLbls>
            <c:dLbl>
              <c:idx val="0"/>
              <c:layout>
                <c:manualLayout>
                  <c:x val="-0.10366084674043123"/>
                  <c:y val="2.689077053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502204833561121"/>
                  <c:y val="9.411769687961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111017066677432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276807790071822E-2"/>
                  <c:y val="-8.0672311611096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612055859789533E-2"/>
                  <c:y val="-4.705884843980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940365918210451E-2"/>
                  <c:y val="8.7395004245353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343379883157748E-3"/>
                  <c:y val="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95079.6</c:v>
                </c:pt>
                <c:pt idx="1">
                  <c:v>94376.5</c:v>
                </c:pt>
                <c:pt idx="2">
                  <c:v>75956.800000000003</c:v>
                </c:pt>
                <c:pt idx="3">
                  <c:v>47724.1</c:v>
                </c:pt>
                <c:pt idx="4">
                  <c:v>26787.599999999991</c:v>
                </c:pt>
                <c:pt idx="5">
                  <c:v>27313.200000000001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070336"/>
        <c:axId val="297724736"/>
      </c:lineChart>
      <c:catAx>
        <c:axId val="309070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7724736"/>
        <c:crosses val="autoZero"/>
        <c:auto val="1"/>
        <c:lblAlgn val="ctr"/>
        <c:lblOffset val="100"/>
        <c:noMultiLvlLbl val="0"/>
      </c:catAx>
      <c:valAx>
        <c:axId val="29772473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09070336"/>
        <c:crosses val="autoZero"/>
        <c:crossBetween val="between"/>
      </c:valAx>
    </c:plotArea>
    <c:plotVisOnly val="1"/>
    <c:dispBlanksAs val="gap"/>
    <c:showDLblsOverMax val="0"/>
  </c:chart>
  <c:spPr>
    <a:solidFill>
      <a:srgbClr val="CCFFCC">
        <a:alpha val="7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526259528384725"/>
          <c:y val="0"/>
          <c:w val="0.78444948524452474"/>
          <c:h val="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9.2929588577391517E-2"/>
                  <c:y val="-6.7226926342579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2929588577391517E-2"/>
                  <c:y val="-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0504233708322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0404168946692014E-3"/>
                  <c:y val="-6.7226926342579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1794581387358567E-3"/>
                  <c:y val="-2.0168077902773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3212608645855884E-3"/>
                  <c:y val="-3.011342823446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(План)</c:v>
                </c:pt>
                <c:pt idx="1">
                  <c:v>2023 (План)</c:v>
                </c:pt>
                <c:pt idx="2">
                  <c:v>2022 (План)</c:v>
                </c:pt>
                <c:pt idx="3">
                  <c:v>2021 (Отчет)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494102.4</c:v>
                </c:pt>
                <c:pt idx="1">
                  <c:v>486921.2</c:v>
                </c:pt>
                <c:pt idx="2">
                  <c:v>517415.9</c:v>
                </c:pt>
                <c:pt idx="3">
                  <c:v>518043.1</c:v>
                </c:pt>
                <c:pt idx="4">
                  <c:v>479911.7</c:v>
                </c:pt>
                <c:pt idx="5">
                  <c:v>491254.1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9137920"/>
        <c:axId val="297726464"/>
        <c:axId val="0"/>
      </c:bar3DChart>
      <c:catAx>
        <c:axId val="309137920"/>
        <c:scaling>
          <c:orientation val="minMax"/>
        </c:scaling>
        <c:delete val="0"/>
        <c:axPos val="l"/>
        <c:numFmt formatCode="dd/mm/yyyy" sourceLinked="1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7726464"/>
        <c:crosses val="autoZero"/>
        <c:auto val="1"/>
        <c:lblAlgn val="ctr"/>
        <c:lblOffset val="100"/>
        <c:noMultiLvlLbl val="0"/>
      </c:catAx>
      <c:valAx>
        <c:axId val="297726464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30913792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rgbClr val="9999FF">
        <a:alpha val="73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3.2323335157353653E-2"/>
                  <c:y val="6.8370205902051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404168946692734E-3"/>
                  <c:y val="2.735023592270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202084473345986E-2"/>
                  <c:y val="-5.383904709507180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323335157353812E-2"/>
                  <c:y val="1.367511796135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4646670314707014E-2"/>
                  <c:y val="4.102535388405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38514</c:v>
                </c:pt>
                <c:pt idx="1">
                  <c:v>26913.1</c:v>
                </c:pt>
                <c:pt idx="2">
                  <c:v>21604.400000000001</c:v>
                </c:pt>
                <c:pt idx="3">
                  <c:v>29928.6</c:v>
                </c:pt>
                <c:pt idx="4">
                  <c:v>28602.5</c:v>
                </c:pt>
                <c:pt idx="5">
                  <c:v>28124.6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06990592"/>
        <c:axId val="297728192"/>
        <c:axId val="0"/>
      </c:bar3DChart>
      <c:catAx>
        <c:axId val="306990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7728192"/>
        <c:crosses val="autoZero"/>
        <c:auto val="1"/>
        <c:lblAlgn val="ctr"/>
        <c:lblOffset val="100"/>
        <c:noMultiLvlLbl val="0"/>
      </c:catAx>
      <c:valAx>
        <c:axId val="29772819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06990592"/>
        <c:crosses val="autoZero"/>
        <c:crossBetween val="between"/>
      </c:valAx>
    </c:plotArea>
    <c:plotVisOnly val="1"/>
    <c:dispBlanksAs val="gap"/>
    <c:showDLblsOverMax val="0"/>
  </c:chart>
  <c:spPr>
    <a:solidFill>
      <a:srgbClr val="FFFFCC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59263435157012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41493</c:v>
                </c:pt>
                <c:pt idx="1">
                  <c:v>30093.200000000001</c:v>
                </c:pt>
                <c:pt idx="2">
                  <c:v>17560.7</c:v>
                </c:pt>
                <c:pt idx="3">
                  <c:v>19042.7</c:v>
                </c:pt>
                <c:pt idx="4">
                  <c:v>22840.3</c:v>
                </c:pt>
                <c:pt idx="5">
                  <c:v>22638.3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08931584"/>
        <c:axId val="309338112"/>
        <c:axId val="0"/>
      </c:bar3DChart>
      <c:catAx>
        <c:axId val="308931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9338112"/>
        <c:crosses val="autoZero"/>
        <c:auto val="1"/>
        <c:lblAlgn val="ctr"/>
        <c:lblOffset val="100"/>
        <c:noMultiLvlLbl val="0"/>
      </c:catAx>
      <c:valAx>
        <c:axId val="30933811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08931584"/>
        <c:crosses val="autoZero"/>
        <c:crossBetween val="between"/>
      </c:valAx>
    </c:plotArea>
    <c:plotVisOnly val="1"/>
    <c:dispBlanksAs val="gap"/>
    <c:showDLblsOverMax val="0"/>
  </c:chart>
  <c:spPr>
    <a:solidFill>
      <a:srgbClr val="00B0F0">
        <a:alpha val="3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3610.5</c:v>
                </c:pt>
                <c:pt idx="1">
                  <c:v>2935.2</c:v>
                </c:pt>
                <c:pt idx="2">
                  <c:v>3736.2</c:v>
                </c:pt>
                <c:pt idx="3">
                  <c:v>2771.4</c:v>
                </c:pt>
                <c:pt idx="4">
                  <c:v>2771.4</c:v>
                </c:pt>
                <c:pt idx="5">
                  <c:v>2771.4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104</c:v>
                </c:pt>
              </c:strCache>
            </c:strRef>
          </c:tx>
          <c:spPr>
            <a:solidFill>
              <a:srgbClr val="B7E5B3"/>
            </a:solidFill>
          </c:spPr>
          <c:invertIfNegative val="0"/>
          <c:dLbls>
            <c:dLbl>
              <c:idx val="0"/>
              <c:layout>
                <c:manualLayout>
                  <c:x val="1.8717819182465525E-2"/>
                  <c:y val="-2.0088948167982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38041320237764E-2"/>
                  <c:y val="-8.0358956285815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518657958440318E-2"/>
                  <c:y val="-1.2053368900789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6389934688302309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194967344151345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6389934688300956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FDDBB"/>
              </a:solidFill>
              <a:ln>
                <a:solidFill>
                  <a:srgbClr val="B7E5B3"/>
                </a:solidFill>
              </a:ln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52621</c:v>
                </c:pt>
                <c:pt idx="1">
                  <c:v>48370.9</c:v>
                </c:pt>
                <c:pt idx="2">
                  <c:v>46952</c:v>
                </c:pt>
                <c:pt idx="3">
                  <c:v>39502</c:v>
                </c:pt>
                <c:pt idx="4">
                  <c:v>39502</c:v>
                </c:pt>
                <c:pt idx="5">
                  <c:v>39502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105</c:v>
                </c:pt>
              </c:strCache>
            </c:strRef>
          </c:tx>
          <c:spPr>
            <a:solidFill>
              <a:srgbClr val="84BCFA"/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3567037761890584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983844855468063E-2"/>
                  <c:y val="5.7425602874079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56561508273093E-2"/>
                  <c:y val="-1.4894610530658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236813630835209E-2"/>
                  <c:y val="-1.8912400164254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9339890200887465E-3"/>
                  <c:y val="-1.6071158534386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1C1ED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3" formatCode="#,##0.0">
                  <c:v>202.1</c:v>
                </c:pt>
                <c:pt idx="4" formatCode="#,##0.0">
                  <c:v>8.2000000000000011</c:v>
                </c:pt>
                <c:pt idx="5" formatCode="#,##0.0">
                  <c:v>7.2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107</c:v>
                </c:pt>
              </c:strCache>
            </c:strRef>
          </c:tx>
          <c:spPr>
            <a:solidFill>
              <a:srgbClr val="8ED9F0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426815104755896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714881049035424E-3"/>
                  <c:y val="-3.0259835488949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3568511258546247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8ED9F0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1">
                  <c:v>1200</c:v>
                </c:pt>
                <c:pt idx="2">
                  <c:v>222.3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rgbClr val="F1D08D"/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232055608815582E-2"/>
                  <c:y val="5.9089980138832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431216832840813E-2"/>
                  <c:y val="5.6013681997328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4120056160259996E-2"/>
                  <c:y val="5.9325669373243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0447381954163114E-2"/>
                  <c:y val="4.7978102730135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1D08D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3" formatCode="#,##0.0">
                  <c:v>600</c:v>
                </c:pt>
                <c:pt idx="4" formatCode="#,##0.0">
                  <c:v>600</c:v>
                </c:pt>
                <c:pt idx="5" formatCode="#,##0.0">
                  <c:v>600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rgbClr val="F8F9C7"/>
            </a:solidFill>
          </c:spPr>
          <c:invertIfNegative val="0"/>
          <c:dLbls>
            <c:spPr>
              <a:solidFill>
                <a:srgbClr val="F8F9C7"/>
              </a:solidFill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Лист1!$G$2:$G$7</c:f>
              <c:numCache>
                <c:formatCode>#,##0.0</c:formatCode>
                <c:ptCount val="6"/>
                <c:pt idx="0">
                  <c:v>19763.2</c:v>
                </c:pt>
                <c:pt idx="1">
                  <c:v>21143.7</c:v>
                </c:pt>
                <c:pt idx="2">
                  <c:v>25812.2</c:v>
                </c:pt>
                <c:pt idx="3">
                  <c:v>26238</c:v>
                </c:pt>
                <c:pt idx="4">
                  <c:v>25988</c:v>
                </c:pt>
                <c:pt idx="5">
                  <c:v>25988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2268288"/>
        <c:axId val="309532288"/>
        <c:axId val="0"/>
      </c:bar3DChart>
      <c:catAx>
        <c:axId val="312268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9532288"/>
        <c:crosses val="autoZero"/>
        <c:auto val="1"/>
        <c:lblAlgn val="ctr"/>
        <c:lblOffset val="100"/>
        <c:noMultiLvlLbl val="0"/>
      </c:catAx>
      <c:valAx>
        <c:axId val="3095322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12268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ЧС, гражданская оборона</c:v>
                </c:pt>
              </c:strCache>
            </c:strRef>
          </c:tx>
          <c:spPr>
            <a:solidFill>
              <a:srgbClr val="4CD45C"/>
            </a:solidFill>
            <a:ln w="6350" cap="flat" cmpd="sng" algn="ctr">
              <a:solidFill>
                <a:srgbClr val="4CD45C"/>
              </a:solidFill>
              <a:prstDash val="solid"/>
              <a:miter lim="800000"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2023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3148</c:v>
                </c:pt>
                <c:pt idx="1">
                  <c:v>3000.1</c:v>
                </c:pt>
                <c:pt idx="2">
                  <c:v>2936.5</c:v>
                </c:pt>
                <c:pt idx="3">
                  <c:v>2880.6</c:v>
                </c:pt>
                <c:pt idx="4">
                  <c:v>2880.6</c:v>
                </c:pt>
                <c:pt idx="5">
                  <c:v>2880.6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2269312"/>
        <c:axId val="316698560"/>
        <c:axId val="0"/>
      </c:bar3DChart>
      <c:catAx>
        <c:axId val="31226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6698560"/>
        <c:crosses val="autoZero"/>
        <c:auto val="1"/>
        <c:lblAlgn val="ctr"/>
        <c:lblOffset val="100"/>
        <c:noMultiLvlLbl val="0"/>
      </c:catAx>
      <c:valAx>
        <c:axId val="3166985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12269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2852482931713803E-2"/>
          <c:w val="0.97357359856839665"/>
          <c:h val="0.682352415967578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1642.8</c:v>
                </c:pt>
                <c:pt idx="1">
                  <c:v>1785.6</c:v>
                </c:pt>
                <c:pt idx="2">
                  <c:v>1853.3</c:v>
                </c:pt>
                <c:pt idx="3">
                  <c:v>1902</c:v>
                </c:pt>
                <c:pt idx="4">
                  <c:v>1965.4</c:v>
                </c:pt>
                <c:pt idx="5">
                  <c:v>2034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270336"/>
        <c:axId val="316700288"/>
      </c:lineChart>
      <c:catAx>
        <c:axId val="3122703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6700288"/>
        <c:crosses val="autoZero"/>
        <c:auto val="1"/>
        <c:lblAlgn val="ctr"/>
        <c:lblOffset val="100"/>
        <c:noMultiLvlLbl val="0"/>
      </c:catAx>
      <c:valAx>
        <c:axId val="3167002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12270336"/>
        <c:crosses val="autoZero"/>
        <c:crossBetween val="between"/>
      </c:valAx>
    </c:plotArea>
    <c:plotVisOnly val="1"/>
    <c:dispBlanksAs val="zero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stretch>
        <a:fillRect t="-5000" b="-8000"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8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746419745139934E-2"/>
          <c:y val="0"/>
          <c:w val="0.90090595770798454"/>
          <c:h val="0.889341063599462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408</c:v>
                </c:pt>
              </c:strCache>
            </c:strRef>
          </c:tx>
          <c:spPr>
            <a:solidFill>
              <a:srgbClr val="6699FF"/>
            </a:soli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2"/>
              <c:layout>
                <c:manualLayout>
                  <c:x val="-2.3125402731392221E-2"/>
                  <c:y val="1.3862736558065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84BCFA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2" formatCode="#,##0.0">
                  <c:v>7500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40522</c:v>
                </c:pt>
              </c:strCache>
            </c:strRef>
          </c:tx>
          <c:spPr>
            <a:solidFill>
              <a:srgbClr val="4CD45C"/>
            </a:soli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4"/>
              <c:layout>
                <c:manualLayout>
                  <c:x val="-1.33332400123183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6294222495963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B7E5B3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7265.1</c:v>
                </c:pt>
                <c:pt idx="1">
                  <c:v>7952.2</c:v>
                </c:pt>
                <c:pt idx="2">
                  <c:v>6226.6</c:v>
                </c:pt>
                <c:pt idx="3">
                  <c:v>6919</c:v>
                </c:pt>
                <c:pt idx="4">
                  <c:v>6919</c:v>
                </c:pt>
                <c:pt idx="5">
                  <c:v>6919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409</c:v>
                </c:pt>
              </c:strCache>
            </c:strRef>
          </c:tx>
          <c:spPr>
            <a:solidFill>
              <a:schemeClr val="accent3"/>
            </a:solidFill>
            <a:ln w="12700" cap="flat" cmpd="sng" algn="ctr">
              <a:solidFill>
                <a:schemeClr val="accent3">
                  <a:shade val="50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4.5817204161571132E-2"/>
                  <c:y val="1.2121127283925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813506828481116E-3"/>
                  <c:y val="-4.0403757613085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5995315285049105E-3"/>
                  <c:y val="-6.3928121933354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32057930954748E-2"/>
                  <c:y val="3.4657523629881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101929992395581E-2"/>
                  <c:y val="-6.93150472597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23940595938898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52098.6</c:v>
                </c:pt>
                <c:pt idx="1">
                  <c:v>47727.6</c:v>
                </c:pt>
                <c:pt idx="2">
                  <c:v>59888.800000000003</c:v>
                </c:pt>
                <c:pt idx="3">
                  <c:v>29100</c:v>
                </c:pt>
                <c:pt idx="4">
                  <c:v>33941</c:v>
                </c:pt>
                <c:pt idx="5">
                  <c:v>36391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412</c:v>
                </c:pt>
              </c:strCache>
            </c:strRef>
          </c:tx>
          <c:spPr>
            <a:solidFill>
              <a:srgbClr val="FFFF99"/>
            </a:soli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9258844499192774E-3"/>
                  <c:y val="-4.0406939011324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117249888868328E-2"/>
                  <c:y val="2.8910378372832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255484032205308E-2"/>
                  <c:y val="-1.7418816797601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8054677920725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9141480804208826E-2"/>
                  <c:y val="1.3863009451952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CC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49724.800000000003</c:v>
                </c:pt>
                <c:pt idx="1">
                  <c:v>59448.2</c:v>
                </c:pt>
                <c:pt idx="2">
                  <c:v>55184.7</c:v>
                </c:pt>
                <c:pt idx="3">
                  <c:v>47100.1</c:v>
                </c:pt>
                <c:pt idx="4">
                  <c:v>27091.1</c:v>
                </c:pt>
                <c:pt idx="5">
                  <c:v>34428.699999999997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2793600"/>
        <c:axId val="316701440"/>
        <c:axId val="280496000"/>
      </c:bar3DChart>
      <c:catAx>
        <c:axId val="312793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6701440"/>
        <c:crosses val="autoZero"/>
        <c:auto val="1"/>
        <c:lblAlgn val="ctr"/>
        <c:lblOffset val="100"/>
        <c:noMultiLvlLbl val="0"/>
      </c:catAx>
      <c:valAx>
        <c:axId val="3167014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312793600"/>
        <c:crosses val="autoZero"/>
        <c:crossBetween val="between"/>
      </c:valAx>
      <c:serAx>
        <c:axId val="280496000"/>
        <c:scaling>
          <c:orientation val="minMax"/>
        </c:scaling>
        <c:delete val="1"/>
        <c:axPos val="b"/>
        <c:majorTickMark val="out"/>
        <c:minorTickMark val="none"/>
        <c:tickLblPos val="none"/>
        <c:crossAx val="31670144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6138624995618E-2"/>
          <c:y val="0.11300641648635716"/>
          <c:w val="0.75894316495677161"/>
          <c:h val="0.602144961309551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rgbClr val="E59074"/>
            </a:solidFill>
          </c:spPr>
          <c:invertIfNegative val="0"/>
          <c:dLbls>
            <c:dLbl>
              <c:idx val="0"/>
              <c:layout>
                <c:manualLayout>
                  <c:x val="-1.9444444444444445E-2"/>
                  <c:y val="-1.410924869028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000000000000001E-2"/>
                  <c:y val="5.0793295285022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88888888889133E-2"/>
                  <c:y val="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810257.3</c:v>
                </c:pt>
                <c:pt idx="1">
                  <c:v>744814.9</c:v>
                </c:pt>
                <c:pt idx="2">
                  <c:v>778034.9</c:v>
                </c:pt>
                <c:pt idx="3">
                  <c:v>729040.7</c:v>
                </c:pt>
                <c:pt idx="4">
                  <c:v>696674</c:v>
                </c:pt>
                <c:pt idx="5">
                  <c:v>715758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4000765529308893E-2"/>
                  <c:y val="6.7724393713363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833333333333698E-2"/>
                  <c:y val="-2.221928927603791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722987751531037E-2"/>
                  <c:y val="-5.64392166900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347987751531059E-2"/>
                  <c:y val="-2.8218497380567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444444444444502E-2"/>
                  <c:y val="4.2327746070851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666666666666664E-2"/>
                  <c:y val="-5.64369947611370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812775.5</c:v>
                </c:pt>
                <c:pt idx="1">
                  <c:v>760467.7</c:v>
                </c:pt>
                <c:pt idx="2">
                  <c:v>790768.9</c:v>
                </c:pt>
                <c:pt idx="3">
                  <c:v>724040.7</c:v>
                </c:pt>
                <c:pt idx="4">
                  <c:v>689674</c:v>
                </c:pt>
                <c:pt idx="5">
                  <c:v>708258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5.6436994761137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701E-2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8333333333334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2518.1999999999998</c:v>
                </c:pt>
                <c:pt idx="1">
                  <c:v>15652.8</c:v>
                </c:pt>
                <c:pt idx="2">
                  <c:v>12734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3" formatCode="#,##0.0">
                  <c:v>5000</c:v>
                </c:pt>
                <c:pt idx="4" formatCode="#,##0.0">
                  <c:v>7000</c:v>
                </c:pt>
                <c:pt idx="5" formatCode="#,##0.0">
                  <c:v>7500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1776128"/>
        <c:axId val="141790592"/>
        <c:axId val="0"/>
      </c:bar3DChart>
      <c:catAx>
        <c:axId val="24177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1790592"/>
        <c:crosses val="autoZero"/>
        <c:auto val="1"/>
        <c:lblAlgn val="ctr"/>
        <c:lblOffset val="100"/>
        <c:noMultiLvlLbl val="0"/>
      </c:catAx>
      <c:valAx>
        <c:axId val="1417905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41776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10947064080942"/>
          <c:y val="0.30222966124028017"/>
          <c:w val="0.13594860017498159"/>
          <c:h val="0.33063813354415394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843045206210675"/>
          <c:y val="3.9909291351539436E-2"/>
          <c:w val="0.76156954793789644"/>
          <c:h val="0.920181417296921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505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(План)</c:v>
                </c:pt>
                <c:pt idx="1">
                  <c:v>2023 (План)</c:v>
                </c:pt>
                <c:pt idx="2">
                  <c:v>2022 (План)</c:v>
                </c:pt>
                <c:pt idx="3">
                  <c:v>2021 (Отчет)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(План)</c:v>
                </c:pt>
                <c:pt idx="1">
                  <c:v>2023 (План)</c:v>
                </c:pt>
                <c:pt idx="2">
                  <c:v>2022 (План)</c:v>
                </c:pt>
                <c:pt idx="3">
                  <c:v>2021 (Отчет)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2" formatCode="#,##0.0">
                  <c:v>5920</c:v>
                </c:pt>
                <c:pt idx="3" formatCode="#,##0.0">
                  <c:v>22171.3</c:v>
                </c:pt>
                <c:pt idx="4" formatCode="#,##0.0">
                  <c:v>29814</c:v>
                </c:pt>
                <c:pt idx="5" formatCode="#,##0.0">
                  <c:v>35655.9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502</c:v>
                </c:pt>
              </c:strCache>
            </c:strRef>
          </c:tx>
          <c:spPr>
            <a:solidFill>
              <a:srgbClr val="EB7525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1.9047485731883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5184559914832578E-17"/>
                  <c:y val="-4.232774607085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(План)</c:v>
                </c:pt>
                <c:pt idx="1">
                  <c:v>2023 (План)</c:v>
                </c:pt>
                <c:pt idx="2">
                  <c:v>2022 (План)</c:v>
                </c:pt>
                <c:pt idx="3">
                  <c:v>2021 (Отчет)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 formatCode="#,##0.0">
                  <c:v>2038.5</c:v>
                </c:pt>
                <c:pt idx="3" formatCode="#,##0.0">
                  <c:v>24057.7</c:v>
                </c:pt>
                <c:pt idx="4" formatCode="#,##0.0">
                  <c:v>32557.7</c:v>
                </c:pt>
                <c:pt idx="5" formatCode="#,##0.0">
                  <c:v>47786.400000000001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501</c:v>
                </c:pt>
              </c:strCache>
            </c:strRef>
          </c:tx>
          <c:spPr>
            <a:solidFill>
              <a:srgbClr val="D63A5B"/>
            </a:solidFill>
          </c:spPr>
          <c:invertIfNegative val="0"/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(План)</c:v>
                </c:pt>
                <c:pt idx="1">
                  <c:v>2023 (План)</c:v>
                </c:pt>
                <c:pt idx="2">
                  <c:v>2022 (План)</c:v>
                </c:pt>
                <c:pt idx="3">
                  <c:v>2021 (Отчет)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6259.9</c:v>
                </c:pt>
                <c:pt idx="1">
                  <c:v>6478.9</c:v>
                </c:pt>
                <c:pt idx="2">
                  <c:v>2681.2</c:v>
                </c:pt>
                <c:pt idx="3">
                  <c:v>308.39999999999986</c:v>
                </c:pt>
                <c:pt idx="4">
                  <c:v>610.9</c:v>
                </c:pt>
                <c:pt idx="5">
                  <c:v>1676.9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2598016"/>
        <c:axId val="316534144"/>
        <c:axId val="0"/>
      </c:bar3DChart>
      <c:catAx>
        <c:axId val="3125980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6534144"/>
        <c:crosses val="autoZero"/>
        <c:auto val="1"/>
        <c:lblAlgn val="ctr"/>
        <c:lblOffset val="100"/>
        <c:noMultiLvlLbl val="0"/>
      </c:catAx>
      <c:valAx>
        <c:axId val="316534144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312598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701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92837.5</c:v>
                </c:pt>
                <c:pt idx="1">
                  <c:v>88191.2</c:v>
                </c:pt>
                <c:pt idx="2">
                  <c:v>88124.4</c:v>
                </c:pt>
                <c:pt idx="3">
                  <c:v>93084.800000000003</c:v>
                </c:pt>
                <c:pt idx="4">
                  <c:v>92952.3</c:v>
                </c:pt>
                <c:pt idx="5">
                  <c:v>92952.8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702</c:v>
                </c:pt>
              </c:strCache>
            </c:strRef>
          </c:tx>
          <c:spPr>
            <a:solidFill>
              <a:srgbClr val="7FCC54"/>
            </a:solidFill>
          </c:spPr>
          <c:invertIfNegative val="0"/>
          <c:dLbls>
            <c:spPr>
              <a:solidFill>
                <a:srgbClr val="BFDDBB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245808.9</c:v>
                </c:pt>
                <c:pt idx="1">
                  <c:v>239178.3</c:v>
                </c:pt>
                <c:pt idx="2">
                  <c:v>269128.5</c:v>
                </c:pt>
                <c:pt idx="3">
                  <c:v>264077.3</c:v>
                </c:pt>
                <c:pt idx="4">
                  <c:v>265042.90000000002</c:v>
                </c:pt>
                <c:pt idx="5">
                  <c:v>264189.3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703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3567037761890584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812792839042002E-2"/>
                  <c:y val="-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099385286664367E-2"/>
                  <c:y val="-1.8912397180593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198770573328811E-2"/>
                  <c:y val="-1.8912397180593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9414520838042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CD3B2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26253.4</c:v>
                </c:pt>
                <c:pt idx="1">
                  <c:v>29413</c:v>
                </c:pt>
                <c:pt idx="2">
                  <c:v>32870.300000000003</c:v>
                </c:pt>
                <c:pt idx="3">
                  <c:v>39907.9</c:v>
                </c:pt>
                <c:pt idx="4">
                  <c:v>30996</c:v>
                </c:pt>
                <c:pt idx="5">
                  <c:v>31120.6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707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426815104755896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714881049035424E-3"/>
                  <c:y val="-3.0259835488949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3568511258546247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33CC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10931.1</c:v>
                </c:pt>
                <c:pt idx="1">
                  <c:v>4163.1000000000004</c:v>
                </c:pt>
                <c:pt idx="2">
                  <c:v>9016.9</c:v>
                </c:pt>
                <c:pt idx="3">
                  <c:v>11222.4</c:v>
                </c:pt>
                <c:pt idx="4">
                  <c:v>10622.4</c:v>
                </c:pt>
                <c:pt idx="5">
                  <c:v>10622.4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709</c:v>
                </c:pt>
              </c:strCache>
            </c:strRef>
          </c:tx>
          <c:spPr>
            <a:solidFill>
              <a:srgbClr val="8ED9F0"/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713407552377648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713407552377648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842066797139905E-2"/>
                  <c:y val="1.5129917744474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0526200391419702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7947.2</c:v>
                </c:pt>
                <c:pt idx="1">
                  <c:v>7513.1</c:v>
                </c:pt>
                <c:pt idx="2">
                  <c:v>7561</c:v>
                </c:pt>
                <c:pt idx="3">
                  <c:v>8218.7999999999956</c:v>
                </c:pt>
                <c:pt idx="4">
                  <c:v>8218.7999999999956</c:v>
                </c:pt>
                <c:pt idx="5">
                  <c:v>8218.7999999999956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4011136"/>
        <c:axId val="316700864"/>
        <c:axId val="0"/>
      </c:bar3DChart>
      <c:catAx>
        <c:axId val="314011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6700864"/>
        <c:crosses val="autoZero"/>
        <c:auto val="1"/>
        <c:lblAlgn val="ctr"/>
        <c:lblOffset val="100"/>
        <c:noMultiLvlLbl val="0"/>
      </c:catAx>
      <c:valAx>
        <c:axId val="3167008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14011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270720"/>
        <c:axId val="317147392"/>
      </c:barChart>
      <c:catAx>
        <c:axId val="314270720"/>
        <c:scaling>
          <c:orientation val="minMax"/>
        </c:scaling>
        <c:delete val="0"/>
        <c:axPos val="b"/>
        <c:majorTickMark val="out"/>
        <c:minorTickMark val="none"/>
        <c:tickLblPos val="nextTo"/>
        <c:crossAx val="317147392"/>
        <c:crosses val="autoZero"/>
        <c:auto val="1"/>
        <c:lblAlgn val="ctr"/>
        <c:lblOffset val="100"/>
        <c:noMultiLvlLbl val="0"/>
      </c:catAx>
      <c:valAx>
        <c:axId val="317147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4270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/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521421315721527"/>
          <c:y val="3.437500000000001E-2"/>
          <c:w val="0.77478578684278865"/>
          <c:h val="0.93125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801</c:v>
                </c:pt>
              </c:strCache>
            </c:strRef>
          </c:tx>
          <c:spPr>
            <a:solidFill>
              <a:srgbClr val="BFDDBB"/>
            </a:solidFill>
            <a:ln>
              <a:solidFill>
                <a:srgbClr val="B7E5B3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45 255,8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8518518518518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5.9259259259259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5.925925925925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(План)</c:v>
                </c:pt>
                <c:pt idx="1">
                  <c:v>2023 (План)</c:v>
                </c:pt>
                <c:pt idx="2">
                  <c:v>2022 (План)</c:v>
                </c:pt>
                <c:pt idx="3">
                  <c:v>2021 (Отчет)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45255.8</c:v>
                </c:pt>
                <c:pt idx="1">
                  <c:v>44933.9</c:v>
                </c:pt>
                <c:pt idx="2">
                  <c:v>49767</c:v>
                </c:pt>
                <c:pt idx="3">
                  <c:v>50581</c:v>
                </c:pt>
                <c:pt idx="4">
                  <c:v>51663.4</c:v>
                </c:pt>
                <c:pt idx="5">
                  <c:v>53835.8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804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(План)</c:v>
                </c:pt>
                <c:pt idx="1">
                  <c:v>2023 (План)</c:v>
                </c:pt>
                <c:pt idx="2">
                  <c:v>2022 (План)</c:v>
                </c:pt>
                <c:pt idx="3">
                  <c:v>2021 (Отчет)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702.2</c:v>
                </c:pt>
                <c:pt idx="1">
                  <c:v>702.2</c:v>
                </c:pt>
                <c:pt idx="2">
                  <c:v>702.2</c:v>
                </c:pt>
                <c:pt idx="3">
                  <c:v>658.8</c:v>
                </c:pt>
                <c:pt idx="4" formatCode="#,##0.0">
                  <c:v>703.6</c:v>
                </c:pt>
                <c:pt idx="5" formatCode="#,##0.0">
                  <c:v>781.5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271744"/>
        <c:axId val="317151424"/>
      </c:barChart>
      <c:catAx>
        <c:axId val="314271744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solidFill>
            <a:schemeClr val="bg2">
              <a:alpha val="46000"/>
            </a:schemeClr>
          </a:solidFill>
        </c:spPr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7151424"/>
        <c:crosses val="autoZero"/>
        <c:auto val="1"/>
        <c:lblAlgn val="ctr"/>
        <c:lblOffset val="100"/>
        <c:noMultiLvlLbl val="0"/>
      </c:catAx>
      <c:valAx>
        <c:axId val="317151424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31427174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38888888888888"/>
          <c:y val="6.2500000000000134E-3"/>
          <c:w val="0.73472222222222261"/>
          <c:h val="0.79163804133859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1004</c:v>
                </c:pt>
              </c:strCache>
            </c:strRef>
          </c:tx>
          <c:spPr>
            <a:solidFill>
              <a:srgbClr val="B1C9F9"/>
            </a:solidFill>
          </c:spPr>
          <c:invertIfNegative val="0"/>
          <c:dLbls>
            <c:dLbl>
              <c:idx val="0"/>
              <c:layout>
                <c:manualLayout>
                  <c:x val="6.666666666666668E-2"/>
                  <c:y val="-2.1875000000000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111111111111123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66666666666668E-2"/>
                  <c:y val="-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666666666666668E-2"/>
                  <c:y val="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6944444444444443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8333333333334236E-2"/>
                  <c:y val="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40401.5</c:v>
                </c:pt>
                <c:pt idx="1">
                  <c:v>31835.599999999991</c:v>
                </c:pt>
                <c:pt idx="2">
                  <c:v>36125.599999999999</c:v>
                </c:pt>
                <c:pt idx="3">
                  <c:v>45403.8</c:v>
                </c:pt>
                <c:pt idx="4">
                  <c:v>45581.599999999999</c:v>
                </c:pt>
                <c:pt idx="5">
                  <c:v>45847.9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1003</c:v>
                </c:pt>
              </c:strCache>
            </c:strRef>
          </c:tx>
          <c:spPr>
            <a:solidFill>
              <a:srgbClr val="B7EBF5"/>
            </a:solidFill>
          </c:spPr>
          <c:invertIfNegative val="0"/>
          <c:dLbls>
            <c:dLbl>
              <c:idx val="0"/>
              <c:layout>
                <c:manualLayout>
                  <c:x val="5.833333333333432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111111111111123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50000000000008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166666666666904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333333333333584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25E-2"/>
                  <c:y val="2.1875000000000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17669.7</c:v>
                </c:pt>
                <c:pt idx="1">
                  <c:v>10593.2</c:v>
                </c:pt>
                <c:pt idx="2">
                  <c:v>2655</c:v>
                </c:pt>
                <c:pt idx="3">
                  <c:v>4903.5</c:v>
                </c:pt>
                <c:pt idx="4">
                  <c:v>3640.4</c:v>
                </c:pt>
                <c:pt idx="5">
                  <c:v>3163.4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888888888888884E-2"/>
                  <c:y val="-3.580687802255912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888888888888884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6944444444444443E-2"/>
                  <c:y val="6.2500000000000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11111111111113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2054.6999999999998</c:v>
                </c:pt>
                <c:pt idx="1">
                  <c:v>1943.3</c:v>
                </c:pt>
                <c:pt idx="2">
                  <c:v>3764.2</c:v>
                </c:pt>
                <c:pt idx="3">
                  <c:v>5077.6000000000004</c:v>
                </c:pt>
                <c:pt idx="4">
                  <c:v>5077.6000000000004</c:v>
                </c:pt>
                <c:pt idx="5">
                  <c:v>5077.6000000000004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4409472"/>
        <c:axId val="309553984"/>
      </c:barChart>
      <c:catAx>
        <c:axId val="314409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9553984"/>
        <c:crosses val="autoZero"/>
        <c:auto val="1"/>
        <c:lblAlgn val="ctr"/>
        <c:lblOffset val="100"/>
        <c:noMultiLvlLbl val="0"/>
      </c:catAx>
      <c:valAx>
        <c:axId val="309553984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31440947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673592271554246E-2"/>
          <c:y val="0.22777777777777777"/>
          <c:w val="0.9369175484813701"/>
          <c:h val="0.482966754155730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1202</c:v>
                </c:pt>
              </c:strCache>
            </c:strRef>
          </c:tx>
          <c:spPr>
            <a:solidFill>
              <a:srgbClr val="B7E5B3"/>
            </a:solidFill>
            <a:ln w="44450">
              <a:noFill/>
            </a:ln>
          </c:spPr>
          <c:invertIfNegative val="0"/>
          <c:dLbls>
            <c:dLbl>
              <c:idx val="0"/>
              <c:layout>
                <c:manualLayout>
                  <c:x val="1.3213568892123781E-2"/>
                  <c:y val="-1.3977690288713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25117448555048E-2"/>
                  <c:y val="-5.2688976377952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473168795077076E-3"/>
                  <c:y val="2.4219757998395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304263437658748E-4"/>
                  <c:y val="1.15625477440035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513.70000000000005</c:v>
                </c:pt>
                <c:pt idx="1">
                  <c:v>779.2</c:v>
                </c:pt>
                <c:pt idx="2">
                  <c:v>650.20000000000005</c:v>
                </c:pt>
                <c:pt idx="3">
                  <c:v>700</c:v>
                </c:pt>
                <c:pt idx="4">
                  <c:v>700</c:v>
                </c:pt>
                <c:pt idx="5">
                  <c:v>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14412544"/>
        <c:axId val="309556288"/>
        <c:axId val="0"/>
      </c:bar3DChart>
      <c:catAx>
        <c:axId val="31441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09556288"/>
        <c:crosses val="autoZero"/>
        <c:auto val="1"/>
        <c:lblAlgn val="ctr"/>
        <c:lblOffset val="100"/>
        <c:noMultiLvlLbl val="0"/>
      </c:catAx>
      <c:valAx>
        <c:axId val="309556288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3144125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28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47222222222265E-2"/>
          <c:y val="9.3102235960558694E-2"/>
          <c:w val="0.89859612860892357"/>
          <c:h val="0.800109206760608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EC5E0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5555555555555558E-3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666666666154E-3"/>
                  <c:y val="2.2222071547633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00000000000001E-2"/>
                  <c:y val="3.3534997313003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22331583551954E-3"/>
                  <c:y val="4.455703406601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89E-3"/>
                  <c:y val="3.099009311856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EC5E06">
                  <a:alpha val="52941"/>
                </a:srgbClr>
              </a:solidFill>
              <a:ln>
                <a:solidFill>
                  <a:srgbClr val="EC5E06"/>
                </a:solidFill>
              </a:ln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(план)</c:v>
                </c:pt>
                <c:pt idx="5">
                  <c:v>2021 (отчет)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18924.3</c:v>
                </c:pt>
                <c:pt idx="1">
                  <c:v>23662.16</c:v>
                </c:pt>
                <c:pt idx="2">
                  <c:v>25804.1</c:v>
                </c:pt>
                <c:pt idx="3">
                  <c:v>26975.420000000006</c:v>
                </c:pt>
                <c:pt idx="4">
                  <c:v>29563.41</c:v>
                </c:pt>
                <c:pt idx="5">
                  <c:v>29563.47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B5D36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8.4722222222222532E-2"/>
                  <c:y val="-9.5356009722368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777777777777792E-2"/>
                  <c:y val="-4.5727937766036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888888888888945E-2"/>
                  <c:y val="-4.8838584786998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5277777777777782E-2"/>
                  <c:y val="-3.5384266830895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111220472441036E-2"/>
                  <c:y val="2.6003710176744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8937E-3"/>
                  <c:y val="-2.1413760164459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92D050">
                  <a:alpha val="45000"/>
                </a:srgbClr>
              </a:solidFill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(план)</c:v>
                </c:pt>
                <c:pt idx="5">
                  <c:v>2021 (отчет)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26126.5</c:v>
                </c:pt>
                <c:pt idx="1">
                  <c:v>31772.3</c:v>
                </c:pt>
                <c:pt idx="2">
                  <c:v>31016.1</c:v>
                </c:pt>
                <c:pt idx="3">
                  <c:v>32309.439999999991</c:v>
                </c:pt>
                <c:pt idx="4">
                  <c:v>35398.9</c:v>
                </c:pt>
                <c:pt idx="5">
                  <c:v>35885.950000000012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1DC4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6944444444444429E-2"/>
                  <c:y val="-4.7618170215011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611111111111113E-2"/>
                  <c:y val="-1.8103207333859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388888888888941E-2"/>
                  <c:y val="1.3841365636360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88888888888926E-2"/>
                  <c:y val="2.95747975273247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111220472440838E-2"/>
                  <c:y val="-3.1769631923662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888888888889945E-3"/>
                  <c:y val="-4.2499975129089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B0F0">
                  <a:alpha val="46000"/>
                </a:srgbClr>
              </a:solidFill>
            </c:spPr>
            <c:txPr>
              <a:bodyPr/>
              <a:lstStyle/>
              <a:p>
                <a:pPr>
                  <a:defRPr sz="1500" b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(план)</c:v>
                </c:pt>
                <c:pt idx="5">
                  <c:v>2021 (отчет)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28445.7</c:v>
                </c:pt>
                <c:pt idx="1">
                  <c:v>29890.799999999996</c:v>
                </c:pt>
                <c:pt idx="2">
                  <c:v>30822.2</c:v>
                </c:pt>
                <c:pt idx="3">
                  <c:v>32233.8</c:v>
                </c:pt>
                <c:pt idx="4">
                  <c:v>35849.1</c:v>
                </c:pt>
                <c:pt idx="5">
                  <c:v>36897.68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111111111111125E-2"/>
                  <c:y val="3.151097445353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500000000000006E-2"/>
                  <c:y val="4.6060551000476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000000000000001E-2"/>
                  <c:y val="-2.6562132508832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388888888888878E-2"/>
                  <c:y val="-1.7492415310795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224409448819198E-3"/>
                  <c:y val="1.3919826320330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888888888887961E-3"/>
                  <c:y val="7.9568143385586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0000">
                  <a:alpha val="46000"/>
                </a:srgbClr>
              </a:solidFill>
              <a:ln>
                <a:noFill/>
              </a:ln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 (план)</c:v>
                </c:pt>
                <c:pt idx="5">
                  <c:v>2021 (отчет)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25516.6</c:v>
                </c:pt>
                <c:pt idx="1">
                  <c:v>29655</c:v>
                </c:pt>
                <c:pt idx="2">
                  <c:v>27265.200000000001</c:v>
                </c:pt>
                <c:pt idx="3">
                  <c:v>28175.57</c:v>
                </c:pt>
                <c:pt idx="4">
                  <c:v>31545.4</c:v>
                </c:pt>
                <c:pt idx="5">
                  <c:v>31192.920000000006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6810752"/>
        <c:axId val="317558144"/>
      </c:lineChart>
      <c:catAx>
        <c:axId val="31681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</a:defRPr>
            </a:pPr>
            <a:endParaRPr lang="ru-RU"/>
          </a:p>
        </c:txPr>
        <c:crossAx val="317558144"/>
        <c:crosses val="autoZero"/>
        <c:auto val="1"/>
        <c:lblAlgn val="ctr"/>
        <c:lblOffset val="100"/>
        <c:noMultiLvlLbl val="0"/>
      </c:catAx>
      <c:valAx>
        <c:axId val="31755814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31681075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58158094526028E-2"/>
          <c:y val="0"/>
          <c:w val="0.94248368381093228"/>
          <c:h val="0.82218558914929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1401</c:v>
                </c:pt>
              </c:strCache>
            </c:strRef>
          </c:tx>
          <c:spPr>
            <a:solidFill>
              <a:srgbClr val="B7E5B3"/>
            </a:soli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3341.5</c:v>
                </c:pt>
                <c:pt idx="1">
                  <c:v>26078.2</c:v>
                </c:pt>
                <c:pt idx="2">
                  <c:v>26412.400000000001</c:v>
                </c:pt>
                <c:pt idx="3">
                  <c:v>32622.1</c:v>
                </c:pt>
                <c:pt idx="4">
                  <c:v>24822.2</c:v>
                </c:pt>
                <c:pt idx="5">
                  <c:v>25279.200000000001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1402</c:v>
                </c:pt>
              </c:strCache>
            </c:strRef>
          </c:tx>
          <c:spPr>
            <a:solidFill>
              <a:srgbClr val="F1D08D"/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5686268051559652E-2"/>
                  <c:y val="6.9713542910377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86062195023543E-2"/>
                  <c:y val="2.440070067613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372536103119311E-2"/>
                  <c:y val="6.971628764611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 formatCode="#,##0.0">
                  <c:v>24510.799999999996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1403</c:v>
                </c:pt>
              </c:strCache>
            </c:strRef>
          </c:tx>
          <c:spPr>
            <a:solidFill>
              <a:srgbClr val="91C1ED"/>
            </a:solidFill>
          </c:spPr>
          <c:invertIfNegative val="0"/>
          <c:dLbls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5292.6</c:v>
                </c:pt>
                <c:pt idx="1">
                  <c:v>5722.4</c:v>
                </c:pt>
                <c:pt idx="2">
                  <c:v>5846.1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931072"/>
        <c:axId val="317561600"/>
      </c:barChart>
      <c:catAx>
        <c:axId val="31693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7561600"/>
        <c:crosses val="autoZero"/>
        <c:auto val="1"/>
        <c:lblAlgn val="ctr"/>
        <c:lblOffset val="100"/>
        <c:noMultiLvlLbl val="0"/>
      </c:catAx>
      <c:valAx>
        <c:axId val="3175616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16931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948346930139948E-2"/>
          <c:y val="2.4444376008746091E-2"/>
          <c:w val="0.9078410030397539"/>
          <c:h val="0.747273198829706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FDDBB"/>
            </a:solidFill>
            <a:ln w="12700" cap="flat" cmpd="sng" algn="ctr">
              <a:solidFill>
                <a:schemeClr val="accent1"/>
              </a:solidFill>
              <a:prstDash val="solid"/>
            </a:ln>
            <a:effectLst>
              <a:glow rad="101600">
                <a:schemeClr val="accent1">
                  <a:alpha val="60000"/>
                </a:schemeClr>
              </a:glow>
            </a:effectLst>
            <a:scene3d>
              <a:camera prst="isometricLeftDown" fov="0">
                <a:rot lat="0" lon="0" rev="0"/>
              </a:camera>
              <a:lightRig rig="harsh" dir="tl">
                <a:rot lat="0" lon="0" rev="14280000"/>
              </a:lightRig>
            </a:scene3d>
            <a:sp3d prstMaterial="flat">
              <a:bevelT w="38100" h="50800" prst="softRound"/>
            </a:sp3d>
          </c:spPr>
          <c:invertIfNegative val="0"/>
          <c:dLbls>
            <c:dLbl>
              <c:idx val="1"/>
              <c:layout>
                <c:manualLayout>
                  <c:x val="1.4693145797887819E-3"/>
                  <c:y val="-1.3733810279847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6.86690513992351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373381027984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13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Байгильдинский</c:v>
                </c:pt>
                <c:pt idx="1">
                  <c:v>Баш-Шидинский</c:v>
                </c:pt>
                <c:pt idx="2">
                  <c:v>Красногорский</c:v>
                </c:pt>
                <c:pt idx="3">
                  <c:v>Красноключевский</c:v>
                </c:pt>
                <c:pt idx="4">
                  <c:v>Никольский</c:v>
                </c:pt>
                <c:pt idx="5">
                  <c:v>Новокулевский</c:v>
                </c:pt>
                <c:pt idx="6">
                  <c:v>Новосубаевский</c:v>
                </c:pt>
                <c:pt idx="7">
                  <c:v>Павловский</c:v>
                </c:pt>
                <c:pt idx="8">
                  <c:v>Первомайский</c:v>
                </c:pt>
                <c:pt idx="9">
                  <c:v>Сарвинский</c:v>
                </c:pt>
                <c:pt idx="10">
                  <c:v>Старобедеевский</c:v>
                </c:pt>
                <c:pt idx="11">
                  <c:v>Староисаевский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72.599999999999994</c:v>
                </c:pt>
                <c:pt idx="1">
                  <c:v>77.5</c:v>
                </c:pt>
                <c:pt idx="2">
                  <c:v>53.6</c:v>
                </c:pt>
                <c:pt idx="3">
                  <c:v>49.9</c:v>
                </c:pt>
                <c:pt idx="4">
                  <c:v>84.7</c:v>
                </c:pt>
                <c:pt idx="5">
                  <c:v>69.099999999999994</c:v>
                </c:pt>
                <c:pt idx="6">
                  <c:v>90.6</c:v>
                </c:pt>
                <c:pt idx="7">
                  <c:v>63.9</c:v>
                </c:pt>
                <c:pt idx="8">
                  <c:v>95.6</c:v>
                </c:pt>
                <c:pt idx="9">
                  <c:v>92.5</c:v>
                </c:pt>
                <c:pt idx="10">
                  <c:v>90.1</c:v>
                </c:pt>
                <c:pt idx="11">
                  <c:v>79.400000000000006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7464064"/>
        <c:axId val="317555264"/>
        <c:axId val="0"/>
      </c:bar3DChart>
      <c:catAx>
        <c:axId val="31746406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solidFill>
            <a:prstClr val="white">
              <a:alpha val="45000"/>
            </a:prstClr>
          </a:solidFill>
        </c:spPr>
        <c:txPr>
          <a:bodyPr/>
          <a:lstStyle/>
          <a:p>
            <a:pPr>
              <a:defRPr sz="13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7555264"/>
        <c:crosses val="autoZero"/>
        <c:auto val="1"/>
        <c:lblAlgn val="ctr"/>
        <c:lblOffset val="100"/>
        <c:noMultiLvlLbl val="0"/>
      </c:catAx>
      <c:valAx>
        <c:axId val="317555264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317464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329708613508246"/>
          <c:y val="4.3346562851184704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программных расходов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2916666666666686E-2"/>
                  <c:y val="-3.4375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916666666666672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583685241416638E-2"/>
                  <c:y val="-2.4596541668139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291842620708319E-2"/>
                  <c:y val="-1.229827083406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4994474936005876E-2"/>
                  <c:y val="-1.8447406251104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812379.1</c:v>
                </c:pt>
                <c:pt idx="1">
                  <c:v>760143.5</c:v>
                </c:pt>
                <c:pt idx="2">
                  <c:v>789059.2</c:v>
                </c:pt>
                <c:pt idx="3">
                  <c:v>721653.3</c:v>
                </c:pt>
                <c:pt idx="4">
                  <c:v>689665.8</c:v>
                </c:pt>
                <c:pt idx="5">
                  <c:v>708250.8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1355264"/>
        <c:axId val="317166656"/>
        <c:axId val="0"/>
      </c:bar3DChart>
      <c:catAx>
        <c:axId val="32135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7166656"/>
        <c:crosses val="autoZero"/>
        <c:auto val="1"/>
        <c:lblAlgn val="ctr"/>
        <c:lblOffset val="100"/>
        <c:noMultiLvlLbl val="0"/>
      </c:catAx>
      <c:valAx>
        <c:axId val="31716665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321355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832320"/>
        <c:axId val="141793472"/>
      </c:barChart>
      <c:catAx>
        <c:axId val="227832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41793472"/>
        <c:crosses val="autoZero"/>
        <c:auto val="1"/>
        <c:lblAlgn val="ctr"/>
        <c:lblOffset val="100"/>
        <c:noMultiLvlLbl val="0"/>
      </c:catAx>
      <c:valAx>
        <c:axId val="141793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832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37808666465351E-2"/>
          <c:y val="0.12311019654306"/>
          <c:w val="0.52889858233371301"/>
          <c:h val="0.825771324863900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E59074"/>
              </a:solidFill>
            </c:spPr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990099"/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6"/>
            <c:bubble3D val="0"/>
            <c:spPr>
              <a:solidFill>
                <a:srgbClr val="FFCC66"/>
              </a:solidFill>
            </c:spPr>
          </c:dPt>
          <c:dPt>
            <c:idx val="7"/>
            <c:bubble3D val="0"/>
            <c:spPr>
              <a:solidFill>
                <a:srgbClr val="0070C0"/>
              </a:solidFill>
            </c:spPr>
          </c:dPt>
          <c:dPt>
            <c:idx val="8"/>
            <c:bubble3D val="0"/>
            <c:spPr>
              <a:solidFill>
                <a:srgbClr val="92D050"/>
              </a:solidFill>
            </c:spPr>
          </c:dPt>
          <c:dPt>
            <c:idx val="9"/>
            <c:bubble3D val="0"/>
            <c:spPr>
              <a:solidFill>
                <a:srgbClr val="F250AD"/>
              </a:solidFill>
            </c:spPr>
          </c:dPt>
          <c:dPt>
            <c:idx val="10"/>
            <c:bubble3D val="0"/>
            <c:spPr>
              <a:solidFill>
                <a:srgbClr val="00B0F0"/>
              </a:solidFill>
            </c:spPr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2"/>
            <c:bubble3D val="0"/>
            <c:spPr>
              <a:solidFill>
                <a:srgbClr val="00B050"/>
              </a:solidFill>
            </c:spPr>
          </c:dPt>
          <c:dPt>
            <c:idx val="13"/>
            <c:bubble3D val="0"/>
            <c:spPr>
              <a:solidFill>
                <a:srgbClr val="FF0000"/>
              </a:solidFill>
            </c:spPr>
          </c:dPt>
          <c:dPt>
            <c:idx val="14"/>
            <c:bubble3D val="0"/>
            <c:spPr>
              <a:solidFill>
                <a:srgbClr val="FFFF00"/>
              </a:solidFill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Sheet1!$A$1:$O$1</c:f>
              <c:strCache>
                <c:ptCount val="15"/>
                <c:pt idx="0">
                  <c:v>Развитие сельского хозяйства </c:v>
                </c:pt>
                <c:pt idx="1">
                  <c:v>Обеспечение жильем молодых семей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Комплексное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 финансами</c:v>
                </c:pt>
                <c:pt idx="13">
                  <c:v>Формирование здорового образа жизни и укрепления здоровья населения</c:v>
                </c:pt>
                <c:pt idx="14">
                  <c:v>Безопасная жизнь населения</c:v>
                </c:pt>
              </c:strCache>
            </c:strRef>
          </c:cat>
          <c:val>
            <c:numRef>
              <c:f>Sheet1!$A$2:$O$2</c:f>
              <c:numCache>
                <c:formatCode>General</c:formatCode>
                <c:ptCount val="15"/>
                <c:pt idx="0" formatCode="0.0">
                  <c:v>1</c:v>
                </c:pt>
                <c:pt idx="1">
                  <c:v>0.05</c:v>
                </c:pt>
                <c:pt idx="2">
                  <c:v>3.1</c:v>
                </c:pt>
                <c:pt idx="3">
                  <c:v>0.3000000000000001</c:v>
                </c:pt>
                <c:pt idx="4">
                  <c:v>0.9</c:v>
                </c:pt>
                <c:pt idx="5">
                  <c:v>0.1</c:v>
                </c:pt>
                <c:pt idx="6" formatCode="0.0">
                  <c:v>5.9</c:v>
                </c:pt>
                <c:pt idx="7">
                  <c:v>9.6</c:v>
                </c:pt>
                <c:pt idx="8" formatCode="0.0">
                  <c:v>6.1</c:v>
                </c:pt>
                <c:pt idx="9">
                  <c:v>0.70000000000000018</c:v>
                </c:pt>
                <c:pt idx="10" formatCode="0.0">
                  <c:v>54.6</c:v>
                </c:pt>
                <c:pt idx="11" formatCode="0.0">
                  <c:v>9.1</c:v>
                </c:pt>
                <c:pt idx="12">
                  <c:v>7.7</c:v>
                </c:pt>
                <c:pt idx="13">
                  <c:v>1.0000000000000004E-2</c:v>
                </c:pt>
                <c:pt idx="14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55500544123757578"/>
          <c:y val="3.1882477820178643E-4"/>
          <c:w val="0.44212361081158275"/>
          <c:h val="0.98656139551739575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820335271300021"/>
          <c:w val="0.70928022656866563"/>
          <c:h val="0.64429178681748789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ln w="31750">
              <a:solidFill>
                <a:srgbClr val="008080"/>
              </a:solidFill>
            </a:ln>
          </c:spPr>
          <c:marker>
            <c:spPr>
              <a:solidFill>
                <a:srgbClr val="008080"/>
              </a:solidFill>
            </c:spPr>
          </c:marker>
          <c:dLbls>
            <c:dLbl>
              <c:idx val="0"/>
              <c:layout>
                <c:manualLayout>
                  <c:x val="-1.1657477606398623E-2"/>
                  <c:y val="2.962942224959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287388031992892E-3"/>
                  <c:y val="6.4197081540794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571847007998169E-2"/>
                  <c:y val="-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764882262602983E-3"/>
                  <c:y val="5.4320607457594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305952905041178E-2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823675.8</c:v>
                </c:pt>
                <c:pt idx="1">
                  <c:v>758553.1</c:v>
                </c:pt>
                <c:pt idx="2">
                  <c:v>796194.1</c:v>
                </c:pt>
                <c:pt idx="3">
                  <c:v>750115.2</c:v>
                </c:pt>
                <c:pt idx="4">
                  <c:v>709201.5</c:v>
                </c:pt>
                <c:pt idx="5">
                  <c:v>728869.3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3737457238491265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323261116720292E-2"/>
                  <c:y val="4.3097341453958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525786661734427E-2"/>
                  <c:y val="8.754133343287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3939566700322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5.925884449919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4470143635719578E-17"/>
                  <c:y val="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810257.3</c:v>
                </c:pt>
                <c:pt idx="1">
                  <c:v>744814.9</c:v>
                </c:pt>
                <c:pt idx="2">
                  <c:v>778034.9</c:v>
                </c:pt>
                <c:pt idx="3">
                  <c:v>729040.7</c:v>
                </c:pt>
                <c:pt idx="4">
                  <c:v>696674</c:v>
                </c:pt>
                <c:pt idx="5">
                  <c:v>715758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ln w="31750">
              <a:solidFill>
                <a:srgbClr val="9933FF"/>
              </a:solidFill>
            </a:ln>
          </c:spPr>
          <c:marker>
            <c:spPr>
              <a:solidFill>
                <a:srgbClr val="9933FF"/>
              </a:solidFill>
            </c:spPr>
          </c:marker>
          <c:dLbls>
            <c:dLbl>
              <c:idx val="0"/>
              <c:layout>
                <c:manualLayout>
                  <c:x val="-2.9143694015996438E-2"/>
                  <c:y val="-3.9505896332795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282953182977401E-2"/>
                  <c:y val="-5.9258844499192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429488473987701E-17"/>
                  <c:y val="-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287388031992892E-3"/>
                  <c:y val="-2.469118520799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5.4320607457594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4470143635719578E-17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109285.3</c:v>
                </c:pt>
                <c:pt idx="1">
                  <c:v>108847.1</c:v>
                </c:pt>
                <c:pt idx="2">
                  <c:v>94855.5</c:v>
                </c:pt>
                <c:pt idx="3">
                  <c:v>70998.5</c:v>
                </c:pt>
                <c:pt idx="4">
                  <c:v>41515.1</c:v>
                </c:pt>
                <c:pt idx="5">
                  <c:v>42624.5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139520"/>
        <c:axId val="141794624"/>
      </c:lineChart>
      <c:catAx>
        <c:axId val="22813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794624"/>
        <c:crosses val="autoZero"/>
        <c:auto val="1"/>
        <c:lblAlgn val="ctr"/>
        <c:lblOffset val="100"/>
        <c:noMultiLvlLbl val="0"/>
      </c:catAx>
      <c:valAx>
        <c:axId val="141794624"/>
        <c:scaling>
          <c:orientation val="minMax"/>
        </c:scaling>
        <c:delete val="1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one"/>
        <c:crossAx val="228139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05919430982092"/>
          <c:y val="0.19677630330574139"/>
          <c:w val="0.25358040570560586"/>
          <c:h val="0.69238827141483994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spPr>
    <a:solidFill>
      <a:srgbClr val="00B0F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15059472245946E-2"/>
          <c:y val="0.28291185563505822"/>
          <c:w val="0.66628249266106665"/>
          <c:h val="0.520022557022473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46.2</c:v>
                </c:pt>
                <c:pt idx="1">
                  <c:v>43.1</c:v>
                </c:pt>
                <c:pt idx="2">
                  <c:v>40.6</c:v>
                </c:pt>
                <c:pt idx="3">
                  <c:v>38.200000000000003</c:v>
                </c:pt>
                <c:pt idx="4">
                  <c:v>36.200000000000003</c:v>
                </c:pt>
                <c:pt idx="5">
                  <c:v>37.200000000000003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1.5325563232549863E-2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651126465100712E-3"/>
                  <c:y val="0.10158659057004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953379395300228E-3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260450586039889E-2"/>
                  <c:y val="7.61899429275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7294646787809014E-3"/>
                  <c:y val="3.0475977171013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035417583822089E-2"/>
                  <c:y val="3.555530669951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40.700000000000003</c:v>
                </c:pt>
                <c:pt idx="1">
                  <c:v>37.6</c:v>
                </c:pt>
                <c:pt idx="2">
                  <c:v>39.700000000000003</c:v>
                </c:pt>
                <c:pt idx="3">
                  <c:v>37.200000000000003</c:v>
                </c:pt>
                <c:pt idx="4">
                  <c:v>35.5</c:v>
                </c:pt>
                <c:pt idx="5">
                  <c:v>36.5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5.5</c:v>
                </c:pt>
                <c:pt idx="1">
                  <c:v>5.5</c:v>
                </c:pt>
                <c:pt idx="2">
                  <c:v>4.8</c:v>
                </c:pt>
                <c:pt idx="3">
                  <c:v>3.6</c:v>
                </c:pt>
                <c:pt idx="4">
                  <c:v>2.1</c:v>
                </c:pt>
                <c:pt idx="5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28141056"/>
        <c:axId val="141919936"/>
        <c:axId val="0"/>
      </c:bar3DChart>
      <c:catAx>
        <c:axId val="22814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1919936"/>
        <c:crosses val="autoZero"/>
        <c:auto val="1"/>
        <c:lblAlgn val="ctr"/>
        <c:lblOffset val="100"/>
        <c:noMultiLvlLbl val="0"/>
      </c:catAx>
      <c:valAx>
        <c:axId val="141919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28141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49469791183258"/>
          <c:y val="0.22936852335491667"/>
          <c:w val="0.30986309807105838"/>
          <c:h val="0.65347374146612669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solidFill>
      <a:srgbClr val="7030A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12261353052833"/>
          <c:y val="0.11045825284395791"/>
          <c:w val="0.60701224007570254"/>
          <c:h val="0.876096521925772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dLbl>
              <c:idx val="2"/>
              <c:layout>
                <c:manualLayout>
                  <c:x val="-3.0131844614585371E-3"/>
                  <c:y val="-2.3412667248480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(План)</c:v>
                </c:pt>
                <c:pt idx="1">
                  <c:v>2023 (План)</c:v>
                </c:pt>
                <c:pt idx="2">
                  <c:v>2022 (План)</c:v>
                </c:pt>
                <c:pt idx="3">
                  <c:v>2021 (Отчет)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228978.1</c:v>
                </c:pt>
                <c:pt idx="1">
                  <c:v>214123.1</c:v>
                </c:pt>
                <c:pt idx="2">
                  <c:v>205638.1</c:v>
                </c:pt>
                <c:pt idx="3">
                  <c:v>199755.5</c:v>
                </c:pt>
                <c:pt idx="4">
                  <c:v>180804.9</c:v>
                </c:pt>
                <c:pt idx="5">
                  <c:v>167956.2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2024 (План)</c:v>
                </c:pt>
                <c:pt idx="1">
                  <c:v>2023 (План)</c:v>
                </c:pt>
                <c:pt idx="2">
                  <c:v>2022 (План)</c:v>
                </c:pt>
                <c:pt idx="3">
                  <c:v>2021 (Отчет)</c:v>
                </c:pt>
                <c:pt idx="4">
                  <c:v>2020</c:v>
                </c:pt>
                <c:pt idx="5">
                  <c:v>2019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11138.5</c:v>
                </c:pt>
                <c:pt idx="1">
                  <c:v>10720</c:v>
                </c:pt>
                <c:pt idx="2">
                  <c:v>10317</c:v>
                </c:pt>
                <c:pt idx="3">
                  <c:v>15329.3</c:v>
                </c:pt>
                <c:pt idx="4">
                  <c:v>11201.4</c:v>
                </c:pt>
                <c:pt idx="5">
                  <c:v>11944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7833344"/>
        <c:axId val="141921664"/>
        <c:axId val="0"/>
      </c:bar3DChart>
      <c:catAx>
        <c:axId val="2278333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1921664"/>
        <c:crosses val="autoZero"/>
        <c:auto val="1"/>
        <c:lblAlgn val="ctr"/>
        <c:lblOffset val="100"/>
        <c:noMultiLvlLbl val="0"/>
      </c:catAx>
      <c:valAx>
        <c:axId val="14192166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227833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22758083994257"/>
          <c:y val="0.30528276598043858"/>
          <c:w val="0.2335616552110297"/>
          <c:h val="0.48835470384577429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A4D76B">
        <a:alpha val="25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37044137221037"/>
          <c:y val="0.17036911127731141"/>
          <c:w val="0.60910361321151518"/>
          <c:h val="0.78841617906434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175542.8</c:v>
                </c:pt>
                <c:pt idx="1">
                  <c:v>159023.5</c:v>
                </c:pt>
                <c:pt idx="2">
                  <c:v>170490</c:v>
                </c:pt>
                <c:pt idx="3">
                  <c:v>132830.70000000001</c:v>
                </c:pt>
                <c:pt idx="4">
                  <c:v>104244.5</c:v>
                </c:pt>
                <c:pt idx="5">
                  <c:v>106768.7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A4D76B"/>
            </a:solidFill>
          </c:spPr>
          <c:invertIfNegative val="0"/>
          <c:dLbls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251483.9</c:v>
                </c:pt>
                <c:pt idx="1">
                  <c:v>248960.6</c:v>
                </c:pt>
                <c:pt idx="2">
                  <c:v>264750.7</c:v>
                </c:pt>
                <c:pt idx="3">
                  <c:v>275292.3</c:v>
                </c:pt>
                <c:pt idx="4">
                  <c:v>275270.2</c:v>
                </c:pt>
                <c:pt idx="5">
                  <c:v>275605.40000000002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191350.9</c:v>
                </c:pt>
                <c:pt idx="1">
                  <c:v>133579.5</c:v>
                </c:pt>
                <c:pt idx="2">
                  <c:v>111100</c:v>
                </c:pt>
                <c:pt idx="3">
                  <c:v>80391.8</c:v>
                </c:pt>
                <c:pt idx="4">
                  <c:v>73945.399999999994</c:v>
                </c:pt>
                <c:pt idx="5">
                  <c:v>74896.5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833856"/>
        <c:axId val="141923392"/>
      </c:barChart>
      <c:catAx>
        <c:axId val="2278338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1923392"/>
        <c:crosses val="autoZero"/>
        <c:auto val="1"/>
        <c:lblAlgn val="ctr"/>
        <c:lblOffset val="100"/>
        <c:noMultiLvlLbl val="0"/>
      </c:catAx>
      <c:valAx>
        <c:axId val="141923392"/>
        <c:scaling>
          <c:orientation val="minMax"/>
        </c:scaling>
        <c:delete val="1"/>
        <c:axPos val="b"/>
        <c:numFmt formatCode="_-* #,##0.0_р_._-;\-* #,##0.0_р_._-;_-* &quot;-&quot;??_р_._-;_-@_-" sourceLinked="1"/>
        <c:majorTickMark val="out"/>
        <c:minorTickMark val="none"/>
        <c:tickLblPos val="none"/>
        <c:crossAx val="227833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4738813849264"/>
          <c:y val="0.37074986101834789"/>
          <c:w val="0.19907350509275618"/>
          <c:h val="0.37024512764315104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3399">
        <a:alpha val="1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12853644827207E-2"/>
          <c:y val="2.8915509034388727E-2"/>
          <c:w val="0.97948714635517364"/>
          <c:h val="0.759953082499537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dLbl>
              <c:idx val="0"/>
              <c:layout>
                <c:manualLayout>
                  <c:x val="7.3324545557562709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705790599857309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68266686219747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826568634639612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11979.5</c:v>
                </c:pt>
                <c:pt idx="1">
                  <c:v>15199.9</c:v>
                </c:pt>
                <c:pt idx="2">
                  <c:v>23436.400000000001</c:v>
                </c:pt>
                <c:pt idx="3">
                  <c:v>24570.799999999996</c:v>
                </c:pt>
                <c:pt idx="4">
                  <c:v>18370.8</c:v>
                </c:pt>
                <c:pt idx="5">
                  <c:v>18370.8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8.27666828868343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2506382524881877E-2"/>
                  <c:y val="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124970837028814E-2"/>
                  <c:y val="-4.547771787147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269205900585909E-2"/>
                  <c:y val="-4.961238139821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0423146401455814E-2"/>
                  <c:y val="-4.134337988315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0423146401455814E-2"/>
                  <c:y val="-3.7209041894842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251483.9</c:v>
                </c:pt>
                <c:pt idx="1">
                  <c:v>248960.6</c:v>
                </c:pt>
                <c:pt idx="2">
                  <c:v>264750.7</c:v>
                </c:pt>
                <c:pt idx="3">
                  <c:v>275292.3</c:v>
                </c:pt>
                <c:pt idx="4">
                  <c:v>275270.2</c:v>
                </c:pt>
                <c:pt idx="5">
                  <c:v>275605.40000000002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25063825248818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4830921416632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1249708370288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273585345856198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77234216999373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6190349222431827E-2"/>
                  <c:y val="4.1343379883158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191350.9</c:v>
                </c:pt>
                <c:pt idx="1">
                  <c:v>133579.5</c:v>
                </c:pt>
                <c:pt idx="2">
                  <c:v>111100</c:v>
                </c:pt>
                <c:pt idx="3">
                  <c:v>80391.8</c:v>
                </c:pt>
                <c:pt idx="4">
                  <c:v>73945.399999999994</c:v>
                </c:pt>
                <c:pt idx="5">
                  <c:v>74896.399999999994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E632B3"/>
            </a:solidFill>
          </c:spPr>
          <c:invertIfNegative val="0"/>
          <c:dLbls>
            <c:dLbl>
              <c:idx val="0"/>
              <c:layout>
                <c:manualLayout>
                  <c:x val="7.951076197015058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013118338343984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28645038295149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2506382524881877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3067478119448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0423146401455814E-2"/>
                  <c:y val="-8.2690015150558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 (Отчет)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175542.8</c:v>
                </c:pt>
                <c:pt idx="1">
                  <c:v>159023.5</c:v>
                </c:pt>
                <c:pt idx="2">
                  <c:v>170490</c:v>
                </c:pt>
                <c:pt idx="3">
                  <c:v>132830.70000000001</c:v>
                </c:pt>
                <c:pt idx="4">
                  <c:v>104244.5</c:v>
                </c:pt>
                <c:pt idx="5">
                  <c:v>106768.7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3652736"/>
        <c:axId val="229655680"/>
        <c:axId val="0"/>
      </c:bar3DChart>
      <c:catAx>
        <c:axId val="23365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9655680"/>
        <c:crosses val="autoZero"/>
        <c:auto val="1"/>
        <c:lblAlgn val="ctr"/>
        <c:lblOffset val="100"/>
        <c:noMultiLvlLbl val="0"/>
      </c:catAx>
      <c:valAx>
        <c:axId val="22965568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33652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на 2022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888267966019792"/>
          <c:y val="6.236952713896378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252627986439243E-2"/>
          <c:y val="0.20609392310333741"/>
          <c:w val="0.81666666666666654"/>
          <c:h val="0.705109251968520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bubble3D val="0"/>
            <c:spPr>
              <a:solidFill>
                <a:srgbClr val="E632B3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00808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25,</a:t>
                    </a:r>
                    <a:r>
                      <a:rPr lang="ru-RU" smtClean="0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53,</a:t>
                    </a:r>
                    <a:r>
                      <a:rPr lang="ru-RU" smtClean="0"/>
                      <a:t>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25.8</c:v>
                </c:pt>
                <c:pt idx="1">
                  <c:v>53.7</c:v>
                </c:pt>
                <c:pt idx="2" formatCode="0.0">
                  <c:v>15.7</c:v>
                </c:pt>
                <c:pt idx="3" formatCode="0.0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01.01.2023 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14 500,0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rgbClr val="99CCFF"/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11135" custScaleY="110958" custLinFactNeighborX="9781" custLinFactNeighborY="-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BF71B236-6619-45FE-B662-F39118458538}" type="presOf" srcId="{BAFB2B4E-080B-4CC8-8B3B-39ECCE942D22}" destId="{8A9D7CB1-B6B2-42BF-B043-ADF1C5BEE41A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C2F05864-48E2-4C6D-9863-3E6B2288DFE4}" type="presOf" srcId="{B51B600F-A9B8-487E-8F64-62E4935F9890}" destId="{9C7753FC-881D-4807-9196-A6AA45F75C92}" srcOrd="0" destOrd="0" presId="urn:microsoft.com/office/officeart/2005/8/layout/hierarchy1"/>
    <dgm:cxn modelId="{F931D192-A2A4-4760-9D34-AA7342404B7E}" type="presParOf" srcId="{8A9D7CB1-B6B2-42BF-B043-ADF1C5BEE41A}" destId="{4DC3E8D1-C231-4A4D-917C-38B43682E58B}" srcOrd="0" destOrd="0" presId="urn:microsoft.com/office/officeart/2005/8/layout/hierarchy1"/>
    <dgm:cxn modelId="{3A9452B4-164B-4B7D-818C-15099604B5F7}" type="presParOf" srcId="{4DC3E8D1-C231-4A4D-917C-38B43682E58B}" destId="{296F9EAE-A02C-4A9A-930F-1CACA7AD5C6D}" srcOrd="0" destOrd="0" presId="urn:microsoft.com/office/officeart/2005/8/layout/hierarchy1"/>
    <dgm:cxn modelId="{DD76BBA6-F3B7-46D7-9353-8A8BB52B4D5E}" type="presParOf" srcId="{296F9EAE-A02C-4A9A-930F-1CACA7AD5C6D}" destId="{65F8D749-9F3F-4F42-8516-FD61BA029C40}" srcOrd="0" destOrd="0" presId="urn:microsoft.com/office/officeart/2005/8/layout/hierarchy1"/>
    <dgm:cxn modelId="{727D38FD-1D83-46EF-84BD-B3FF4E71A2A3}" type="presParOf" srcId="{296F9EAE-A02C-4A9A-930F-1CACA7AD5C6D}" destId="{9C7753FC-881D-4807-9196-A6AA45F75C92}" srcOrd="1" destOrd="0" presId="urn:microsoft.com/office/officeart/2005/8/layout/hierarchy1"/>
    <dgm:cxn modelId="{BAC8A7FB-D446-411F-B8C7-C66FB60D94F8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01.01.2022 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19 500,0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rgbClr val="99CCFF"/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LinFactNeighborX="14169" custLinFactNeighborY="5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9791135A-7948-4613-B981-5D195BAC93B8}" type="presOf" srcId="{BAFB2B4E-080B-4CC8-8B3B-39ECCE942D22}" destId="{8A9D7CB1-B6B2-42BF-B043-ADF1C5BEE41A}" srcOrd="0" destOrd="0" presId="urn:microsoft.com/office/officeart/2005/8/layout/hierarchy1"/>
    <dgm:cxn modelId="{7F4BD366-6830-4976-BEE7-751F14AA853C}" type="presOf" srcId="{B51B600F-A9B8-487E-8F64-62E4935F9890}" destId="{9C7753FC-881D-4807-9196-A6AA45F75C92}" srcOrd="0" destOrd="0" presId="urn:microsoft.com/office/officeart/2005/8/layout/hierarchy1"/>
    <dgm:cxn modelId="{67EACA17-CDD3-474C-BF19-C48C84FD76A3}" type="presParOf" srcId="{8A9D7CB1-B6B2-42BF-B043-ADF1C5BEE41A}" destId="{4DC3E8D1-C231-4A4D-917C-38B43682E58B}" srcOrd="0" destOrd="0" presId="urn:microsoft.com/office/officeart/2005/8/layout/hierarchy1"/>
    <dgm:cxn modelId="{396160D6-2313-4930-82F8-6C19E115D300}" type="presParOf" srcId="{4DC3E8D1-C231-4A4D-917C-38B43682E58B}" destId="{296F9EAE-A02C-4A9A-930F-1CACA7AD5C6D}" srcOrd="0" destOrd="0" presId="urn:microsoft.com/office/officeart/2005/8/layout/hierarchy1"/>
    <dgm:cxn modelId="{2132180D-E717-4538-93D4-F59ED660CA0B}" type="presParOf" srcId="{296F9EAE-A02C-4A9A-930F-1CACA7AD5C6D}" destId="{65F8D749-9F3F-4F42-8516-FD61BA029C40}" srcOrd="0" destOrd="0" presId="urn:microsoft.com/office/officeart/2005/8/layout/hierarchy1"/>
    <dgm:cxn modelId="{E7BEC353-837E-449B-B6E5-E06768F1F8EB}" type="presParOf" srcId="{296F9EAE-A02C-4A9A-930F-1CACA7AD5C6D}" destId="{9C7753FC-881D-4807-9196-A6AA45F75C92}" srcOrd="1" destOrd="0" presId="urn:microsoft.com/office/officeart/2005/8/layout/hierarchy1"/>
    <dgm:cxn modelId="{B2351492-07E9-4217-BC53-88B2F1157CD0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01.01.2024 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7 500,0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rgbClr val="99CCFF"/>
        </a:solidFill>
        <a:ln>
          <a:noFill/>
        </a:ln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LinFactNeighborX="1432" custLinFactNeighborY="1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9E4E4228-9069-4DB0-9F8D-0B0514B9C5BD}" type="presOf" srcId="{BAFB2B4E-080B-4CC8-8B3B-39ECCE942D22}" destId="{8A9D7CB1-B6B2-42BF-B043-ADF1C5BEE41A}" srcOrd="0" destOrd="0" presId="urn:microsoft.com/office/officeart/2005/8/layout/hierarchy1"/>
    <dgm:cxn modelId="{FD65D516-5252-4245-A1B8-E9C1C568DB18}" type="presOf" srcId="{B51B600F-A9B8-487E-8F64-62E4935F9890}" destId="{9C7753FC-881D-4807-9196-A6AA45F75C92}" srcOrd="0" destOrd="0" presId="urn:microsoft.com/office/officeart/2005/8/layout/hierarchy1"/>
    <dgm:cxn modelId="{B7320245-4928-468D-9142-3C0390C1533B}" type="presParOf" srcId="{8A9D7CB1-B6B2-42BF-B043-ADF1C5BEE41A}" destId="{4DC3E8D1-C231-4A4D-917C-38B43682E58B}" srcOrd="0" destOrd="0" presId="urn:microsoft.com/office/officeart/2005/8/layout/hierarchy1"/>
    <dgm:cxn modelId="{D000855F-1DA8-4CFF-B1D8-F58961122BD6}" type="presParOf" srcId="{4DC3E8D1-C231-4A4D-917C-38B43682E58B}" destId="{296F9EAE-A02C-4A9A-930F-1CACA7AD5C6D}" srcOrd="0" destOrd="0" presId="urn:microsoft.com/office/officeart/2005/8/layout/hierarchy1"/>
    <dgm:cxn modelId="{AAD3CD02-9C32-4C81-B514-82837E733159}" type="presParOf" srcId="{296F9EAE-A02C-4A9A-930F-1CACA7AD5C6D}" destId="{65F8D749-9F3F-4F42-8516-FD61BA029C40}" srcOrd="0" destOrd="0" presId="urn:microsoft.com/office/officeart/2005/8/layout/hierarchy1"/>
    <dgm:cxn modelId="{066F8485-91E4-4F87-BCB4-5727D6986CB8}" type="presParOf" srcId="{296F9EAE-A02C-4A9A-930F-1CACA7AD5C6D}" destId="{9C7753FC-881D-4807-9196-A6AA45F75C92}" srcOrd="1" destOrd="0" presId="urn:microsoft.com/office/officeart/2005/8/layout/hierarchy1"/>
    <dgm:cxn modelId="{6E031C7C-F525-465F-895D-62304903C1AD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01.01.2025 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rgbClr val="99CCFF"/>
        </a:solidFill>
        <a:ln>
          <a:noFill/>
        </a:ln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5F73F6D3-8945-494F-8D6E-E38313D6633F}" type="presOf" srcId="{B51B600F-A9B8-487E-8F64-62E4935F9890}" destId="{9C7753FC-881D-4807-9196-A6AA45F75C92}" srcOrd="0" destOrd="0" presId="urn:microsoft.com/office/officeart/2005/8/layout/hierarchy1"/>
    <dgm:cxn modelId="{99F1BB40-2088-4786-B539-956E61BB3F29}" type="presOf" srcId="{BAFB2B4E-080B-4CC8-8B3B-39ECCE942D22}" destId="{8A9D7CB1-B6B2-42BF-B043-ADF1C5BEE41A}" srcOrd="0" destOrd="0" presId="urn:microsoft.com/office/officeart/2005/8/layout/hierarchy1"/>
    <dgm:cxn modelId="{A3A665DA-6371-438C-9003-28C134F18CB4}" type="presParOf" srcId="{8A9D7CB1-B6B2-42BF-B043-ADF1C5BEE41A}" destId="{4DC3E8D1-C231-4A4D-917C-38B43682E58B}" srcOrd="0" destOrd="0" presId="urn:microsoft.com/office/officeart/2005/8/layout/hierarchy1"/>
    <dgm:cxn modelId="{919B62E7-3FB6-4D9F-864B-94A6B9F3E3A4}" type="presParOf" srcId="{4DC3E8D1-C231-4A4D-917C-38B43682E58B}" destId="{296F9EAE-A02C-4A9A-930F-1CACA7AD5C6D}" srcOrd="0" destOrd="0" presId="urn:microsoft.com/office/officeart/2005/8/layout/hierarchy1"/>
    <dgm:cxn modelId="{A705E9A1-1EDC-4558-BFE0-19E0E24528BD}" type="presParOf" srcId="{296F9EAE-A02C-4A9A-930F-1CACA7AD5C6D}" destId="{65F8D749-9F3F-4F42-8516-FD61BA029C40}" srcOrd="0" destOrd="0" presId="urn:microsoft.com/office/officeart/2005/8/layout/hierarchy1"/>
    <dgm:cxn modelId="{9C35D74C-96C3-4720-A110-0D013E35A335}" type="presParOf" srcId="{296F9EAE-A02C-4A9A-930F-1CACA7AD5C6D}" destId="{9C7753FC-881D-4807-9196-A6AA45F75C92}" srcOrd="1" destOrd="0" presId="urn:microsoft.com/office/officeart/2005/8/layout/hierarchy1"/>
    <dgm:cxn modelId="{6D258C95-5813-468F-A82A-E8850A60CF6D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01.01.2021 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12 000,0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rgbClr val="99CCFF"/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LinFactX="91605" custLinFactNeighborX="100000" custLinFactNeighborY="10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76EA998B-9644-4C42-B09F-079371C8B895}" type="presOf" srcId="{BAFB2B4E-080B-4CC8-8B3B-39ECCE942D22}" destId="{8A9D7CB1-B6B2-42BF-B043-ADF1C5BEE41A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EBA5F5E7-0686-4DC8-9F75-964933E0400C}" type="presOf" srcId="{B51B600F-A9B8-487E-8F64-62E4935F9890}" destId="{9C7753FC-881D-4807-9196-A6AA45F75C92}" srcOrd="0" destOrd="0" presId="urn:microsoft.com/office/officeart/2005/8/layout/hierarchy1"/>
    <dgm:cxn modelId="{EE544F78-6C11-463A-B4C0-FFEC19169F94}" type="presParOf" srcId="{8A9D7CB1-B6B2-42BF-B043-ADF1C5BEE41A}" destId="{4DC3E8D1-C231-4A4D-917C-38B43682E58B}" srcOrd="0" destOrd="0" presId="urn:microsoft.com/office/officeart/2005/8/layout/hierarchy1"/>
    <dgm:cxn modelId="{CE462B54-EBF3-4A82-8446-EF6C8F20CB92}" type="presParOf" srcId="{4DC3E8D1-C231-4A4D-917C-38B43682E58B}" destId="{296F9EAE-A02C-4A9A-930F-1CACA7AD5C6D}" srcOrd="0" destOrd="0" presId="urn:microsoft.com/office/officeart/2005/8/layout/hierarchy1"/>
    <dgm:cxn modelId="{28100E21-179D-4733-9449-E73D759BDB65}" type="presParOf" srcId="{296F9EAE-A02C-4A9A-930F-1CACA7AD5C6D}" destId="{65F8D749-9F3F-4F42-8516-FD61BA029C40}" srcOrd="0" destOrd="0" presId="urn:microsoft.com/office/officeart/2005/8/layout/hierarchy1"/>
    <dgm:cxn modelId="{982FF0C8-CA4F-4D86-8DB2-9D85B2B968D4}" type="presParOf" srcId="{296F9EAE-A02C-4A9A-930F-1CACA7AD5C6D}" destId="{9C7753FC-881D-4807-9196-A6AA45F75C92}" srcOrd="1" destOrd="0" presId="urn:microsoft.com/office/officeart/2005/8/layout/hierarchy1"/>
    <dgm:cxn modelId="{07D4023D-3FE3-47EC-8F4F-170F79DB15D4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На 01.01.2020 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6 000,0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  <dgm:t>
        <a:bodyPr/>
        <a:lstStyle/>
        <a:p>
          <a:endParaRPr lang="ru-RU"/>
        </a:p>
      </dgm:t>
    </dgm:pt>
    <dgm:pt modelId="{296F9EAE-A02C-4A9A-930F-1CACA7AD5C6D}" type="pres">
      <dgm:prSet presAssocID="{B51B600F-A9B8-487E-8F64-62E4935F9890}" presName="composite" presStyleCnt="0"/>
      <dgm:spPr/>
      <dgm:t>
        <a:bodyPr/>
        <a:lstStyle/>
        <a:p>
          <a:endParaRPr lang="ru-RU"/>
        </a:p>
      </dgm:t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rgbClr val="99CCFF"/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LinFactX="91605" custLinFactNeighborX="100000" custLinFactNeighborY="10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  <dgm:t>
        <a:bodyPr/>
        <a:lstStyle/>
        <a:p>
          <a:endParaRPr lang="ru-RU"/>
        </a:p>
      </dgm:t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03C48862-D44F-491B-90FC-1ECC73DF46C9}" type="presOf" srcId="{BAFB2B4E-080B-4CC8-8B3B-39ECCE942D22}" destId="{8A9D7CB1-B6B2-42BF-B043-ADF1C5BEE41A}" srcOrd="0" destOrd="0" presId="urn:microsoft.com/office/officeart/2005/8/layout/hierarchy1"/>
    <dgm:cxn modelId="{5C4C3527-BCF9-4C73-9217-4FB7B6F5D25B}" type="presOf" srcId="{B51B600F-A9B8-487E-8F64-62E4935F9890}" destId="{9C7753FC-881D-4807-9196-A6AA45F75C92}" srcOrd="0" destOrd="0" presId="urn:microsoft.com/office/officeart/2005/8/layout/hierarchy1"/>
    <dgm:cxn modelId="{954C3A5B-160F-4A82-B086-472F1958A7DD}" type="presParOf" srcId="{8A9D7CB1-B6B2-42BF-B043-ADF1C5BEE41A}" destId="{4DC3E8D1-C231-4A4D-917C-38B43682E58B}" srcOrd="0" destOrd="0" presId="urn:microsoft.com/office/officeart/2005/8/layout/hierarchy1"/>
    <dgm:cxn modelId="{304FBBB4-EAE8-4FB1-9D27-6A7FA743935F}" type="presParOf" srcId="{4DC3E8D1-C231-4A4D-917C-38B43682E58B}" destId="{296F9EAE-A02C-4A9A-930F-1CACA7AD5C6D}" srcOrd="0" destOrd="0" presId="urn:microsoft.com/office/officeart/2005/8/layout/hierarchy1"/>
    <dgm:cxn modelId="{DF9AF6A1-C399-4BB3-8DA2-B78A55B4977B}" type="presParOf" srcId="{296F9EAE-A02C-4A9A-930F-1CACA7AD5C6D}" destId="{65F8D749-9F3F-4F42-8516-FD61BA029C40}" srcOrd="0" destOrd="0" presId="urn:microsoft.com/office/officeart/2005/8/layout/hierarchy1"/>
    <dgm:cxn modelId="{C32F5795-C270-4FDD-BC8B-17D6E32B8253}" type="presParOf" srcId="{296F9EAE-A02C-4A9A-930F-1CACA7AD5C6D}" destId="{9C7753FC-881D-4807-9196-A6AA45F75C92}" srcOrd="1" destOrd="0" presId="urn:microsoft.com/office/officeart/2005/8/layout/hierarchy1"/>
    <dgm:cxn modelId="{ED6921A9-6C9E-400D-9F12-C97A57C434D9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eg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0.21094</cdr:x>
      <cdr:y>0.04762</cdr:y>
    </cdr:from>
    <cdr:to>
      <cdr:x>0.84731</cdr:x>
      <cdr:y>0.1747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8794" y="214314"/>
          <a:ext cx="5818967" cy="571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Отношения показателей бюджета (доход, расход)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0.14876</cdr:x>
      <cdr:y>0.91416</cdr:y>
    </cdr:from>
    <cdr:to>
      <cdr:x>0.20884</cdr:x>
      <cdr:y>0.96738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5072098"/>
          <a:ext cx="519330" cy="295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0.42647</cdr:x>
      <cdr:y>0.58824</cdr:y>
    </cdr:from>
    <cdr:to>
      <cdr:x>0.61471</cdr:x>
      <cdr:y>0.83921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1702" y="2143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0.16363</cdr:x>
      <cdr:y>0.0303</cdr:y>
    </cdr:from>
    <cdr:to>
      <cdr:x>0.8303</cdr:x>
      <cdr:y>0.15152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10" y="71438"/>
          <a:ext cx="261937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доходов по уровням бюджетов, тыс.руб.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0.15517</cdr:x>
      <cdr:y>0</cdr:y>
    </cdr:from>
    <cdr:to>
      <cdr:x>0.82184</cdr:x>
      <cdr:y>0.12122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1" y="-71438"/>
          <a:ext cx="2762283" cy="181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по уровням бюджетов,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душу населения тыс.руб.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0.192</cdr:x>
      <cdr:y>0.48403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22960" cy="1244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Поступление налоговых и неналоговых доходов, тыс. 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0.13615</cdr:x>
      <cdr:y>0.04167</cdr:y>
    </cdr:from>
    <cdr:to>
      <cdr:x>0.82723</cdr:x>
      <cdr:y>0.575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958" y="71438"/>
          <a:ext cx="28575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Информация о межбюджетных трансфертах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0.8077</cdr:y>
    </cdr:from>
    <cdr:to>
      <cdr:x>0.31219</cdr:x>
      <cdr:y>0.96154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00198"/>
          <a:ext cx="914400" cy="28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0.00363</cdr:x>
      <cdr:y>0.81818</cdr:y>
    </cdr:from>
    <cdr:to>
      <cdr:x>0.16399</cdr:x>
      <cdr:y>0.99605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00" y="1519675"/>
          <a:ext cx="504056" cy="330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0.025</cdr:x>
      <cdr:y>0.81094</cdr:y>
    </cdr:from>
    <cdr:to>
      <cdr:x>0.15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31982"/>
          <a:ext cx="35719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Рисунок 2" descr="Рисунок122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9144000" cy="56435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0.17722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0" y="0"/>
          <a:ext cx="9144000" cy="10926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alpha val="0"/>
          </a:schemeClr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Учреждения культуры района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организации его досуга и отдыха. Все вышеуказанные услуги предоставляют </a:t>
          </a:r>
          <a:r>
            <a:rPr lang="ru-RU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МБУ «Нуримановская централизованная библиотечная </a:t>
          </a:r>
          <a:r>
            <a:rPr lang="ru-RU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система»  и МБУ </a:t>
          </a:r>
          <a:r>
            <a:rPr lang="ru-RU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«Нуримановская централизованная клубная система</a:t>
          </a:r>
          <a:r>
            <a:rPr lang="ru-RU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», в составе которых 48 филиалов в разных населенных пунктах района.</a:t>
          </a:r>
          <a:endParaRPr lang="en-US" sz="13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5BEFA5-4AC5-4AFD-921B-C564DC7688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25515-2FB3-4B9A-BE45-ECBC1CA17278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90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48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2636912"/>
            <a:ext cx="6336704" cy="1440160"/>
          </a:xfrm>
        </p:spPr>
        <p:txBody>
          <a:bodyPr/>
          <a:lstStyle>
            <a:lvl1pPr>
              <a:defRPr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221D3B-8725-462E-AFA9-053D423F803F}" type="datetime1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F4326BB-0F27-46A7-9173-900424722644}" type="datetime1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9133B1AF-B464-4B52-839D-52620A129F2B}" type="datetime1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F34F846-19D2-4CD0-B2F0-0E9CD3C66314}" type="datetime1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95736" y="292102"/>
            <a:ext cx="6840760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195736" y="1556792"/>
            <a:ext cx="684076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FD2B8890-EBA4-4900-B888-E525E483AD0B}" type="datetime1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2AD4634-AEF7-447D-BCCF-4FEE06249902}" type="datetime1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C43D0D3-40E2-4FDE-A563-EF04E529DCB2}" type="datetime1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784D92E-2E07-4447-A397-00691309E8E4}" type="datetime1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4E800C8-B8B0-4051-8A0B-0E8F3646984B}" type="datetime1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8C53BC8-FADE-41FF-A83F-67500E12FF68}" type="datetime1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637CA936-A3FC-4F5C-9300-76E5CFBEE61B}" type="datetime1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92102"/>
            <a:ext cx="6840760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1556792"/>
            <a:ext cx="684076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8A76C19C-BEB4-424C-BE16-133C3AD34627}" type="datetime1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3.xls"/><Relationship Id="rId13" Type="http://schemas.openxmlformats.org/officeDocument/2006/relationships/image" Target="../media/image33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emf"/><Relationship Id="rId12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2.xls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5" Type="http://schemas.openxmlformats.org/officeDocument/2006/relationships/image" Target="../media/image34.emf"/><Relationship Id="rId10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31.emf"/><Relationship Id="rId14" Type="http://schemas.openxmlformats.org/officeDocument/2006/relationships/oleObject" Target="../embeddings/Microsoft_Excel_97-2003_Worksheet6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0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chart" Target="../charts/chart25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iff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2627313" y="2951261"/>
            <a:ext cx="6516687" cy="10429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696044" y="6429396"/>
            <a:ext cx="2447956" cy="679429"/>
          </a:xfrm>
        </p:spPr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6384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46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48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50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52" name="AutoShape 12" descr="https://i.mycdn.me/image?id=858479036428&amp;t=3&amp;plc=WEB&amp;tkn=*B-Y_2rBCGDC-I7Ij7za68FitZ9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54" name="AutoShape 14" descr="https://i.mycdn.me/image?id=858479036428&amp;t=3&amp;plc=WEB&amp;tkn=*B-Y_2rBCGDC-I7Ij7za68FitZ9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56" name="AutoShape 1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5.6--Pavlovka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5749" y="933449"/>
            <a:ext cx="4333875" cy="3629025"/>
          </a:xfrm>
          <a:prstGeom prst="rect">
            <a:avLst/>
          </a:prstGeom>
        </p:spPr>
      </p:pic>
      <p:pic>
        <p:nvPicPr>
          <p:cNvPr id="18" name="Рисунок 17" descr="Рисунок1111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926595" y="149225"/>
            <a:ext cx="7305773" cy="67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БЮДЖЕТ ДЛЯ ГРАЖДАН</a:t>
            </a:r>
            <a:endParaRPr kumimoji="0" lang="ru-RU" sz="34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-26962" y="1268015"/>
            <a:ext cx="4530055" cy="3366492"/>
          </a:xfrm>
          <a:prstGeom prst="rect">
            <a:avLst/>
          </a:prstGeom>
          <a:noFill/>
        </p:spPr>
        <p:txBody>
          <a:bodyPr anchor="ctr">
            <a:normAutofit fontScale="92500" lnSpcReduction="10000"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к решению Совета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муниципального района Нуримановский район Республики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Башкортостанот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23 декабря 2021 года №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12/6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«О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бюджете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муниципального района Нуримановский район Республики Башкортостан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на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2022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 на плановый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период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2023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2024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годов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799" y="5589240"/>
            <a:ext cx="88773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onstantia" pitchFamily="18" charset="0"/>
              </a:rPr>
              <a:t>Нуримановский район</a:t>
            </a:r>
            <a:endParaRPr lang="ru-RU" sz="6000" b="1" dirty="0">
              <a:solidFill>
                <a:schemeClr val="tx2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817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8"/>
          <p:cNvSpPr>
            <a:spLocks noChangeArrowheads="1"/>
          </p:cNvSpPr>
          <p:nvPr/>
        </p:nvSpPr>
        <p:spPr bwMode="gray">
          <a:xfrm flipH="1">
            <a:off x="755576" y="5472418"/>
            <a:ext cx="8245966" cy="1268950"/>
          </a:xfrm>
          <a:prstGeom prst="homePlate">
            <a:avLst>
              <a:gd name="adj" fmla="val 42044"/>
            </a:avLst>
          </a:prstGeom>
          <a:gradFill rotWithShape="1">
            <a:gsLst>
              <a:gs pos="0">
                <a:srgbClr val="2EB9B6"/>
              </a:gs>
              <a:gs pos="100000">
                <a:srgbClr val="7AECD4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EB9B6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поступления в бюджет на безвозмездной и </a:t>
            </a:r>
          </a:p>
          <a:p>
            <a:pPr algn="r">
              <a:defRPr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безвозвратной основе из бюджета Республики Башкортостан (субсидии, субвенции), а также</a:t>
            </a:r>
          </a:p>
          <a:p>
            <a:pPr algn="r">
              <a:defRPr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перечисления от физических и юридических лиц (кроме налоговых и неналоговых доходов).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gray">
          <a:xfrm flipH="1">
            <a:off x="1331640" y="4223318"/>
            <a:ext cx="7668348" cy="1066800"/>
          </a:xfrm>
          <a:prstGeom prst="homePlate">
            <a:avLst>
              <a:gd name="adj" fmla="val 44955"/>
            </a:avLst>
          </a:prstGeom>
          <a:gradFill rotWithShape="1">
            <a:gsLst>
              <a:gs pos="0">
                <a:srgbClr val="92D365"/>
              </a:gs>
              <a:gs pos="100000">
                <a:srgbClr val="CCFF99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365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НЕНАЛОГОВЫЕ ДОХОДЫ - </a:t>
            </a:r>
            <a:r>
              <a:rPr lang="ru-RU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латежи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которые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включают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себя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возмездные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операции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прямого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предоставления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муниципальным образованием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пользование</a:t>
            </a:r>
            <a:endParaRPr lang="ru-RU" altLang="zh-CN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имущества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земельных участков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различного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вида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услуг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а 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кже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платежи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виде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штрафов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или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иных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с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анкций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</a:t>
            </a:r>
            <a:r>
              <a:rPr lang="en-US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арушение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законодательства</a:t>
            </a:r>
            <a:r>
              <a:rPr lang="ru-RU" altLang="zh-CN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другие.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gray">
          <a:xfrm flipH="1">
            <a:off x="2123728" y="2924944"/>
            <a:ext cx="6867872" cy="1139794"/>
          </a:xfrm>
          <a:prstGeom prst="homePlate">
            <a:avLst>
              <a:gd name="adj" fmla="val 39083"/>
            </a:avLst>
          </a:prstGeom>
          <a:gradFill rotWithShape="1">
            <a:gsLst>
              <a:gs pos="0">
                <a:srgbClr val="5491D4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491D4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- поступления от уплаты налогов, </a:t>
            </a:r>
          </a:p>
          <a:p>
            <a:pPr algn="r"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установленных Налоговым кодексом Российской Федерации (налог на доходы </a:t>
            </a:r>
          </a:p>
          <a:p>
            <a:pPr algn="r"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физических лиц; земельный налог; налог на имущество физических лиц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госпошлина; налоги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взимаемые по специальным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налоговым режимам)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577" y="54868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безвозвратные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3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en-US" altLang="zh-CN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altLang="zh-CN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5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28506"/>
            <a:ext cx="8928991" cy="657277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29184" y="3312548"/>
            <a:ext cx="209305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98549" y="692974"/>
            <a:ext cx="6094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33194" y="2992564"/>
            <a:ext cx="227761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Предоставляются на финансирование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«переданных» другим публично-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правовым образованиям     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полномочий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10401" y="3019722"/>
            <a:ext cx="20762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Предоставляются на условиях долевого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расходов других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56935" y="5353406"/>
            <a:ext cx="7474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03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1505740177_lgotyi-po-nalogu-na-imushhestvo-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269" y="3726611"/>
            <a:ext cx="5986732" cy="31313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3750" y="157064"/>
            <a:ext cx="516761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бюджетной политики района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2022 – 2024 годы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22" name="组合 1"/>
          <p:cNvGrpSpPr/>
          <p:nvPr/>
        </p:nvGrpSpPr>
        <p:grpSpPr>
          <a:xfrm>
            <a:off x="-108520" y="1098956"/>
            <a:ext cx="9252519" cy="5759044"/>
            <a:chOff x="402083" y="-794248"/>
            <a:chExt cx="9664670" cy="6736287"/>
          </a:xfrm>
        </p:grpSpPr>
        <p:sp>
          <p:nvSpPr>
            <p:cNvPr id="24" name="Rektangel 23"/>
            <p:cNvSpPr>
              <a:spLocks noChangeArrowheads="1"/>
            </p:cNvSpPr>
            <p:nvPr/>
          </p:nvSpPr>
          <p:spPr bwMode="auto">
            <a:xfrm flipH="1">
              <a:off x="515437" y="5110765"/>
              <a:ext cx="3307941" cy="831274"/>
            </a:xfrm>
            <a:prstGeom prst="rect">
              <a:avLst/>
            </a:prstGeom>
            <a:gradFill rotWithShape="1">
              <a:gsLst>
                <a:gs pos="0">
                  <a:srgbClr val="FFE0DD"/>
                </a:gs>
                <a:gs pos="100000">
                  <a:srgbClr val="806D6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5" name="Ligebenet trapez 25"/>
            <p:cNvSpPr/>
            <p:nvPr/>
          </p:nvSpPr>
          <p:spPr bwMode="auto">
            <a:xfrm flipH="1">
              <a:off x="515437" y="4869935"/>
              <a:ext cx="2850576" cy="266439"/>
            </a:xfrm>
            <a:prstGeom prst="trapezoid">
              <a:avLst>
                <a:gd name="adj" fmla="val 160887"/>
              </a:avLst>
            </a:prstGeom>
            <a:gradFill flip="none" rotWithShape="1">
              <a:gsLst>
                <a:gs pos="69000">
                  <a:sysClr val="window" lastClr="FFFFFF">
                    <a:lumMod val="95000"/>
                  </a:sysClr>
                </a:gs>
                <a:gs pos="37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75000"/>
                  </a:sys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26" name="Gruppe 81"/>
            <p:cNvGrpSpPr>
              <a:grpSpLocks/>
            </p:cNvGrpSpPr>
            <p:nvPr/>
          </p:nvGrpSpPr>
          <p:grpSpPr bwMode="auto">
            <a:xfrm flipH="1">
              <a:off x="1553496" y="3953478"/>
              <a:ext cx="3354083" cy="1173143"/>
              <a:chOff x="-1549341" y="4980313"/>
              <a:chExt cx="11815401" cy="761963"/>
            </a:xfrm>
          </p:grpSpPr>
          <p:sp>
            <p:nvSpPr>
              <p:cNvPr id="72" name="Rektangel 23"/>
              <p:cNvSpPr>
                <a:spLocks noChangeArrowheads="1"/>
              </p:cNvSpPr>
              <p:nvPr/>
            </p:nvSpPr>
            <p:spPr bwMode="auto">
              <a:xfrm>
                <a:off x="-1549341" y="5153536"/>
                <a:ext cx="11696909" cy="588740"/>
              </a:xfrm>
              <a:prstGeom prst="rect">
                <a:avLst/>
              </a:prstGeom>
              <a:gradFill rotWithShape="1">
                <a:gsLst>
                  <a:gs pos="0">
                    <a:srgbClr val="FFBAB7"/>
                  </a:gs>
                  <a:gs pos="100000">
                    <a:srgbClr val="805A5E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3" name="Ligebenet trapez 25"/>
              <p:cNvSpPr/>
              <p:nvPr/>
            </p:nvSpPr>
            <p:spPr>
              <a:xfrm>
                <a:off x="2028642" y="4980313"/>
                <a:ext cx="8237418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7" name="Gruppe 81"/>
            <p:cNvGrpSpPr>
              <a:grpSpLocks/>
            </p:cNvGrpSpPr>
            <p:nvPr/>
          </p:nvGrpSpPr>
          <p:grpSpPr bwMode="auto">
            <a:xfrm flipH="1">
              <a:off x="2544819" y="3054950"/>
              <a:ext cx="3380234" cy="1178384"/>
              <a:chOff x="-1644009" y="4708096"/>
              <a:chExt cx="11907527" cy="765366"/>
            </a:xfrm>
          </p:grpSpPr>
          <p:sp>
            <p:nvSpPr>
              <p:cNvPr id="70" name="Rektangel 23"/>
              <p:cNvSpPr>
                <a:spLocks noChangeArrowheads="1"/>
              </p:cNvSpPr>
              <p:nvPr/>
            </p:nvSpPr>
            <p:spPr bwMode="auto">
              <a:xfrm>
                <a:off x="-1644009" y="4877193"/>
                <a:ext cx="11845485" cy="596269"/>
              </a:xfrm>
              <a:prstGeom prst="rect">
                <a:avLst/>
              </a:prstGeom>
              <a:gradFill rotWithShape="1">
                <a:gsLst>
                  <a:gs pos="0">
                    <a:srgbClr val="FF9494"/>
                  </a:gs>
                  <a:gs pos="100000">
                    <a:srgbClr val="80474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1" name="Ligebenet trapez 25"/>
              <p:cNvSpPr/>
              <p:nvPr/>
            </p:nvSpPr>
            <p:spPr>
              <a:xfrm>
                <a:off x="2026097" y="4708096"/>
                <a:ext cx="8237421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8" name="Gruppe 81"/>
            <p:cNvGrpSpPr>
              <a:grpSpLocks/>
            </p:cNvGrpSpPr>
            <p:nvPr/>
          </p:nvGrpSpPr>
          <p:grpSpPr bwMode="auto">
            <a:xfrm flipH="1">
              <a:off x="3623664" y="2158004"/>
              <a:ext cx="3358818" cy="1188123"/>
              <a:chOff x="-2147857" y="4435875"/>
              <a:chExt cx="11832084" cy="771690"/>
            </a:xfrm>
          </p:grpSpPr>
          <p:sp>
            <p:nvSpPr>
              <p:cNvPr id="68" name="Rektangel 23"/>
              <p:cNvSpPr>
                <a:spLocks noChangeArrowheads="1"/>
              </p:cNvSpPr>
              <p:nvPr/>
            </p:nvSpPr>
            <p:spPr bwMode="auto">
              <a:xfrm>
                <a:off x="-2147857" y="4605133"/>
                <a:ext cx="11769349" cy="602432"/>
              </a:xfrm>
              <a:prstGeom prst="rect">
                <a:avLst/>
              </a:prstGeom>
              <a:gradFill rotWithShape="1">
                <a:gsLst>
                  <a:gs pos="0">
                    <a:srgbClr val="FF6461"/>
                  </a:gs>
                  <a:gs pos="100000">
                    <a:srgbClr val="80323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9" name="Ligebenet trapez 25"/>
              <p:cNvSpPr/>
              <p:nvPr/>
            </p:nvSpPr>
            <p:spPr>
              <a:xfrm>
                <a:off x="1446805" y="4435875"/>
                <a:ext cx="8237422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9" name="Gruppe 81"/>
            <p:cNvGrpSpPr>
              <a:grpSpLocks/>
            </p:cNvGrpSpPr>
            <p:nvPr/>
          </p:nvGrpSpPr>
          <p:grpSpPr bwMode="auto">
            <a:xfrm flipH="1">
              <a:off x="4597190" y="1152254"/>
              <a:ext cx="3404576" cy="1265959"/>
              <a:chOff x="-2517335" y="4094041"/>
              <a:chExt cx="11993277" cy="822248"/>
            </a:xfrm>
          </p:grpSpPr>
          <p:sp>
            <p:nvSpPr>
              <p:cNvPr id="66" name="Rektangel 23"/>
              <p:cNvSpPr>
                <a:spLocks noChangeArrowheads="1"/>
              </p:cNvSpPr>
              <p:nvPr/>
            </p:nvSpPr>
            <p:spPr bwMode="auto">
              <a:xfrm>
                <a:off x="-2517335" y="4258072"/>
                <a:ext cx="11915803" cy="658217"/>
              </a:xfrm>
              <a:prstGeom prst="rect">
                <a:avLst/>
              </a:prstGeom>
              <a:gradFill rotWithShape="1">
                <a:gsLst>
                  <a:gs pos="0">
                    <a:srgbClr val="FF4E4B"/>
                  </a:gs>
                  <a:gs pos="100000">
                    <a:srgbClr val="80242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7" name="Ligebenet trapez 25"/>
              <p:cNvSpPr/>
              <p:nvPr/>
            </p:nvSpPr>
            <p:spPr>
              <a:xfrm>
                <a:off x="1238520" y="4094041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0" name="Gruppe 81"/>
            <p:cNvGrpSpPr>
              <a:grpSpLocks/>
            </p:cNvGrpSpPr>
            <p:nvPr/>
          </p:nvGrpSpPr>
          <p:grpSpPr bwMode="auto">
            <a:xfrm flipH="1">
              <a:off x="5668047" y="134512"/>
              <a:ext cx="3324771" cy="1277291"/>
              <a:chOff x="-2787358" y="3736147"/>
              <a:chExt cx="11712143" cy="829607"/>
            </a:xfrm>
          </p:grpSpPr>
          <p:sp>
            <p:nvSpPr>
              <p:cNvPr id="64" name="Rektangel 23"/>
              <p:cNvSpPr>
                <a:spLocks noChangeArrowheads="1"/>
              </p:cNvSpPr>
              <p:nvPr/>
            </p:nvSpPr>
            <p:spPr bwMode="auto">
              <a:xfrm>
                <a:off x="-2787358" y="3897706"/>
                <a:ext cx="11653898" cy="668048"/>
              </a:xfrm>
              <a:prstGeom prst="rect">
                <a:avLst/>
              </a:prstGeom>
              <a:gradFill rotWithShape="1">
                <a:gsLst>
                  <a:gs pos="0">
                    <a:srgbClr val="FF2C2C"/>
                  </a:gs>
                  <a:gs pos="100000">
                    <a:srgbClr val="801413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5" name="Ligebenet trapez 25"/>
              <p:cNvSpPr/>
              <p:nvPr/>
            </p:nvSpPr>
            <p:spPr>
              <a:xfrm>
                <a:off x="687363" y="3736147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1" name="Gruppe 81"/>
            <p:cNvGrpSpPr>
              <a:grpSpLocks/>
            </p:cNvGrpSpPr>
            <p:nvPr/>
          </p:nvGrpSpPr>
          <p:grpSpPr bwMode="auto">
            <a:xfrm flipH="1">
              <a:off x="6465158" y="-794248"/>
              <a:ext cx="3601595" cy="1188981"/>
              <a:chOff x="-3718434" y="3444304"/>
              <a:chExt cx="12687307" cy="772250"/>
            </a:xfrm>
          </p:grpSpPr>
          <p:sp>
            <p:nvSpPr>
              <p:cNvPr id="62" name="Rektangel 23"/>
              <p:cNvSpPr>
                <a:spLocks noChangeArrowheads="1"/>
              </p:cNvSpPr>
              <p:nvPr/>
            </p:nvSpPr>
            <p:spPr bwMode="auto">
              <a:xfrm>
                <a:off x="-3348015" y="3597262"/>
                <a:ext cx="12265561" cy="61929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ru-RU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Обеспечение </a:t>
                </a:r>
              </a:p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сбалансированности бюджета  </a:t>
                </a:r>
              </a:p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chemeClr val="bg1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3" name="Ligebenet trapez 25"/>
              <p:cNvSpPr/>
              <p:nvPr/>
            </p:nvSpPr>
            <p:spPr>
              <a:xfrm>
                <a:off x="-3718434" y="3444304"/>
                <a:ext cx="12687307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402083" y="5365514"/>
              <a:ext cx="3489801" cy="324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Проведение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взвешенной долговой политики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1587133" y="4331724"/>
              <a:ext cx="3296074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Повышение </a:t>
              </a: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эффективности использования муниципального имущества, управления земельными ресурсами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2572310" y="3270312"/>
              <a:ext cx="3442686" cy="1008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Анализ </a:t>
              </a:r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достижения целевых показателей реализуемых </a:t>
              </a:r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мероприятий в </a:t>
              </a:r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рамках национальных проектов, государственных программ и непрограммных направлений, их эффективности в увязке с объемами финансового обеспечения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3641472" y="2531360"/>
              <a:ext cx="3341010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Недопущение </a:t>
              </a: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принятия новых расходных обязательств, не обеспеченных источниками финансирования</a:t>
              </a: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4594645" y="1455994"/>
              <a:ext cx="3422555" cy="97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Повышение </a:t>
              </a:r>
              <a:r>
                <a:rPr lang="ru-RU" sz="1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эффективности бюджетных расходов, в том числе путем актуализации норм и правил определения расходных обязательств</a:t>
              </a:r>
              <a:endParaRPr lang="en-US" altLang="ko-KR" sz="1200" b="1" dirty="0" smtClean="0">
                <a:solidFill>
                  <a:srgbClr val="DDDDDD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591958" y="389698"/>
              <a:ext cx="3535132" cy="1008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lvl="0" algn="ctr"/>
              <a:r>
                <a:rPr lang="ru-RU" sz="1000" b="1" dirty="0" smtClean="0">
                  <a:solidFill>
                    <a:srgbClr val="EAEAEA"/>
                  </a:solidFill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1000" b="1" dirty="0">
                  <a:solidFill>
                    <a:srgbClr val="EAEAEA"/>
                  </a:solidFill>
                  <a:latin typeface="Times New Roman" pitchFamily="18" charset="0"/>
                  <a:cs typeface="Times New Roman" pitchFamily="18" charset="0"/>
                </a:rPr>
                <a:t>доходного потенциала на основе применения мер стимулирования роста инвестиционной привлекательности и предпринимательской активности в Республике Башкортостан и в муниципальном районе</a:t>
              </a:r>
            </a:p>
          </p:txBody>
        </p:sp>
        <p:sp>
          <p:nvSpPr>
            <p:cNvPr id="60" name="Ellipse 59"/>
            <p:cNvSpPr/>
            <p:nvPr/>
          </p:nvSpPr>
          <p:spPr bwMode="auto">
            <a:xfrm>
              <a:off x="1917169" y="721842"/>
              <a:ext cx="3104102" cy="294967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47" name="Rektangel 64"/>
            <p:cNvSpPr>
              <a:spLocks noChangeArrowheads="1"/>
            </p:cNvSpPr>
            <p:nvPr/>
          </p:nvSpPr>
          <p:spPr bwMode="auto">
            <a:xfrm>
              <a:off x="1798640" y="2763837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5" name="Rektangel 64"/>
            <p:cNvSpPr>
              <a:spLocks noChangeArrowheads="1"/>
            </p:cNvSpPr>
            <p:nvPr/>
          </p:nvSpPr>
          <p:spPr bwMode="auto">
            <a:xfrm>
              <a:off x="5478465" y="8382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9" name="Rektangel 64"/>
            <p:cNvSpPr>
              <a:spLocks noChangeArrowheads="1"/>
            </p:cNvSpPr>
            <p:nvPr/>
          </p:nvSpPr>
          <p:spPr bwMode="auto">
            <a:xfrm>
              <a:off x="7070700" y="1778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370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7081" y="-11385"/>
            <a:ext cx="64388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района на 2022-2024 годы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052736"/>
            <a:ext cx="888682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Целью налоговой политики по-прежнему остается обеспечение устойчивого роста экономического и доходного потенциала муниципального района.</a:t>
            </a:r>
          </a:p>
          <a:p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Для повышения инвестиционной привлекательности Республики Башкортостан и стимулирования роста инвестиций планируются следующие изменения республиканского налогового законодательства: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пониженной ставки налога на прибыль организаций для резидентов территорий опережающего социально-экономического развития ко всей налоговой базе по налогу на прибыль организаций, при выполнении условий, установленных статьей 284.4 Налогового кодекса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 ставки единого сельскохозяйственного налога до 0 процентов;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размера инвестиционного налогового вычета с 50 процентов до 90 процентов, а также снижение размера налоговой ставки для определения предельной величины инвестиционного налогового вычета с 2021 года с 12,5 процента до 10 процентов;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уточнение налоговой льготы для бюджетных, казенных и автономных учреждений в части освобождения от уплаты налога на имущество организаций учреждений здравоохранения, финансируемых за счет средств Территориального фонда обязательного медицинского страхования Республики Башкортостан;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установление до 31 декабря 2024 года полного освобождения от уплаты налога на имущество организаций для инвесторов, являющихся владельцами лицензий на пользование недрами и обеспечивших объем вложений в основной капитал не менее 10 млрд. рублей за каждый налоговый период (вместо действующего освобождения в размере 50 процентов исчисленной суммы налога).</a:t>
            </a:r>
          </a:p>
          <a:p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целях наращивания налогового потенциала и увеличения налоговых и неналоговых поступлений на постоянной основе реализуются мероприятия комплексного Плана по увеличению поступлений налоговых и неналоговых доходов консолидированного бюджета муниципального района, утвержденного постановлением администрации муниципального района от 07.11.2019г. №1226, ведется работа по обеспечению полноты и корректности сведений об объектах налогообложения в базах данных республиканских органов исполнительной власти, территориальных органов федеральных органов исполнительной власти в Республике Башкортостан и органов местного самоуправления Республики Башкортостан. </a:t>
            </a:r>
          </a:p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налоговой политики должна способствовать улучшению инвестиционного климата и обеспечению достижения установленных показателей по росту доходов консолидированного бюджета муниципального района.</a:t>
            </a:r>
          </a:p>
          <a:p>
            <a:pPr>
              <a:buFont typeface="Wingdings" pitchFamily="2" charset="2"/>
              <a:buChar char="ü"/>
            </a:pPr>
            <a:endParaRPr lang="ru-RU" sz="13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09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428596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675826705"/>
              </p:ext>
            </p:extLst>
          </p:nvPr>
        </p:nvGraphicFramePr>
        <p:xfrm>
          <a:off x="-19422" y="1294475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126592"/>
              </p:ext>
            </p:extLst>
          </p:nvPr>
        </p:nvGraphicFramePr>
        <p:xfrm>
          <a:off x="0" y="5085184"/>
          <a:ext cx="9144000" cy="177178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32857"/>
                <a:gridCol w="1143000"/>
                <a:gridCol w="1061357"/>
                <a:gridCol w="1469571"/>
                <a:gridCol w="1281439"/>
                <a:gridCol w="1331133"/>
                <a:gridCol w="1224643"/>
              </a:tblGrid>
              <a:tr h="3894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    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942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810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257,3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744 814,9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778 034,9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729 040,7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696 674,0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715 758,0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007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775,5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760 467,7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790 768,9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724 040,7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689 674,0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708 258,0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412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Дефицит(-), 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518,2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15 652,8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734,0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9625" y="332656"/>
            <a:ext cx="867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района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2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9552" y="15706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дефицита  бюджета, тыс.руб.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868396"/>
              </p:ext>
            </p:extLst>
          </p:nvPr>
        </p:nvGraphicFramePr>
        <p:xfrm>
          <a:off x="0" y="1571640"/>
          <a:ext cx="9144000" cy="528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355"/>
                <a:gridCol w="1130635"/>
                <a:gridCol w="1130635"/>
                <a:gridCol w="1130635"/>
                <a:gridCol w="1130635"/>
                <a:gridCol w="996536"/>
                <a:gridCol w="973569"/>
              </a:tblGrid>
              <a:tr h="6509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(Отчет)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 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42914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(+)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(-)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518,2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15 652,8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734,0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- 5 000,0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-7 000,0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- 7 500,0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54809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из других бюджетов бюджетной системы Российской Федерации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-7 000,0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-7 500,0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7005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Привлечение кредитов из других бюджетов бюджетной системы Российской Федерации бюджетами муниципальных районов в валюте Российской Федерации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8103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Погашение бюджетами муниципальных районов кредитов из других бюджетов бюджетной системы Российской Федерации в валюте Российской Федерации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- 7 500,0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- 1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- 5 000,0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-7 000,0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- 7 500,0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  <a:tr h="58844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- 981,8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9 652,8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5 234,0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55000"/>
                      </a:prst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77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156706245"/>
              </p:ext>
            </p:extLst>
          </p:nvPr>
        </p:nvGraphicFramePr>
        <p:xfrm>
          <a:off x="7665" y="836712"/>
          <a:ext cx="492919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595194063"/>
              </p:ext>
            </p:extLst>
          </p:nvPr>
        </p:nvGraphicFramePr>
        <p:xfrm>
          <a:off x="4211960" y="3861048"/>
          <a:ext cx="49320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50111766"/>
              </p:ext>
            </p:extLst>
          </p:nvPr>
        </p:nvGraphicFramePr>
        <p:xfrm>
          <a:off x="4929190" y="836712"/>
          <a:ext cx="4214810" cy="278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88900075"/>
              </p:ext>
            </p:extLst>
          </p:nvPr>
        </p:nvGraphicFramePr>
        <p:xfrm>
          <a:off x="0" y="3861048"/>
          <a:ext cx="421481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331640" y="116632"/>
            <a:ext cx="7161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</a:t>
            </a:r>
          </a:p>
        </p:txBody>
      </p:sp>
    </p:spTree>
    <p:extLst>
      <p:ext uri="{BB962C8B-B14F-4D97-AF65-F5344CB8AC3E}">
        <p14:creationId xmlns:p14="http://schemas.microsoft.com/office/powerpoint/2010/main" val="16185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201130"/>
              </p:ext>
            </p:extLst>
          </p:nvPr>
        </p:nvGraphicFramePr>
        <p:xfrm>
          <a:off x="0" y="951234"/>
          <a:ext cx="9144032" cy="5906766"/>
        </p:xfrm>
        <a:graphic>
          <a:graphicData uri="http://schemas.openxmlformats.org/drawingml/2006/table">
            <a:tbl>
              <a:tblPr/>
              <a:tblGrid>
                <a:gridCol w="4143372"/>
                <a:gridCol w="928694"/>
                <a:gridCol w="785818"/>
                <a:gridCol w="857256"/>
                <a:gridCol w="857256"/>
                <a:gridCol w="785818"/>
                <a:gridCol w="785818"/>
              </a:tblGrid>
              <a:tr h="317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b="1" i="0" u="none" strike="noStrike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57748">
                <a:tc>
                  <a:txBody>
                    <a:bodyPr/>
                    <a:lstStyle/>
                    <a:p>
                      <a:pPr marL="180975" indent="-180975"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810 257,3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744 814,9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778 034,9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729 040,7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696 674,0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715 758,0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179 900,2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192 006,3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215 084,8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215 955,1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224 843,1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240 116,6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121 369,1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128 151,3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136 566,6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143 216,0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149 331,0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159 458,0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25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10 780,8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12 061,6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14 168,8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15 156,0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15 551,0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30 024,1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35 038,5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43 378,2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42 049,1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43 930,1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48 093,1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3 754,4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3 091,9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2 964,4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3 430,0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3 577,0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231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1 994,7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2 460,2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2 677,5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2 253,0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2 276,0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2 299,0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40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7 654,9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6 659,9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9 387,2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9 615,0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9 993,0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10 385,5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91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291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82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2 496,4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5 159,7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75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2 345,7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630 357,1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552 808,6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562 950,1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513 085,6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471 830,9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475 641,4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36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629 771,8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556 763,5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569 777,1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513 085,6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471 830,9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475 641,4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2102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175 542,8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159 023,5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170 490,0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132 830,7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104 244,5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106 768,7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191 350,9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133 579,5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111 100,0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80 391,8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73 945,4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74 896,5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251 483,9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248 960,6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264 750,7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275 292,3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275 270,2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275 605,4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11 394,2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15 199,9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23 436,4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24 570,8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18 370,8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18 370,8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291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от других бюджетов бюджетной системы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155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585,3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  <a:tr h="434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-3 954,9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-6 836,4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" y="116632"/>
            <a:ext cx="9144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3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видам доходов, тыс.руб. </a:t>
            </a:r>
            <a:endParaRPr lang="ru-RU" sz="3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4145" y="188640"/>
            <a:ext cx="867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доходов </a:t>
            </a: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на 2022 год 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бюджет-отрадное-дох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500174"/>
            <a:ext cx="6766187" cy="518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3500430" y="2071678"/>
            <a:ext cx="1107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143 216,0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4675" y="3009900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УСН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39 371,1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7275" y="3562350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Акцизы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14 850,0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1675" y="4819650"/>
            <a:ext cx="167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Аренда земли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9 000,0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2500" y="4781550"/>
            <a:ext cx="144623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3 270,0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5675" y="4867275"/>
            <a:ext cx="1217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Аренда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имущества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600,0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875" y="5591175"/>
            <a:ext cx="1134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от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продажи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имущества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620,0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3905250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Государствен-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ная пошлина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2 253,0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768" y="4572008"/>
            <a:ext cx="1041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513 085,6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86650" y="56007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729 040,7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0924" y="1419226"/>
            <a:ext cx="15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52558" y="5374257"/>
            <a:ext cx="1035170" cy="75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3109" y="4000505"/>
            <a:ext cx="1143007" cy="64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Патент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2 678,0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52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00760" y="5143512"/>
            <a:ext cx="360040" cy="288032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3286124"/>
            <a:ext cx="360039" cy="288032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7000892" y="1071546"/>
            <a:ext cx="776318" cy="428627"/>
            <a:chOff x="3273526" y="2248510"/>
            <a:chExt cx="786839" cy="432048"/>
          </a:xfrm>
        </p:grpSpPr>
        <p:sp>
          <p:nvSpPr>
            <p:cNvPr id="12" name="Овал 11"/>
            <p:cNvSpPr/>
            <p:nvPr/>
          </p:nvSpPr>
          <p:spPr>
            <a:xfrm>
              <a:off x="3292269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8" name="TextBox 52"/>
            <p:cNvSpPr txBox="1">
              <a:spLocks noChangeArrowheads="1"/>
            </p:cNvSpPr>
            <p:nvPr/>
          </p:nvSpPr>
          <p:spPr bwMode="auto">
            <a:xfrm>
              <a:off x="3273526" y="2320221"/>
              <a:ext cx="786839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95,4%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4" name="Группа 50"/>
          <p:cNvGrpSpPr>
            <a:grpSpLocks/>
          </p:cNvGrpSpPr>
          <p:nvPr/>
        </p:nvGrpSpPr>
        <p:grpSpPr bwMode="auto">
          <a:xfrm>
            <a:off x="1714480" y="5214950"/>
            <a:ext cx="785109" cy="431050"/>
            <a:chOff x="3273524" y="2248510"/>
            <a:chExt cx="786990" cy="432048"/>
          </a:xfrm>
        </p:grpSpPr>
        <p:sp>
          <p:nvSpPr>
            <p:cNvPr id="18" name="Овал 1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4" name="TextBox 52"/>
            <p:cNvSpPr txBox="1">
              <a:spLocks noChangeArrowheads="1"/>
            </p:cNvSpPr>
            <p:nvPr/>
          </p:nvSpPr>
          <p:spPr bwMode="auto">
            <a:xfrm>
              <a:off x="3273524" y="2320193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94,2%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5" name="Группа 50"/>
          <p:cNvGrpSpPr>
            <a:grpSpLocks/>
          </p:cNvGrpSpPr>
          <p:nvPr/>
        </p:nvGrpSpPr>
        <p:grpSpPr bwMode="auto">
          <a:xfrm>
            <a:off x="7929586" y="0"/>
            <a:ext cx="766497" cy="431050"/>
            <a:chOff x="3292267" y="2248510"/>
            <a:chExt cx="768265" cy="432048"/>
          </a:xfrm>
        </p:grpSpPr>
        <p:sp>
          <p:nvSpPr>
            <p:cNvPr id="21" name="Овал 20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0" name="TextBox 52"/>
            <p:cNvSpPr txBox="1">
              <a:spLocks noChangeArrowheads="1"/>
            </p:cNvSpPr>
            <p:nvPr/>
          </p:nvSpPr>
          <p:spPr bwMode="auto">
            <a:xfrm>
              <a:off x="3335377" y="2320098"/>
              <a:ext cx="725155" cy="262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4,6%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6" name="Группа 50"/>
          <p:cNvGrpSpPr>
            <a:grpSpLocks/>
          </p:cNvGrpSpPr>
          <p:nvPr/>
        </p:nvGrpSpPr>
        <p:grpSpPr bwMode="auto">
          <a:xfrm>
            <a:off x="5643570" y="714356"/>
            <a:ext cx="785468" cy="432221"/>
            <a:chOff x="3273527" y="2248510"/>
            <a:chExt cx="786935" cy="432048"/>
          </a:xfrm>
        </p:grpSpPr>
        <p:sp>
          <p:nvSpPr>
            <p:cNvPr id="24" name="Овал 23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6" name="TextBox 52"/>
            <p:cNvSpPr txBox="1">
              <a:spLocks noChangeArrowheads="1"/>
            </p:cNvSpPr>
            <p:nvPr/>
          </p:nvSpPr>
          <p:spPr bwMode="auto">
            <a:xfrm>
              <a:off x="3273527" y="2320277"/>
              <a:ext cx="786935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4,8%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9" name="Группа 50"/>
          <p:cNvGrpSpPr>
            <a:grpSpLocks/>
          </p:cNvGrpSpPr>
          <p:nvPr/>
        </p:nvGrpSpPr>
        <p:grpSpPr bwMode="auto">
          <a:xfrm>
            <a:off x="428596" y="6429372"/>
            <a:ext cx="857054" cy="428628"/>
            <a:chOff x="3273530" y="2248510"/>
            <a:chExt cx="858428" cy="432048"/>
          </a:xfrm>
        </p:grpSpPr>
        <p:sp>
          <p:nvSpPr>
            <p:cNvPr id="27" name="Овал 26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2" name="TextBox 52"/>
            <p:cNvSpPr txBox="1">
              <a:spLocks noChangeArrowheads="1"/>
            </p:cNvSpPr>
            <p:nvPr/>
          </p:nvSpPr>
          <p:spPr bwMode="auto">
            <a:xfrm>
              <a:off x="3273530" y="2319826"/>
              <a:ext cx="858428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93,4%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10" name="Группа 50"/>
          <p:cNvGrpSpPr>
            <a:grpSpLocks/>
          </p:cNvGrpSpPr>
          <p:nvPr/>
        </p:nvGrpSpPr>
        <p:grpSpPr bwMode="auto">
          <a:xfrm>
            <a:off x="5857884" y="2214554"/>
            <a:ext cx="913695" cy="432037"/>
            <a:chOff x="3289501" y="2248510"/>
            <a:chExt cx="914358" cy="432048"/>
          </a:xfrm>
        </p:grpSpPr>
        <p:sp>
          <p:nvSpPr>
            <p:cNvPr id="30" name="Овал 29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28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95,2%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sp>
        <p:nvSpPr>
          <p:cNvPr id="4115" name="TextBox 31"/>
          <p:cNvSpPr txBox="1">
            <a:spLocks noChangeArrowheads="1"/>
          </p:cNvSpPr>
          <p:nvPr/>
        </p:nvSpPr>
        <p:spPr bwMode="auto">
          <a:xfrm>
            <a:off x="6429388" y="5143512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4116" name="TextBox 32"/>
          <p:cNvSpPr txBox="1">
            <a:spLocks noChangeArrowheads="1"/>
          </p:cNvSpPr>
          <p:nvPr/>
        </p:nvSpPr>
        <p:spPr bwMode="auto">
          <a:xfrm>
            <a:off x="6429388" y="3286124"/>
            <a:ext cx="1704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4117" name="Rectangle 37"/>
          <p:cNvSpPr>
            <a:spLocks noChangeArrowheads="1"/>
          </p:cNvSpPr>
          <p:nvPr/>
        </p:nvSpPr>
        <p:spPr bwMode="auto">
          <a:xfrm>
            <a:off x="0" y="1571612"/>
            <a:ext cx="342899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всего: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2019 – 179 900,2 тыс.рублей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2020 – 192 006,3 тыс.рублей</a:t>
            </a: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(Отчет)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215 084,8 тыс.рублей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(План)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215 955,1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тыс.рублей     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(План)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224 843,1 тыс.рублей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024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(План)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240 116,6 тыс.рублей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8" name="TextBox 40"/>
          <p:cNvSpPr txBox="1">
            <a:spLocks noChangeArrowheads="1"/>
          </p:cNvSpPr>
          <p:nvPr/>
        </p:nvSpPr>
        <p:spPr bwMode="auto">
          <a:xfrm>
            <a:off x="5940494" y="3643314"/>
            <a:ext cx="305442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– 167 956,2 тыс.рублей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– 180 804,9 тыс.рублей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(Отчет) – 199 755,5 тыс.рублей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(План) –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205 638,1 тыс.рублей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(План)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214 123,1 тыс.рублей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(План)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228 978,1 тыс.рублей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9" name="TextBox 41"/>
          <p:cNvSpPr txBox="1">
            <a:spLocks noChangeArrowheads="1"/>
          </p:cNvSpPr>
          <p:nvPr/>
        </p:nvSpPr>
        <p:spPr bwMode="auto">
          <a:xfrm>
            <a:off x="5929322" y="5473005"/>
            <a:ext cx="32146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– 11 944,0 тыс.рублей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– 11 201,4 тыс.рублей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(Отчет)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15 329,3 тыс.рублей</a:t>
            </a: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(План)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10 317,0 тыс.рублей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(План)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10 720,0 тыс.рублей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(План) –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11 138,5 тыс.рублей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0" name="TextBox 42"/>
          <p:cNvSpPr txBox="1">
            <a:spLocks noChangeArrowheads="1"/>
          </p:cNvSpPr>
          <p:nvPr/>
        </p:nvSpPr>
        <p:spPr bwMode="auto">
          <a:xfrm>
            <a:off x="5000628" y="2928934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 (План)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1" name="TextBox 43"/>
          <p:cNvSpPr txBox="1">
            <a:spLocks noChangeArrowheads="1"/>
          </p:cNvSpPr>
          <p:nvPr/>
        </p:nvSpPr>
        <p:spPr bwMode="auto">
          <a:xfrm>
            <a:off x="7929586" y="928670"/>
            <a:ext cx="15716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2024 (План)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2" name="TextBox 44"/>
          <p:cNvSpPr txBox="1">
            <a:spLocks noChangeArrowheads="1"/>
          </p:cNvSpPr>
          <p:nvPr/>
        </p:nvSpPr>
        <p:spPr bwMode="auto">
          <a:xfrm>
            <a:off x="6500826" y="2000240"/>
            <a:ext cx="1357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 (План)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Object 4"/>
          <p:cNvGraphicFramePr>
            <a:graphicFrameLocks/>
          </p:cNvGraphicFramePr>
          <p:nvPr/>
        </p:nvGraphicFramePr>
        <p:xfrm>
          <a:off x="-428660" y="5357826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" name="Worksheet" r:id="rId4" imgW="3400543" imgH="1266887" progId="Excel.Sheet.8">
                  <p:embed/>
                </p:oleObj>
              </mc:Choice>
              <mc:Fallback>
                <p:oleObj name="Worksheet" r:id="rId4" imgW="3400543" imgH="1266887" progId="Excel.Sheet.8">
                  <p:embed/>
                  <p:pic>
                    <p:nvPicPr>
                      <p:cNvPr id="0" name="Picture 68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28660" y="5357826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713140"/>
              </p:ext>
            </p:extLst>
          </p:nvPr>
        </p:nvGraphicFramePr>
        <p:xfrm>
          <a:off x="4629171" y="1082558"/>
          <a:ext cx="30384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" name="Worksheet" r:id="rId6" imgW="3409984" imgH="1295527" progId="Excel.Sheet.8">
                  <p:embed/>
                </p:oleObj>
              </mc:Choice>
              <mc:Fallback>
                <p:oleObj name="Worksheet" r:id="rId6" imgW="3409984" imgH="1295527" progId="Excel.Sheet.8">
                  <p:embed/>
                  <p:pic>
                    <p:nvPicPr>
                      <p:cNvPr id="0" name="Picture 68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71" y="1082558"/>
                        <a:ext cx="303847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0" y="130805"/>
            <a:ext cx="5214942" cy="78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налоговых и </a:t>
            </a:r>
          </a:p>
          <a:p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неналоговых доходов бюджета </a:t>
            </a:r>
          </a:p>
        </p:txBody>
      </p:sp>
      <p:graphicFrame>
        <p:nvGraphicFramePr>
          <p:cNvPr id="1488" name="Object 464"/>
          <p:cNvGraphicFramePr>
            <a:graphicFrameLocks/>
          </p:cNvGraphicFramePr>
          <p:nvPr/>
        </p:nvGraphicFramePr>
        <p:xfrm>
          <a:off x="2071670" y="3143248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" name="Worksheet" r:id="rId8" imgW="3400543" imgH="1266887" progId="Excel.Sheet.8">
                  <p:embed/>
                </p:oleObj>
              </mc:Choice>
              <mc:Fallback>
                <p:oleObj name="Worksheet" r:id="rId8" imgW="3400543" imgH="1266887" progId="Excel.Sheet.8">
                  <p:embed/>
                  <p:pic>
                    <p:nvPicPr>
                      <p:cNvPr id="0" name="Picture 68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3143248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9" name="Object 465"/>
          <p:cNvGraphicFramePr>
            <a:graphicFrameLocks/>
          </p:cNvGraphicFramePr>
          <p:nvPr/>
        </p:nvGraphicFramePr>
        <p:xfrm>
          <a:off x="785786" y="4143380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" name="Worksheet" r:id="rId10" imgW="3400543" imgH="1266887" progId="Excel.Sheet.8">
                  <p:embed/>
                </p:oleObj>
              </mc:Choice>
              <mc:Fallback>
                <p:oleObj name="Worksheet" r:id="rId10" imgW="3400543" imgH="1266887" progId="Excel.Sheet.8">
                  <p:embed/>
                  <p:pic>
                    <p:nvPicPr>
                      <p:cNvPr id="0" name="Picture 687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4143380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0" name="Object 4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639806"/>
              </p:ext>
            </p:extLst>
          </p:nvPr>
        </p:nvGraphicFramePr>
        <p:xfrm>
          <a:off x="3238501" y="2045374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" name="Worksheet" r:id="rId12" imgW="3400543" imgH="1266887" progId="Excel.Sheet.8">
                  <p:embed/>
                </p:oleObj>
              </mc:Choice>
              <mc:Fallback>
                <p:oleObj name="Worksheet" r:id="rId12" imgW="3400543" imgH="1266887" progId="Excel.Sheet.8">
                  <p:embed/>
                  <p:pic>
                    <p:nvPicPr>
                      <p:cNvPr id="0" name="Picture 688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1" y="2045374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1" name="Object 4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379181"/>
              </p:ext>
            </p:extLst>
          </p:nvPr>
        </p:nvGraphicFramePr>
        <p:xfrm>
          <a:off x="5979361" y="-9836"/>
          <a:ext cx="30384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" name="Worksheet" r:id="rId14" imgW="3409984" imgH="1295527" progId="Excel.Sheet.8">
                  <p:embed/>
                </p:oleObj>
              </mc:Choice>
              <mc:Fallback>
                <p:oleObj name="Worksheet" r:id="rId14" imgW="3409984" imgH="1295527" progId="Excel.Sheet.8">
                  <p:embed/>
                  <p:pic>
                    <p:nvPicPr>
                      <p:cNvPr id="0" name="Picture 689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9361" y="-9836"/>
                        <a:ext cx="303847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42"/>
          <p:cNvSpPr txBox="1">
            <a:spLocks noChangeArrowheads="1"/>
          </p:cNvSpPr>
          <p:nvPr/>
        </p:nvSpPr>
        <p:spPr bwMode="auto">
          <a:xfrm>
            <a:off x="1500166" y="6215082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42"/>
          <p:cNvSpPr txBox="1">
            <a:spLocks noChangeArrowheads="1"/>
          </p:cNvSpPr>
          <p:nvPr/>
        </p:nvSpPr>
        <p:spPr bwMode="auto">
          <a:xfrm>
            <a:off x="2571736" y="5072074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2"/>
          <p:cNvSpPr txBox="1">
            <a:spLocks noChangeArrowheads="1"/>
          </p:cNvSpPr>
          <p:nvPr/>
        </p:nvSpPr>
        <p:spPr bwMode="auto">
          <a:xfrm>
            <a:off x="3857620" y="4071942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2021 (Отчет)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50"/>
          <p:cNvGrpSpPr>
            <a:grpSpLocks/>
          </p:cNvGrpSpPr>
          <p:nvPr/>
        </p:nvGrpSpPr>
        <p:grpSpPr bwMode="auto">
          <a:xfrm>
            <a:off x="428596" y="5072074"/>
            <a:ext cx="913695" cy="432037"/>
            <a:chOff x="3289501" y="2248510"/>
            <a:chExt cx="914358" cy="432048"/>
          </a:xfrm>
        </p:grpSpPr>
        <p:sp>
          <p:nvSpPr>
            <p:cNvPr id="43" name="Овал 42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4" name="TextBox 52"/>
            <p:cNvSpPr txBox="1">
              <a:spLocks noChangeArrowheads="1"/>
            </p:cNvSpPr>
            <p:nvPr/>
          </p:nvSpPr>
          <p:spPr bwMode="auto">
            <a:xfrm>
              <a:off x="3289501" y="2320521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6,6%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45" name="Группа 50"/>
          <p:cNvGrpSpPr>
            <a:grpSpLocks/>
          </p:cNvGrpSpPr>
          <p:nvPr/>
        </p:nvGrpSpPr>
        <p:grpSpPr bwMode="auto">
          <a:xfrm>
            <a:off x="1714480" y="3786190"/>
            <a:ext cx="913695" cy="432037"/>
            <a:chOff x="3289501" y="2248510"/>
            <a:chExt cx="914358" cy="432048"/>
          </a:xfrm>
        </p:grpSpPr>
        <p:sp>
          <p:nvSpPr>
            <p:cNvPr id="46" name="Овал 45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5,8%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48" name="Группа 50"/>
          <p:cNvGrpSpPr>
            <a:grpSpLocks/>
          </p:cNvGrpSpPr>
          <p:nvPr/>
        </p:nvGrpSpPr>
        <p:grpSpPr bwMode="auto">
          <a:xfrm>
            <a:off x="3286116" y="2714620"/>
            <a:ext cx="913695" cy="432037"/>
            <a:chOff x="3289501" y="2248510"/>
            <a:chExt cx="914358" cy="432048"/>
          </a:xfrm>
        </p:grpSpPr>
        <p:sp>
          <p:nvSpPr>
            <p:cNvPr id="49" name="Овал 48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7,1%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3214678" y="4286256"/>
            <a:ext cx="913695" cy="432037"/>
            <a:chOff x="3289501" y="2248510"/>
            <a:chExt cx="914358" cy="432048"/>
          </a:xfrm>
        </p:grpSpPr>
        <p:sp>
          <p:nvSpPr>
            <p:cNvPr id="52" name="Овал 51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92,9%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54" name="Группа 50"/>
          <p:cNvGrpSpPr>
            <a:grpSpLocks/>
          </p:cNvGrpSpPr>
          <p:nvPr/>
        </p:nvGrpSpPr>
        <p:grpSpPr bwMode="auto">
          <a:xfrm>
            <a:off x="4500562" y="1643050"/>
            <a:ext cx="913695" cy="432037"/>
            <a:chOff x="3289501" y="2248510"/>
            <a:chExt cx="914358" cy="432048"/>
          </a:xfrm>
        </p:grpSpPr>
        <p:sp>
          <p:nvSpPr>
            <p:cNvPr id="55" name="Овал 54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4,8%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  <p:grpSp>
        <p:nvGrpSpPr>
          <p:cNvPr id="57" name="Группа 50"/>
          <p:cNvGrpSpPr>
            <a:grpSpLocks/>
          </p:cNvGrpSpPr>
          <p:nvPr/>
        </p:nvGrpSpPr>
        <p:grpSpPr bwMode="auto">
          <a:xfrm>
            <a:off x="4515561" y="3143248"/>
            <a:ext cx="913695" cy="432037"/>
            <a:chOff x="3289501" y="2248510"/>
            <a:chExt cx="914358" cy="432048"/>
          </a:xfrm>
        </p:grpSpPr>
        <p:sp>
          <p:nvSpPr>
            <p:cNvPr id="58" name="Овал 5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</a:rPr>
                <a:t>95,2%</a:t>
              </a:r>
              <a:endParaRPr lang="ru-RU" sz="1100" b="1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192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683568" y="730968"/>
            <a:ext cx="8208911" cy="8578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12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kern="10" spc="1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3600" b="1" kern="10" spc="150" dirty="0" smtClean="0">
                <a:ln w="1143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Нуримановского района!</a:t>
            </a:r>
            <a:endParaRPr lang="ru-RU" sz="3600" b="1" kern="10" spc="150" dirty="0">
              <a:ln w="11430"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328717"/>
            <a:ext cx="8100392" cy="543225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200" i="1" dirty="0" smtClean="0">
              <a:latin typeface="+mj-lt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районе проводится большая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по совершенствованию открытости бюджета. Современные информационные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технологии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 многом обеспечивают доступность к информации о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составлении и исполнении бюджета. 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Финансовый орган Администрации муниципального района регулярно составляет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аналитический документ «Бюджет для граждан», который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содержит основные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положения проекта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решения 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бюджете и отчета о его исполнении в доступной и понятной форме.</a:t>
            </a:r>
          </a:p>
          <a:p>
            <a:pPr algn="just"/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По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своей сути бюджет для граждан - это упрощенная версия бюджетного документа, которая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использует доступные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форматы, чтобы облегчить для граждан понимание бюджета, объяснить им планы и действия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Администрации района во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время бюджетного года и показать формы их возможного взаимодействия с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каждым гражданином района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вопросам расходования общественных финансов. </a:t>
            </a:r>
            <a:endParaRPr lang="ru-RU" sz="1700" i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Информацию о бюджетном процессе муниципального района и аналитический материал доступен на сайте</a:t>
            </a:r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i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надеемся, что «Бюджет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граждан»,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разработанный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финансовым управлением Администрации муниципального района, станет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доступным источником для повышения финансовой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грамотности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жителей 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нашего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активизации общественного контроля за </a:t>
            </a:r>
            <a:r>
              <a:rPr lang="ru-RU" sz="17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муниципальными расходами.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8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309797"/>
              </p:ext>
            </p:extLst>
          </p:nvPr>
        </p:nvGraphicFramePr>
        <p:xfrm>
          <a:off x="0" y="1428736"/>
          <a:ext cx="9143998" cy="177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678"/>
                <a:gridCol w="1000132"/>
                <a:gridCol w="1071570"/>
                <a:gridCol w="1214446"/>
                <a:gridCol w="928694"/>
                <a:gridCol w="857256"/>
                <a:gridCol w="857222"/>
              </a:tblGrid>
              <a:tr h="2589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(Отчет)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(План)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(План)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890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175 542,8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159 023,5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170 490,0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132 830,7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104 244,5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106 768,7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191 350,9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133 579,5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80 391,8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73 945,4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74 896,5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251 483,9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248 960,6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750,7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275 292,3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275 270,2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275 605,4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9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МБТ и прочие безвозмездные поступления   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11 979,5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15 199,9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23 436,4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24 570,8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18 370,8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18 370,8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740009530"/>
              </p:ext>
            </p:extLst>
          </p:nvPr>
        </p:nvGraphicFramePr>
        <p:xfrm>
          <a:off x="0" y="3429000"/>
          <a:ext cx="600076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738404148"/>
              </p:ext>
            </p:extLst>
          </p:nvPr>
        </p:nvGraphicFramePr>
        <p:xfrm>
          <a:off x="5857852" y="3357562"/>
          <a:ext cx="3286148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29322" y="500042"/>
            <a:ext cx="33670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3297136"/>
            <a:ext cx="113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320817" y="154510"/>
            <a:ext cx="7761249" cy="87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по безвозмездным поступлениям</a:t>
            </a:r>
          </a:p>
          <a:p>
            <a:pPr algn="r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бюджет муниципального района из бюджета Республики Башкортостан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2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2" y="-9526"/>
            <a:ext cx="924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полученные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системы РФ</a:t>
            </a: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775326"/>
              </p:ext>
            </p:extLst>
          </p:nvPr>
        </p:nvGraphicFramePr>
        <p:xfrm>
          <a:off x="35620" y="764704"/>
          <a:ext cx="9073009" cy="604227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23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/>
                <a:gridCol w="745110"/>
                <a:gridCol w="7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3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(Отчет)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191 350,9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133 579,5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111 100,1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80 391,8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73 945,4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74 896,5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12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капитальных вложений в объекты муниципальной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собственности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530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осуществление дорожной деятельности в отношении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автомобильных дорог общего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а также капитального ремонта и ремонта дворовых территорий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38 561,0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33 681,5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45 736,0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14 250,0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18 785,0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20 840,0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187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государственной программы Российской Федерации «Доступная среда»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1 458,6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30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создание в общеобразовательных организациях, расположенных в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сельской местности, условий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421,0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2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обновление материально-технической базы для формирования у обучающихся современных технологических и гуманитарных навыков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3 198,8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30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внедрение целевой модели цифровой образовательной среды в общеобразовательных организациях и профессиональных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67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4 162,9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10 839,9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10 596,3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10 865,3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26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муниципальных районов на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2 583,1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25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создание новых мест в образовательных организациях различных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типов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реализации дополнительных общеразвивающих программ всех направленностей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44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муниципальных районов на реализацию мероприятий по обеспечению жильем молодых семей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1 052,9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327,6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отрасли культуры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5 215,3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8 876,0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формирование современной городской среды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5 657,1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9 631,4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9 163,0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9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238799"/>
              </p:ext>
            </p:extLst>
          </p:nvPr>
        </p:nvGraphicFramePr>
        <p:xfrm>
          <a:off x="35496" y="44624"/>
          <a:ext cx="9073008" cy="675772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/>
                <a:gridCol w="745110"/>
                <a:gridCol w="7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33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(Отчет)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улучшение жилищных условий граждан, проживающих в сельской местности, в том числе молодых семей и молодых специалистов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14 640,0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0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финансовое обеспечение отдельных полномочий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2 063,4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2 111,2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2 185,3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12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текущее содержание введенных дополнительных мест в дошкольных образовательных организациях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663,9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1 989,9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30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муниципальных образований,   возникающих при доведении средней заработной платы работников  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 деятельности)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19 758,8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20 155,0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16 195,9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17 610,3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17 144,9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17 466,8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187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муниципальных образований, возникающих при доведении средней заработной платы педагогических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дополнительного образования до средней заработной платы учителей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6 169,6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6 297,0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7 692,1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8 295,7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8 153,0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8 257,5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309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питанием обучающихся с ограниченными возможностями здоровья и детей-инвалидов в муниципальных общеобразовательных организациях, осуществляющих образовательную деятельность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5 438,0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5 153,0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5 119,5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6 188,7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6 203,3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6 203,3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2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кадастровых работ по межеванию земельных участков в целях их предоставления гражданам для индивидуального жилищного строительства в собственность бесплатно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82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предоставление социальных выплат молодым семьям при  рождении (усыновлении) ребенка (детей)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5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улучшению систем наружного освещения населенных пунктов Республики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2 936,9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99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комплексного развития сельских территорий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9 100,2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1 537,2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6 318,2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8 852,9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8 156,8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955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переходу на поквартирные системы отопления и установке блочных котельных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5 471,8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39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проектов развития общественной инфраструктуры, основанных на местных инициативах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3 721,2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1 469,2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1 253,0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26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961219"/>
              </p:ext>
            </p:extLst>
          </p:nvPr>
        </p:nvGraphicFramePr>
        <p:xfrm>
          <a:off x="35496" y="44625"/>
          <a:ext cx="9073008" cy="673798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/>
                <a:gridCol w="745110"/>
                <a:gridCol w="7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6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(Отчет)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устойчивого функционирования организаций, осуществляющих регулируемые виды деятельности в сфере теплоснабжения, водоснабжения и водоотведения, поставляющих коммунальные ресурсы для предоставления коммунальных услуг населению по тарифам, не обеспечивающим возмещение издержек, и подготовка объектов коммунального хозяйства к работе в осенне-зимний период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11 114,7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8 417,3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4 434,7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4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инвестиционных программ организациями, осуществляющими регулируемые виды деятельности в сфере теплоснабжения, водоснабжения и водоотведения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проектов по комплексному благоустройству дворовых территорий муниципальных образований Республики Башкортостан «Башкирские дворики»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3 576,0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3 407,0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3 752,5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1 007,4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развитию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19 488,2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12 002,3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2 980,5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20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развитию учреждений культуры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условий для реализации Всероссийского физкультурно-спортивного комплекса «Готов к труду и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обороне»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капитальному ремонту водонапорных башен (систем централизованного водоснабжения) на территории сельских поселений Республики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1 560,2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1 538,5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мероприятий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организации бесплатного горячего питания обучающихся, получающих начальное общее образование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153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251 483,9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248 960,6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264 750,7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275 292,3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275 270,2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605,4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оплату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труда педагогических работников муниципальных дошкольных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34 599,4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38 004,9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43 075,8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43 862,3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43 732,1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43 732,5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576,2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83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538742"/>
              </p:ext>
            </p:extLst>
          </p:nvPr>
        </p:nvGraphicFramePr>
        <p:xfrm>
          <a:off x="35496" y="44625"/>
          <a:ext cx="9073008" cy="675889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/>
                <a:gridCol w="745110"/>
                <a:gridCol w="7189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75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6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(Отчет)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29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133 831,9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132 715,1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139 650,1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139 019,1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139 019,1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139 019,1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02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учебников и учебных пособий, средств обучения, игр, игрушек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3 176,4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3 934,5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3 931,5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02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дотаций бюджетам поселений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1 9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1 628,6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1 623,5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10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659,8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создание и обеспечение деятельности административных комиссий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660,2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28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обустройство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скотомогильников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432,3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социальной поддержке детей-сирот и детей, оставшихся без попечения родителей (за исключением детей, обучающихся в федеральных образовательных организациях), кроме полномочий по содержанию детей-сирот и детей, оставшихся без попечения родителей, в государственных образовательных организациях и медицинских организациях государственной системы здравоохранения для детей-сирот и детей, оставшихся без попечения родителей, в части ежемесячного пособия на содержание детей, переданных на воспитание в приемную и патронатную семью, вознаграждения, причитающегося приемным и патронатным родителям, пособий на содержание детей, переданных под опеку и попечительство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15 301,1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14 185,7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12 844,0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16 513,6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16 513,6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16 513,5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учреждений из многодетных малоимущих семей по обеспечению бесплатным питанием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4 230,7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3 558,7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3 884,7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4 036,2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4 193,4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общеобразовательных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учреждений из многодетных малоимущих семей по обеспечению  школьной формой либо заменяющим ее комплектом детской одежды для посещения школьных занятий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1 586,0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1 619,8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1 718,4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061,7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детей-сирот и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, оставшихся без попечения родителей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1 241,3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1 724,5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1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313251"/>
              </p:ext>
            </p:extLst>
          </p:nvPr>
        </p:nvGraphicFramePr>
        <p:xfrm>
          <a:off x="35496" y="44625"/>
          <a:ext cx="9073008" cy="672384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/>
                <a:gridCol w="745110"/>
                <a:gridCol w="7189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75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61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(Отчет)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3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486,1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2 802,1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49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12 665,6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14 061,8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15 260,4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15 371,7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15 369,4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15 369,5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49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оплату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труда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административно-управленческого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 вспомогательного персонала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муниципальных общеобразовательных организаций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14 348,6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14 236,0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14 604,0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indent="-228600" algn="ctr" fontAlgn="ctr">
                        <a:buNone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14 557,3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14 557,3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14 557,3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63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</a:t>
                      </a:r>
                      <a:r>
                        <a:rPr lang="ru-RU" sz="12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мероприятий при осуществлении деятельности по обращению с животными без владельцев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500,3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551,4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1117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жилыми помещениями инвалидов и семей, имеющих детей-инвалидов, нуждающихся в жилых помещениях, предоставляемых по договорам социального найма, вставших на учет после 1 января 2005 года и страдающих тяжелыми формами хронических заболеваний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956,4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995,9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1 006,5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1 006,5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1 006,5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2348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11 400,9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11 831,6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10 212,5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15 614,9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15 614,9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15 631,9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151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социальной поддержке учащихся муниципальных общеобразовательных организаций из многодетных малоимущих семей по предоставлению набора школьно-письменных принадлежностей первоклассникам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0805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назначению и выплате компенсации части платы, взимаемой с родителей (законных представителей)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5 174,2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434,1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5 506,3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545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бюджетам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осуществление первичного воинского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учета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642,8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785,6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1 853,3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1 902,0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2 034,0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119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единовременного пособия при всех формах устройства детей, лишенных родительского попечения, в семью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335,9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237,9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2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508074"/>
              </p:ext>
            </p:extLst>
          </p:nvPr>
        </p:nvGraphicFramePr>
        <p:xfrm>
          <a:off x="35496" y="44625"/>
          <a:ext cx="9073008" cy="666294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/>
                <a:gridCol w="745110"/>
                <a:gridCol w="7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6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="1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(Отчет)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 (План)</a:t>
                      </a:r>
                      <a:endParaRPr lang="ru-RU" sz="13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6781"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по составлению (изменению) списков кандидатов в присяжные заседатели федеральных судов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678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районов на проведение Всероссийской переписи населения 2020 года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11 394,2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15 199,9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23 436,4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24 570,8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18 370,8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18 370,8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6781"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787,2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6781"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финансирование мероприятий по благоустройству территорий населенных пунктов, коммунальному хозяйству, обеспечению мер пожарной безопасности, осуществлению дорожной деятельности и охране окружающей среды в границах сельских поселений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8 800,0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6781"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премирование муниципальных образований Республики Башкортостан по итогам конкурса «Лучшее муниципальное образование Республики Башкортостан»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6781"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трансферты</a:t>
                      </a:r>
                      <a:r>
                        <a:rPr lang="ru-RU" sz="115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115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единовременную компенсационную выплату специалистам муниципальных учреждений культуры с профессиональным образованием и (или) педагогическим работникам муниципальных учреждений дополнительного образования сферы культуры (детских школ искусств, детских музыкальных школ, детских художественных школ, детских хореографических школ), прибывшим (переехавшим) на работу с 2018 года в сельский населенный пункт, либо рабочий поселок, либо поселок городского типа, либо город с населением до 50 тысяч человек, расположенные на территории РБ)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6781"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проведение мероприятий в области культуры и искусства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6781"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5 317,5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15 696,9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6781">
                <a:tc>
                  <a:txBody>
                    <a:bodyPr/>
                    <a:lstStyle/>
                    <a:p>
                      <a:pPr algn="l" fontAlgn="t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на организацию и проведение республиканского конкурса программ по профилактике экстремизма в молодежной среде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58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495406"/>
              </p:ext>
            </p:extLst>
          </p:nvPr>
        </p:nvGraphicFramePr>
        <p:xfrm>
          <a:off x="0" y="2214554"/>
          <a:ext cx="9144001" cy="2748855"/>
        </p:xfrm>
        <a:graphic>
          <a:graphicData uri="http://schemas.openxmlformats.org/drawingml/2006/table">
            <a:tbl>
              <a:tblPr/>
              <a:tblGrid>
                <a:gridCol w="315284"/>
                <a:gridCol w="3231953"/>
                <a:gridCol w="945938"/>
                <a:gridCol w="945938"/>
                <a:gridCol w="1024766"/>
                <a:gridCol w="945938"/>
                <a:gridCol w="867109"/>
                <a:gridCol w="867075"/>
              </a:tblGrid>
              <a:tr h="4037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9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73 232,7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71 410,7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74 075,3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63 648,8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63 648,8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63 648,8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52 869,7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39 219,6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64 530,0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42 640,8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51 699,4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54 148,4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38 514,0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26 913,1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21 604,4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29 928,6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28 602,5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28 124,6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41 493,0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30 093,2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17 560,7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19 042,7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22 840,3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22 638,3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95 079,6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94 376,5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75 956,8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47 724,1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26 787,6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27 313,2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491 254,1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518 043,1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517 415,9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486 921,2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494 102,4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20 270,8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18 533,6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18 981,5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3 621,4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936,1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936,1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средства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8 227,2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17 344,3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78485888"/>
              </p:ext>
            </p:extLst>
          </p:nvPr>
        </p:nvGraphicFramePr>
        <p:xfrm>
          <a:off x="0" y="357166"/>
          <a:ext cx="2928925" cy="185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34376159"/>
              </p:ext>
            </p:extLst>
          </p:nvPr>
        </p:nvGraphicFramePr>
        <p:xfrm>
          <a:off x="2915816" y="357166"/>
          <a:ext cx="3084944" cy="18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61259305"/>
              </p:ext>
            </p:extLst>
          </p:nvPr>
        </p:nvGraphicFramePr>
        <p:xfrm>
          <a:off x="3131840" y="4968876"/>
          <a:ext cx="2940358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9130728"/>
              </p:ext>
            </p:extLst>
          </p:nvPr>
        </p:nvGraphicFramePr>
        <p:xfrm>
          <a:off x="6084168" y="4968876"/>
          <a:ext cx="3059832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-749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видам расходов, тыс.руб.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857364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94809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218900713"/>
              </p:ext>
            </p:extLst>
          </p:nvPr>
        </p:nvGraphicFramePr>
        <p:xfrm>
          <a:off x="6000760" y="357166"/>
          <a:ext cx="314324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416315239"/>
              </p:ext>
            </p:extLst>
          </p:nvPr>
        </p:nvGraphicFramePr>
        <p:xfrm>
          <a:off x="-4792" y="4968852"/>
          <a:ext cx="3136632" cy="188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3446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072608"/>
              </p:ext>
            </p:extLst>
          </p:nvPr>
        </p:nvGraphicFramePr>
        <p:xfrm>
          <a:off x="0" y="818367"/>
          <a:ext cx="9144000" cy="6039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286"/>
                <a:gridCol w="1103590"/>
                <a:gridCol w="1103590"/>
                <a:gridCol w="1182418"/>
                <a:gridCol w="1024763"/>
                <a:gridCol w="1103590"/>
                <a:gridCol w="1024763"/>
              </a:tblGrid>
              <a:tr h="46875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9393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75 994,7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73 649,8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76 722,7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69 313,5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68 869,6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68 868,6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1 642,8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1 785,6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1 853,3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1 902,0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1 965,4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034,0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8580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3 148,0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3 000,1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2 936,5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2 880,6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2 880,6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2 880,6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109 088,5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115 128,0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128 800,1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83 119,1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67 951,1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77 738,7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192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85 119,2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62 982,6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46 537,4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10 639,7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6 478,9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6 259,9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4 839,1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5 451,1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383 778,1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368 458,7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406 701,1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416 511,2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407 832,4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407 103,9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54 617,3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52 367,0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51 239,8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50 169,2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45 636,1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45 958,0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60 125,9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44 372,1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42 544,8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55 384,9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54 299,6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54 088,9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701,7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683,6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483,4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513,7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779,2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650,2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759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61,6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496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 характера бюджетам бюджетной системы Российской Федерации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33 144,9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31 800,6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32 258,5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622,1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24 822,2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25 279,2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8 227,2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17 344,3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03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812 775,5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760 467,7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790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768,9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724 040,7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689 674,0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708 258,0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6768" y="123815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разделам, тыс.руб.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7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IMG_0074.jpg"/>
          <p:cNvPicPr>
            <a:picLocks noChangeAspect="1"/>
          </p:cNvPicPr>
          <p:nvPr/>
        </p:nvPicPr>
        <p:blipFill>
          <a:blip r:embed="rId2" cstate="print"/>
          <a:srcRect r="6570"/>
          <a:stretch>
            <a:fillRect/>
          </a:stretch>
        </p:blipFill>
        <p:spPr>
          <a:xfrm>
            <a:off x="28253" y="1604398"/>
            <a:ext cx="9024731" cy="31644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9216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6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3835" y="148232"/>
            <a:ext cx="856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разделам бюджетной классификации на 2022 год, %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810541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32559" y="481186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1480" y="30214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9,6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463" y="541749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5777" y="357013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0,3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8034" y="34680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0,4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2095" y="3183172"/>
            <a:ext cx="445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11,5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1550" y="541749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04877" y="4829095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0013" y="342303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,5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23144" y="5404239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МБТ общего характера бюджетам бюджетной системы РФ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93203" y="137292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57,5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8234" y="5404238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Культура, </a:t>
            </a:r>
          </a:p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26980" y="482511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35974" y="539496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24476" y="481186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959256" y="538436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(муниципального) долга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58638" y="4819815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59069" y="315534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6,9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0823" y="323618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4,5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0596" y="3093058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7,6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02015" y="3522427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0,07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18851" y="3546282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0,1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99295" y="356218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Выгнутая вниз стрелка 38"/>
          <p:cNvSpPr/>
          <p:nvPr/>
        </p:nvSpPr>
        <p:spPr>
          <a:xfrm>
            <a:off x="4047214" y="4476585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низ стрелка 39"/>
          <p:cNvSpPr/>
          <p:nvPr/>
        </p:nvSpPr>
        <p:spPr>
          <a:xfrm rot="10800000">
            <a:off x="4032636" y="4231419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174434" y="4373217"/>
            <a:ext cx="166977" cy="1669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293704" y="4293704"/>
            <a:ext cx="63611" cy="63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942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966158" y="2118220"/>
            <a:ext cx="6702186" cy="3543028"/>
          </a:xfrm>
        </p:spPr>
        <p:txBody>
          <a:bodyPr>
            <a:normAutofit lnSpcReduction="10000"/>
          </a:bodyPr>
          <a:lstStyle/>
          <a:p>
            <a:pPr algn="just">
              <a:buFontTx/>
              <a:buNone/>
            </a:pP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zh-CN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аналитический документ, разрабатываемый в целях предоставления гражданам актуальной информации о проекте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бюджета муниципального района в формате, доступном для широкого круга пользователей. В представленной информации отражены положения проекта бюджета муниципального района на предстоящие три года: 2022 год и 2023-20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годы. </a:t>
            </a:r>
          </a:p>
          <a:p>
            <a:pPr algn="just">
              <a:buFontTx/>
              <a:buNone/>
            </a:pPr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pPr algn="just">
              <a:buFontTx/>
              <a:buNone/>
            </a:pPr>
            <a:endParaRPr lang="ru-RU" sz="1600" i="1" dirty="0" smtClean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7412" name="Shape"/>
          <p:cNvSpPr>
            <a:spLocks noChangeArrowheads="1"/>
          </p:cNvSpPr>
          <p:nvPr/>
        </p:nvSpPr>
        <p:spPr bwMode="auto">
          <a:xfrm>
            <a:off x="1130060" y="1284568"/>
            <a:ext cx="6760656" cy="5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17414" name="Shape"/>
          <p:cNvSpPr>
            <a:spLocks noChangeArrowheads="1"/>
          </p:cNvSpPr>
          <p:nvPr/>
        </p:nvSpPr>
        <p:spPr bwMode="auto">
          <a:xfrm>
            <a:off x="835025" y="5897563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27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945937"/>
              </p:ext>
            </p:extLst>
          </p:nvPr>
        </p:nvGraphicFramePr>
        <p:xfrm>
          <a:off x="0" y="3821098"/>
          <a:ext cx="9144000" cy="303690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059882"/>
                <a:gridCol w="936104"/>
                <a:gridCol w="864096"/>
                <a:gridCol w="720080"/>
                <a:gridCol w="864096"/>
                <a:gridCol w="864096"/>
                <a:gridCol w="8356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  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  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  (План)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577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3 610,5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2 935,2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3 736,2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2 771,4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2 771,4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2 771,4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3771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5B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52 621,0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5B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48 370,9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5B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46 952,0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5B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39 502,0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5B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39 502,0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5B3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39 502,0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5B3">
                        <a:alpha val="68000"/>
                      </a:srgbClr>
                    </a:solidFill>
                  </a:tcPr>
                </a:tc>
              </a:tr>
              <a:tr h="1196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1C1ED">
                        <a:alpha val="4666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1C1ED">
                        <a:alpha val="4666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1C1ED">
                        <a:alpha val="4666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1C1ED">
                        <a:alpha val="4666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1C1ED">
                        <a:alpha val="4666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1C1ED">
                        <a:alpha val="4666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1C1ED">
                        <a:alpha val="46667"/>
                      </a:srgbClr>
                    </a:solidFill>
                  </a:tcPr>
                </a:tc>
              </a:tr>
              <a:tr h="2937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ED9F0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ED9F0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ED9F0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222,3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ED9F0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ED9F0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ED9F0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ED9F0">
                        <a:alpha val="47843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>
                    <a:solidFill>
                      <a:srgbClr val="F1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D08D"/>
                    </a:solidFill>
                  </a:tcPr>
                </a:tc>
              </a:tr>
              <a:tr h="1424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>
                    <a:solidFill>
                      <a:srgbClr val="F8F9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19 763,2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9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21 143,7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9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25 812,2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9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26 238,0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9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25 988,0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9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25 988,0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8F9C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852380817"/>
              </p:ext>
            </p:extLst>
          </p:nvPr>
        </p:nvGraphicFramePr>
        <p:xfrm>
          <a:off x="323528" y="404664"/>
          <a:ext cx="8820472" cy="3160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36512" y="0"/>
            <a:ext cx="904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общегосударственные вопросы, тыс. руб.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818" y="188640"/>
            <a:ext cx="8953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оборону, тыс.руб.</a:t>
            </a:r>
            <a:endParaRPr lang="ru-RU" sz="27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7" y="1078063"/>
            <a:ext cx="3707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Мобилизационная 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вневойсковая подготовка</a:t>
            </a: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(межбюджетные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трансферты бюджетам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сельских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поселений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осуществление первичного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воинского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учета на территориях,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отсутствуют военные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комиссариаты)</a:t>
            </a:r>
          </a:p>
        </p:txBody>
      </p:sp>
      <p:sp>
        <p:nvSpPr>
          <p:cNvPr id="15" name="Freeform 9"/>
          <p:cNvSpPr>
            <a:spLocks noChangeAspect="1" noEditPoints="1"/>
          </p:cNvSpPr>
          <p:nvPr/>
        </p:nvSpPr>
        <p:spPr bwMode="auto">
          <a:xfrm>
            <a:off x="5148064" y="1078063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00B050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83" y="4365104"/>
            <a:ext cx="3886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(содержание и обеспечение деятельности единой дежурной диспетчерской службы штатной численностью 6 единиц)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83" y="3429000"/>
            <a:ext cx="9144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«Национальная безопасность и правоохранительная деятельность», тыс.руб.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037550215"/>
              </p:ext>
            </p:extLst>
          </p:nvPr>
        </p:nvGraphicFramePr>
        <p:xfrm>
          <a:off x="3865611" y="4077072"/>
          <a:ext cx="5148064" cy="275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611900646"/>
              </p:ext>
            </p:extLst>
          </p:nvPr>
        </p:nvGraphicFramePr>
        <p:xfrm>
          <a:off x="0" y="1015635"/>
          <a:ext cx="5143504" cy="241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172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990" y="0"/>
            <a:ext cx="9123010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экономику, тыс.руб.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23251936"/>
              </p:ext>
            </p:extLst>
          </p:nvPr>
        </p:nvGraphicFramePr>
        <p:xfrm>
          <a:off x="214282" y="764704"/>
          <a:ext cx="8786874" cy="366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2844" y="5000636"/>
            <a:ext cx="214314" cy="214314"/>
          </a:xfrm>
          <a:prstGeom prst="rect">
            <a:avLst/>
          </a:prstGeom>
          <a:solidFill>
            <a:srgbClr val="4CD45C"/>
          </a:solidFill>
          <a:ln>
            <a:solidFill>
              <a:srgbClr val="4CD45C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929198"/>
            <a:ext cx="384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5572140"/>
            <a:ext cx="214314" cy="21431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6143644"/>
            <a:ext cx="214314" cy="214314"/>
          </a:xfrm>
          <a:prstGeom prst="rect">
            <a:avLst/>
          </a:prstGeom>
          <a:solidFill>
            <a:srgbClr val="FFFF99"/>
          </a:solidFill>
          <a:ln>
            <a:solidFill>
              <a:srgbClr val="FFFF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911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494631"/>
            <a:ext cx="432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429132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4500570"/>
            <a:ext cx="214314" cy="214314"/>
          </a:xfrm>
          <a:prstGeom prst="rect">
            <a:avLst/>
          </a:prstGeom>
          <a:solidFill>
            <a:srgbClr val="6699FF"/>
          </a:solidFill>
          <a:ln>
            <a:solidFill>
              <a:srgbClr val="6699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70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850" y="1571612"/>
            <a:ext cx="5000660" cy="500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714884"/>
            <a:ext cx="703320" cy="703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1097169" y="5740647"/>
            <a:ext cx="703320" cy="703320"/>
          </a:xfrm>
          <a:prstGeom prst="rect">
            <a:avLst/>
          </a:prstGeom>
          <a:noFill/>
        </p:spPr>
      </p:pic>
      <p:grpSp>
        <p:nvGrpSpPr>
          <p:cNvPr id="2" name="Csoportba foglalás 26"/>
          <p:cNvGrpSpPr/>
          <p:nvPr/>
        </p:nvGrpSpPr>
        <p:grpSpPr>
          <a:xfrm rot="266173">
            <a:off x="1594214" y="3737240"/>
            <a:ext cx="604979" cy="608027"/>
            <a:chOff x="6434320" y="6435149"/>
            <a:chExt cx="630238" cy="633413"/>
          </a:xfrm>
          <a:solidFill>
            <a:srgbClr val="3F3F3F"/>
          </a:solidFill>
        </p:grpSpPr>
        <p:sp>
          <p:nvSpPr>
            <p:cNvPr id="10" name="Freeform 193"/>
            <p:cNvSpPr>
              <a:spLocks noEditPoints="1"/>
            </p:cNvSpPr>
            <p:nvPr/>
          </p:nvSpPr>
          <p:spPr bwMode="auto">
            <a:xfrm>
              <a:off x="6434320" y="6435149"/>
              <a:ext cx="630238" cy="633413"/>
            </a:xfrm>
            <a:custGeom>
              <a:avLst/>
              <a:gdLst>
                <a:gd name="T0" fmla="*/ 397 w 397"/>
                <a:gd name="T1" fmla="*/ 0 h 399"/>
                <a:gd name="T2" fmla="*/ 0 w 397"/>
                <a:gd name="T3" fmla="*/ 0 h 399"/>
                <a:gd name="T4" fmla="*/ 0 w 397"/>
                <a:gd name="T5" fmla="*/ 399 h 399"/>
                <a:gd name="T6" fmla="*/ 397 w 397"/>
                <a:gd name="T7" fmla="*/ 399 h 399"/>
                <a:gd name="T8" fmla="*/ 397 w 397"/>
                <a:gd name="T9" fmla="*/ 0 h 399"/>
                <a:gd name="T10" fmla="*/ 379 w 397"/>
                <a:gd name="T11" fmla="*/ 380 h 399"/>
                <a:gd name="T12" fmla="*/ 19 w 397"/>
                <a:gd name="T13" fmla="*/ 380 h 399"/>
                <a:gd name="T14" fmla="*/ 19 w 397"/>
                <a:gd name="T15" fmla="*/ 19 h 399"/>
                <a:gd name="T16" fmla="*/ 379 w 397"/>
                <a:gd name="T17" fmla="*/ 19 h 399"/>
                <a:gd name="T18" fmla="*/ 379 w 397"/>
                <a:gd name="T19" fmla="*/ 38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" h="399">
                  <a:moveTo>
                    <a:pt x="397" y="0"/>
                  </a:moveTo>
                  <a:lnTo>
                    <a:pt x="0" y="0"/>
                  </a:lnTo>
                  <a:lnTo>
                    <a:pt x="0" y="399"/>
                  </a:lnTo>
                  <a:lnTo>
                    <a:pt x="397" y="399"/>
                  </a:lnTo>
                  <a:lnTo>
                    <a:pt x="397" y="0"/>
                  </a:lnTo>
                  <a:close/>
                  <a:moveTo>
                    <a:pt x="379" y="380"/>
                  </a:moveTo>
                  <a:lnTo>
                    <a:pt x="19" y="380"/>
                  </a:lnTo>
                  <a:lnTo>
                    <a:pt x="19" y="19"/>
                  </a:lnTo>
                  <a:lnTo>
                    <a:pt x="379" y="19"/>
                  </a:lnTo>
                  <a:lnTo>
                    <a:pt x="37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94"/>
            <p:cNvSpPr>
              <a:spLocks noEditPoints="1"/>
            </p:cNvSpPr>
            <p:nvPr/>
          </p:nvSpPr>
          <p:spPr bwMode="auto">
            <a:xfrm>
              <a:off x="6647735" y="6567879"/>
              <a:ext cx="263525" cy="365125"/>
            </a:xfrm>
            <a:custGeom>
              <a:avLst/>
              <a:gdLst>
                <a:gd name="T0" fmla="*/ 21 w 166"/>
                <a:gd name="T1" fmla="*/ 230 h 230"/>
                <a:gd name="T2" fmla="*/ 102 w 166"/>
                <a:gd name="T3" fmla="*/ 230 h 230"/>
                <a:gd name="T4" fmla="*/ 123 w 166"/>
                <a:gd name="T5" fmla="*/ 112 h 230"/>
                <a:gd name="T6" fmla="*/ 132 w 166"/>
                <a:gd name="T7" fmla="*/ 121 h 230"/>
                <a:gd name="T8" fmla="*/ 132 w 166"/>
                <a:gd name="T9" fmla="*/ 121 h 230"/>
                <a:gd name="T10" fmla="*/ 142 w 166"/>
                <a:gd name="T11" fmla="*/ 131 h 230"/>
                <a:gd name="T12" fmla="*/ 166 w 166"/>
                <a:gd name="T13" fmla="*/ 107 h 230"/>
                <a:gd name="T14" fmla="*/ 140 w 166"/>
                <a:gd name="T15" fmla="*/ 81 h 230"/>
                <a:gd name="T16" fmla="*/ 156 w 166"/>
                <a:gd name="T17" fmla="*/ 62 h 230"/>
                <a:gd name="T18" fmla="*/ 104 w 166"/>
                <a:gd name="T19" fmla="*/ 10 h 230"/>
                <a:gd name="T20" fmla="*/ 88 w 166"/>
                <a:gd name="T21" fmla="*/ 29 h 230"/>
                <a:gd name="T22" fmla="*/ 59 w 166"/>
                <a:gd name="T23" fmla="*/ 0 h 230"/>
                <a:gd name="T24" fmla="*/ 35 w 166"/>
                <a:gd name="T25" fmla="*/ 24 h 230"/>
                <a:gd name="T26" fmla="*/ 45 w 166"/>
                <a:gd name="T27" fmla="*/ 36 h 230"/>
                <a:gd name="T28" fmla="*/ 45 w 166"/>
                <a:gd name="T29" fmla="*/ 36 h 230"/>
                <a:gd name="T30" fmla="*/ 118 w 166"/>
                <a:gd name="T31" fmla="*/ 107 h 230"/>
                <a:gd name="T32" fmla="*/ 0 w 166"/>
                <a:gd name="T33" fmla="*/ 107 h 230"/>
                <a:gd name="T34" fmla="*/ 21 w 166"/>
                <a:gd name="T35" fmla="*/ 230 h 230"/>
                <a:gd name="T36" fmla="*/ 92 w 166"/>
                <a:gd name="T37" fmla="*/ 33 h 230"/>
                <a:gd name="T38" fmla="*/ 104 w 166"/>
                <a:gd name="T39" fmla="*/ 24 h 230"/>
                <a:gd name="T40" fmla="*/ 144 w 166"/>
                <a:gd name="T41" fmla="*/ 62 h 230"/>
                <a:gd name="T42" fmla="*/ 132 w 166"/>
                <a:gd name="T43" fmla="*/ 74 h 230"/>
                <a:gd name="T44" fmla="*/ 92 w 166"/>
                <a:gd name="T45" fmla="*/ 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30">
                  <a:moveTo>
                    <a:pt x="21" y="230"/>
                  </a:moveTo>
                  <a:lnTo>
                    <a:pt x="102" y="230"/>
                  </a:lnTo>
                  <a:lnTo>
                    <a:pt x="123" y="112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42" y="131"/>
                  </a:lnTo>
                  <a:lnTo>
                    <a:pt x="166" y="107"/>
                  </a:lnTo>
                  <a:lnTo>
                    <a:pt x="140" y="81"/>
                  </a:lnTo>
                  <a:lnTo>
                    <a:pt x="156" y="62"/>
                  </a:lnTo>
                  <a:lnTo>
                    <a:pt x="104" y="10"/>
                  </a:lnTo>
                  <a:lnTo>
                    <a:pt x="88" y="29"/>
                  </a:lnTo>
                  <a:lnTo>
                    <a:pt x="59" y="0"/>
                  </a:lnTo>
                  <a:lnTo>
                    <a:pt x="35" y="24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118" y="107"/>
                  </a:lnTo>
                  <a:lnTo>
                    <a:pt x="0" y="107"/>
                  </a:lnTo>
                  <a:lnTo>
                    <a:pt x="21" y="230"/>
                  </a:lnTo>
                  <a:close/>
                  <a:moveTo>
                    <a:pt x="92" y="33"/>
                  </a:moveTo>
                  <a:lnTo>
                    <a:pt x="104" y="24"/>
                  </a:lnTo>
                  <a:lnTo>
                    <a:pt x="144" y="62"/>
                  </a:lnTo>
                  <a:lnTo>
                    <a:pt x="132" y="74"/>
                  </a:lnTo>
                  <a:lnTo>
                    <a:pt x="9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8" name="Рисунок 17" descr="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34019">
            <a:off x="2382968" y="2743036"/>
            <a:ext cx="761984" cy="6905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3240" y="2857496"/>
            <a:ext cx="1702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Жилищное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хозяйство – 2 681,2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3786190"/>
            <a:ext cx="1702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Коммунальное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хозяйство –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2 038,5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728" y="4857760"/>
            <a:ext cx="2271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Благоустройство – 5 920,0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4040029264"/>
              </p:ext>
            </p:extLst>
          </p:nvPr>
        </p:nvGraphicFramePr>
        <p:xfrm>
          <a:off x="4857736" y="1071546"/>
          <a:ext cx="4151321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/>
          <p:cNvSpPr txBox="1"/>
          <p:nvPr/>
        </p:nvSpPr>
        <p:spPr>
          <a:xfrm rot="20737716">
            <a:off x="175364" y="2019532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77846"/>
            <a:ext cx="85725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algn="r">
              <a:spcBef>
                <a:spcPct val="0"/>
              </a:spcBef>
              <a:defRPr/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«Жилищно-коммунальное хозяйство» , </a:t>
            </a:r>
            <a:r>
              <a:rPr lang="ru-RU" sz="2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r">
              <a:spcBef>
                <a:spcPct val="0"/>
              </a:spcBef>
              <a:defRPr/>
            </a:pP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2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30" y="0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образование,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8" b="9766"/>
          <a:stretch/>
        </p:blipFill>
        <p:spPr>
          <a:xfrm rot="19396263">
            <a:off x="121938" y="1541995"/>
            <a:ext cx="1979471" cy="321021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361107"/>
              </p:ext>
            </p:extLst>
          </p:nvPr>
        </p:nvGraphicFramePr>
        <p:xfrm>
          <a:off x="0" y="4323080"/>
          <a:ext cx="9144000" cy="2534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28860"/>
                <a:gridCol w="1143008"/>
                <a:gridCol w="1071570"/>
                <a:gridCol w="1071570"/>
                <a:gridCol w="1143008"/>
                <a:gridCol w="1143008"/>
                <a:gridCol w="11429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 (Отчет)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 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 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 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92 837,5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88 191,2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88 124,4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93 084,8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92 952,3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92 952,8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2832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245 808,9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239 178,3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269 128,5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264 077,3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265 042,9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264 189,3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26 253,4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29 413,0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32 870,3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39 907,9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30 996,0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31 120,6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>
                        <a:alpha val="47000"/>
                      </a:srgbClr>
                    </a:solidFill>
                  </a:tcPr>
                </a:tc>
              </a:tr>
              <a:tr h="2937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10 931,1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4 163,1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9 016,9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222,4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10 622,4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10 622,4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7 947,2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7 513,1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7 561,0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8 218,8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8 218,8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8 218,8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206458986"/>
              </p:ext>
            </p:extLst>
          </p:nvPr>
        </p:nvGraphicFramePr>
        <p:xfrm>
          <a:off x="1907704" y="584775"/>
          <a:ext cx="7236296" cy="377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24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056784" cy="5476722"/>
          </a:xfrm>
          <a:prstGeom prst="rect">
            <a:avLst/>
          </a:prstGeom>
        </p:spPr>
      </p:pic>
      <p:sp>
        <p:nvSpPr>
          <p:cNvPr id="245766" name="AutoShape 6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68" name="AutoShape 8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0" name="AutoShape 10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2" name="AutoShape 12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4" name="AutoShape 14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89923" y="5738429"/>
            <a:ext cx="21431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2,2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тыс. детей охвачено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оздоровительными мероприятиями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23589"/>
            <a:ext cx="28098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сегодняшний день в районе функционирует 6 общеобразовательных учреждений, удовлетворяющие запросы граждан на образование, в которых обучается  2 621 учащихся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34831" y="0"/>
            <a:ext cx="26955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Система дошкольного образования района представлена тремя детскими садами с 29 группами и 29 группами дошкольного образования при 6 школах,  с численностью детей 1028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15231" y="5744903"/>
            <a:ext cx="3203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3 учреждениях дополнительного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образования занимаются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282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3396714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25273905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-99392"/>
            <a:ext cx="8858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культуру и </a:t>
            </a:r>
          </a:p>
          <a:p>
            <a:pPr algn="r"/>
            <a:r>
              <a:rPr lang="ru-RU" sz="25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кинематографию, тыс.руб.</a:t>
            </a:r>
            <a:endParaRPr lang="ru-RU" sz="25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Рисунок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4462" y="1571612"/>
            <a:ext cx="6286512" cy="52863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9256" y="2857496"/>
            <a:ext cx="2433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Культура – 49 467,0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500569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культуры,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кинематографии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702,2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571612"/>
            <a:ext cx="149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846167168"/>
              </p:ext>
            </p:extLst>
          </p:nvPr>
        </p:nvGraphicFramePr>
        <p:xfrm>
          <a:off x="0" y="3429000"/>
          <a:ext cx="421196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119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42614" y="2332"/>
            <a:ext cx="9396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социальную </a:t>
            </a:r>
          </a:p>
          <a:p>
            <a:pPr algn="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политику, тыс.руб.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418025"/>
              </p:ext>
            </p:extLst>
          </p:nvPr>
        </p:nvGraphicFramePr>
        <p:xfrm>
          <a:off x="0" y="5080000"/>
          <a:ext cx="9144002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/>
                <a:gridCol w="1066803"/>
                <a:gridCol w="1143005"/>
                <a:gridCol w="1143005"/>
                <a:gridCol w="1143005"/>
                <a:gridCol w="990604"/>
                <a:gridCol w="990570"/>
              </a:tblGrid>
              <a:tr h="2301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(План)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054,7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1 943,3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3 764,2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5 077,6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5 077,6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5 077,6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населения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17 669,7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10 593,2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2 655,0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4 903,5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3 640,4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3 163,4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40 401,5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31 835,6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36 125,6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45 403,8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45 581,6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45 847,9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1C9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95574886"/>
              </p:ext>
            </p:extLst>
          </p:nvPr>
        </p:nvGraphicFramePr>
        <p:xfrm>
          <a:off x="0" y="1291508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106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49844" y="404664"/>
            <a:ext cx="421481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средства массовой информации,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Публикация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правовых актов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иной официальной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информации)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465" y="2914391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физическую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культуру и спорт,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Мероприятия по физической культуре и спорту запланированы в рамках муниципальной программы «Развитие молодежной политики, физической культуры  и спорта в муниципальном районе Нуримановский район Республики Башкортостан» подпрограммы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  <a:endParaRPr lang="ru-RU" sz="16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1111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250" r="76250" b="5000"/>
          <a:stretch>
            <a:fillRect/>
          </a:stretch>
        </p:blipFill>
        <p:spPr>
          <a:xfrm>
            <a:off x="5000628" y="5214950"/>
            <a:ext cx="742456" cy="1143008"/>
          </a:xfrm>
          <a:prstGeom prst="rect">
            <a:avLst/>
          </a:prstGeom>
        </p:spPr>
      </p:pic>
      <p:pic>
        <p:nvPicPr>
          <p:cNvPr id="12" name="Рисунок 11" descr="2222222222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7500" r="49062" b="7500"/>
          <a:stretch>
            <a:fillRect/>
          </a:stretch>
        </p:blipFill>
        <p:spPr>
          <a:xfrm>
            <a:off x="6215074" y="4929198"/>
            <a:ext cx="1071570" cy="1714512"/>
          </a:xfrm>
          <a:prstGeom prst="rect">
            <a:avLst/>
          </a:prstGeom>
        </p:spPr>
      </p:pic>
      <p:pic>
        <p:nvPicPr>
          <p:cNvPr id="13" name="Рисунок 12" descr="333333333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2" t="50000" r="24688"/>
          <a:stretch>
            <a:fillRect/>
          </a:stretch>
        </p:blipFill>
        <p:spPr>
          <a:xfrm>
            <a:off x="7643833" y="5128340"/>
            <a:ext cx="928695" cy="13572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43504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2022 (План)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826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2023 (План)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6161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2023 (План)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2066" y="492919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500,0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0826" y="471488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8148" y="485776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sport_i_ozdorovlenie_0.png"/>
          <p:cNvPicPr>
            <a:picLocks noChangeAspect="1"/>
          </p:cNvPicPr>
          <p:nvPr/>
        </p:nvPicPr>
        <p:blipFill>
          <a:blip r:embed="rId5" cstate="print"/>
          <a:srcRect l="84343" b="7407"/>
          <a:stretch>
            <a:fillRect/>
          </a:stretch>
        </p:blipFill>
        <p:spPr>
          <a:xfrm>
            <a:off x="1857356" y="4572008"/>
            <a:ext cx="1214446" cy="1857388"/>
          </a:xfrm>
          <a:prstGeom prst="rect">
            <a:avLst/>
          </a:prstGeom>
        </p:spPr>
      </p:pic>
      <p:pic>
        <p:nvPicPr>
          <p:cNvPr id="24" name="Рисунок 23" descr="4c913625e80c0fa234b2ed651fd4885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67" r="27329" b="41250"/>
          <a:stretch>
            <a:fillRect/>
          </a:stretch>
        </p:blipFill>
        <p:spPr>
          <a:xfrm>
            <a:off x="285720" y="4857760"/>
            <a:ext cx="1153998" cy="14287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003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701,7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59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1454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14546" y="457200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683,6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43306" y="6581001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2021 (Отчет)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sport_i_ozdorovlenie_0.png"/>
          <p:cNvPicPr>
            <a:picLocks noChangeAspect="1"/>
          </p:cNvPicPr>
          <p:nvPr/>
        </p:nvPicPr>
        <p:blipFill>
          <a:blip r:embed="rId5" cstate="print"/>
          <a:srcRect l="73111" r="15365" b="3571"/>
          <a:stretch>
            <a:fillRect/>
          </a:stretch>
        </p:blipFill>
        <p:spPr>
          <a:xfrm>
            <a:off x="3500430" y="4572008"/>
            <a:ext cx="857256" cy="192882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1474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483,4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575446451"/>
              </p:ext>
            </p:extLst>
          </p:nvPr>
        </p:nvGraphicFramePr>
        <p:xfrm>
          <a:off x="377840" y="414077"/>
          <a:ext cx="4533900" cy="250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1509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18170" y="260648"/>
            <a:ext cx="8820472" cy="936104"/>
          </a:xfrm>
          <a:prstGeom prst="rect">
            <a:avLst/>
          </a:prstGeom>
        </p:spPr>
        <p:txBody>
          <a:bodyPr/>
          <a:lstStyle/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в расчете на душу </a:t>
            </a:r>
          </a:p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 в 2022 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09298"/>
              </p:ext>
            </p:extLst>
          </p:nvPr>
        </p:nvGraphicFramePr>
        <p:xfrm>
          <a:off x="130094" y="1325491"/>
          <a:ext cx="8883812" cy="482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148"/>
                <a:gridCol w="1638545"/>
                <a:gridCol w="5941119"/>
              </a:tblGrid>
              <a:tr h="990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36 907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076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муниципального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приходится на одного жителя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100 754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8 396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</a:t>
                      </a:r>
                      <a:r>
                        <a:rPr lang="ru-RU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приходится на одного ученика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90 550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7 546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дошкольное образование приходится на 1 дошкольника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17 488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1 457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рублей в месяц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дополнительное образование приходится на 1 обучающего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2 521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рублей в месяц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культуру приходится на одного жителя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76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d-chelovechek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3488" y="1486062"/>
            <a:ext cx="3780148" cy="2384544"/>
          </a:xfrm>
          <a:prstGeom prst="rect">
            <a:avLst/>
          </a:prstGeom>
          <a:solidFill>
            <a:schemeClr val="accent2">
              <a:lumMod val="60000"/>
              <a:lumOff val="40000"/>
              <a:alpha val="67000"/>
            </a:schemeClr>
          </a:solidFill>
        </p:spPr>
      </p:pic>
      <p:pic>
        <p:nvPicPr>
          <p:cNvPr id="10" name="Рисунок 9" descr="skill-development-programme-8d9defa8c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3487" y="3983989"/>
            <a:ext cx="3769280" cy="2295128"/>
          </a:xfrm>
          <a:prstGeom prst="rect">
            <a:avLst/>
          </a:prstGeom>
        </p:spPr>
      </p:pic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625577" y="1683853"/>
            <a:ext cx="4500528" cy="1432874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Через публичные слушания по проекту бюджета муниципального района, которые проходят ежегодно в декабре</a:t>
            </a: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618226" y="4101439"/>
            <a:ext cx="4557090" cy="1630837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Через публичные слушания по отчету об исполнении бюджета муниципального района, которые проходят ежегодно</a:t>
            </a:r>
            <a:r>
              <a:rPr lang="en-US" b="1" dirty="0" smtClean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onstantia" pitchFamily="18" charset="0"/>
              </a:rPr>
              <a:t>в мае</a:t>
            </a:r>
            <a:endParaRPr lang="ru-RU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8" name="Shape"/>
          <p:cNvSpPr>
            <a:spLocks noChangeArrowheads="1"/>
          </p:cNvSpPr>
          <p:nvPr/>
        </p:nvSpPr>
        <p:spPr bwMode="auto">
          <a:xfrm>
            <a:off x="1619672" y="714714"/>
            <a:ext cx="6760656" cy="77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КАК ГРАЖДАНИН МОЖЕТ ПОВЛИЯТЬ               НА СОСТАВ БЮДЖЕТА?</a:t>
            </a:r>
            <a:endParaRPr lang="ru-RU" sz="2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73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25422" y="3861048"/>
            <a:ext cx="4491080" cy="2765823"/>
          </a:xfrm>
          <a:prstGeom prst="rect">
            <a:avLst/>
          </a:prstGeom>
          <a:blipFill dpi="0" rotWithShape="1">
            <a:blip r:embed="rId3" cstate="print">
              <a:lum bright="14000" contrast="-14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5781" y="138822"/>
            <a:ext cx="8643998" cy="8201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8140" y="1080988"/>
            <a:ext cx="3241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плата по Республике     Башкортостан в 2022 году       составит 43 359,6 рублей</a:t>
            </a:r>
          </a:p>
        </p:txBody>
      </p:sp>
      <p:sp>
        <p:nvSpPr>
          <p:cNvPr id="18" name="Rectangle 4"/>
          <p:cNvSpPr txBox="1">
            <a:spLocks/>
          </p:cNvSpPr>
          <p:nvPr/>
        </p:nvSpPr>
        <p:spPr bwMode="auto">
          <a:xfrm>
            <a:off x="952500" y="3062669"/>
            <a:ext cx="4191372" cy="57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Публичные нормативные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обязательства на 20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2-2024 годы</a:t>
            </a:r>
          </a:p>
        </p:txBody>
      </p:sp>
      <p:sp>
        <p:nvSpPr>
          <p:cNvPr id="25702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09547" y="5324772"/>
            <a:ext cx="4546627" cy="1477328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Выплата единовременного пособия при всех формах устройства детей, лишенных родительского попечения, в семью </a:t>
            </a:r>
          </a:p>
          <a:p>
            <a:pPr lvl="0" algn="ctr"/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год – 0 тыс.руб., </a:t>
            </a:r>
          </a:p>
          <a:p>
            <a:pPr lvl="0" algn="ctr"/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год – </a:t>
            </a: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тыс.руб., </a:t>
            </a:r>
          </a:p>
          <a:p>
            <a:pPr lvl="0" algn="ctr"/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год – 0 тыс.руб.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38725" y="1095375"/>
            <a:ext cx="3895725" cy="230825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43475" y="3509486"/>
            <a:ext cx="42005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Пенсии за выслугу лет лицам, замещавшим муниципальные должности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2022 – 2024 годы по    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5 077,6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ежегодно</a:t>
            </a:r>
          </a:p>
        </p:txBody>
      </p:sp>
    </p:spTree>
    <p:extLst>
      <p:ext uri="{BB962C8B-B14F-4D97-AF65-F5344CB8AC3E}">
        <p14:creationId xmlns:p14="http://schemas.microsoft.com/office/powerpoint/2010/main" val="4027335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26097724_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6" name="TextBox 5"/>
          <p:cNvSpPr txBox="1"/>
          <p:nvPr/>
        </p:nvSpPr>
        <p:spPr>
          <a:xfrm>
            <a:off x="1285852" y="1142984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Педагогические 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дошкольных образовательных организаций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2643182"/>
            <a:ext cx="27217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Педагогические  работники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общего образования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3929066"/>
            <a:ext cx="27698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организаций дополнительного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образования детей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5214950"/>
            <a:ext cx="1351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учреждений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культуры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694709">
            <a:off x="4152541" y="928670"/>
            <a:ext cx="1468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831758">
            <a:off x="4000496" y="2000240"/>
            <a:ext cx="1629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259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756265">
            <a:off x="3918550" y="3310302"/>
            <a:ext cx="1424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990454">
            <a:off x="3979046" y="4455602"/>
            <a:ext cx="1523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4143442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заработная </a:t>
            </a:r>
          </a:p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плата работников, выделенных в </a:t>
            </a:r>
          </a:p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«майских» Указах Президента РФ</a:t>
            </a:r>
            <a:endParaRPr lang="ru-RU" sz="2000" b="1" cap="all" spc="0" dirty="0">
              <a:ln>
                <a:solidFill>
                  <a:srgbClr val="FF000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1525" y="6000768"/>
            <a:ext cx="4562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Среднесписочная численность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2021 год – 450 человек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9200604"/>
              </p:ext>
            </p:extLst>
          </p:nvPr>
        </p:nvGraphicFramePr>
        <p:xfrm>
          <a:off x="0" y="415498"/>
          <a:ext cx="9144000" cy="532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3" y="0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изменения средней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заработной платы отдельных категорий работников, руб.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7603" y="5604508"/>
            <a:ext cx="5227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дошкольных образовательных организаций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7735" y="5865984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образовательных организаций общего образования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7735" y="6135552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Педагогические  работники организаций дополнительного образования детей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5140" y="6425680"/>
            <a:ext cx="2567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Работники учреждений культуры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28555" y="5635486"/>
            <a:ext cx="14287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28555" y="5921238"/>
            <a:ext cx="142876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36647" y="6198897"/>
            <a:ext cx="142876" cy="142876"/>
          </a:xfrm>
          <a:prstGeom prst="rect">
            <a:avLst/>
          </a:prstGeom>
          <a:solidFill>
            <a:srgbClr val="B5D36B"/>
          </a:solidFill>
          <a:ln>
            <a:solidFill>
              <a:srgbClr val="B5D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36647" y="6492742"/>
            <a:ext cx="142876" cy="142876"/>
          </a:xfrm>
          <a:prstGeom prst="rect">
            <a:avLst/>
          </a:prstGeom>
          <a:solidFill>
            <a:srgbClr val="EC5E06"/>
          </a:solidFill>
          <a:ln>
            <a:solidFill>
              <a:srgbClr val="EC5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8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478566"/>
              </p:ext>
            </p:extLst>
          </p:nvPr>
        </p:nvGraphicFramePr>
        <p:xfrm>
          <a:off x="4249737" y="4727238"/>
          <a:ext cx="4894263" cy="21307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5831"/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показателя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(Отчет)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(План)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(План)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(План)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</a:t>
                      </a:r>
                    </a:p>
                    <a:p>
                      <a:pPr algn="l"/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 </a:t>
                      </a:r>
                    </a:p>
                    <a:p>
                      <a:pPr algn="l"/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РФ и муниципальных </a:t>
                      </a:r>
                    </a:p>
                    <a:p>
                      <a:pPr algn="l"/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3 341,5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26 078,2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26 412,4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32 622,1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24 822,2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25 279,2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35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24 510,8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5 292,6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5 722,4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5 846,1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椭圆 161"/>
          <p:cNvSpPr/>
          <p:nvPr/>
        </p:nvSpPr>
        <p:spPr>
          <a:xfrm rot="21574610">
            <a:off x="1008888" y="2651560"/>
            <a:ext cx="2277316" cy="2388079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межбюджетные трансферты </a:t>
            </a:r>
          </a:p>
          <a:p>
            <a:pPr algn="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характера бюджетам бюджетной системы </a:t>
            </a:r>
          </a:p>
          <a:p>
            <a:pPr algn="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Федерации, тыс.руб.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椭圆 162"/>
          <p:cNvSpPr/>
          <p:nvPr/>
        </p:nvSpPr>
        <p:spPr>
          <a:xfrm rot="14374610">
            <a:off x="-55569" y="4419320"/>
            <a:ext cx="2412169" cy="2227483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96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80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163"/>
          <p:cNvSpPr/>
          <p:nvPr/>
        </p:nvSpPr>
        <p:spPr>
          <a:xfrm rot="7174610">
            <a:off x="1907044" y="4384087"/>
            <a:ext cx="2303675" cy="2441357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62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72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任意多边形 164"/>
          <p:cNvSpPr/>
          <p:nvPr/>
        </p:nvSpPr>
        <p:spPr>
          <a:xfrm rot="7174610">
            <a:off x="1429653" y="5158152"/>
            <a:ext cx="1295603" cy="756537"/>
          </a:xfrm>
          <a:custGeom>
            <a:avLst/>
            <a:gdLst>
              <a:gd name="connsiteX0" fmla="*/ 0 w 1254201"/>
              <a:gd name="connsiteY0" fmla="*/ 741887 h 759470"/>
              <a:gd name="connsiteX1" fmla="*/ 28289 w 1254201"/>
              <a:gd name="connsiteY1" fmla="*/ 669414 h 759470"/>
              <a:gd name="connsiteX2" fmla="*/ 81103 w 1254201"/>
              <a:gd name="connsiteY2" fmla="*/ 566247 h 759470"/>
              <a:gd name="connsiteX3" fmla="*/ 1201486 w 1254201"/>
              <a:gd name="connsiteY3" fmla="*/ 8577 h 759470"/>
              <a:gd name="connsiteX4" fmla="*/ 1254201 w 1254201"/>
              <a:gd name="connsiteY4" fmla="*/ 17775 h 759470"/>
              <a:gd name="connsiteX5" fmla="*/ 1235809 w 1254201"/>
              <a:gd name="connsiteY5" fmla="*/ 68025 h 759470"/>
              <a:gd name="connsiteX6" fmla="*/ 192661 w 1254201"/>
              <a:gd name="connsiteY6" fmla="*/ 759470 h 759470"/>
              <a:gd name="connsiteX7" fmla="*/ 76909 w 1254201"/>
              <a:gd name="connsiteY7" fmla="*/ 753625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1" h="759470">
                <a:moveTo>
                  <a:pt x="0" y="741887"/>
                </a:move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5"/>
                  <a:pt x="763659" y="-45751"/>
                  <a:pt x="1201486" y="8577"/>
                </a:cubicBezTo>
                <a:lnTo>
                  <a:pt x="1254201" y="17775"/>
                </a:lnTo>
                <a:lnTo>
                  <a:pt x="1235809" y="68025"/>
                </a:lnTo>
                <a:cubicBezTo>
                  <a:pt x="1063944" y="474359"/>
                  <a:pt x="661599" y="759470"/>
                  <a:pt x="192661" y="759470"/>
                </a:cubicBezTo>
                <a:cubicBezTo>
                  <a:pt x="153583" y="759470"/>
                  <a:pt x="114967" y="757490"/>
                  <a:pt x="76909" y="753625"/>
                </a:cubicBezTo>
                <a:close/>
              </a:path>
            </a:pathLst>
          </a:custGeom>
          <a:solidFill>
            <a:srgbClr val="F1D08D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165"/>
          <p:cNvSpPr/>
          <p:nvPr/>
        </p:nvSpPr>
        <p:spPr>
          <a:xfrm rot="15291983">
            <a:off x="1202167" y="4280368"/>
            <a:ext cx="881750" cy="797593"/>
          </a:xfrm>
          <a:custGeom>
            <a:avLst/>
            <a:gdLst>
              <a:gd name="connsiteX0" fmla="*/ 1254202 w 1254202"/>
              <a:gd name="connsiteY0" fmla="*/ 17774 h 759470"/>
              <a:gd name="connsiteX1" fmla="*/ 1235810 w 1254202"/>
              <a:gd name="connsiteY1" fmla="*/ 68025 h 759470"/>
              <a:gd name="connsiteX2" fmla="*/ 192662 w 1254202"/>
              <a:gd name="connsiteY2" fmla="*/ 759470 h 759470"/>
              <a:gd name="connsiteX3" fmla="*/ 76910 w 1254202"/>
              <a:gd name="connsiteY3" fmla="*/ 753625 h 759470"/>
              <a:gd name="connsiteX4" fmla="*/ 0 w 1254202"/>
              <a:gd name="connsiteY4" fmla="*/ 741887 h 759470"/>
              <a:gd name="connsiteX5" fmla="*/ 28289 w 1254202"/>
              <a:gd name="connsiteY5" fmla="*/ 669414 h 759470"/>
              <a:gd name="connsiteX6" fmla="*/ 81103 w 1254202"/>
              <a:gd name="connsiteY6" fmla="*/ 566247 h 759470"/>
              <a:gd name="connsiteX7" fmla="*/ 1201486 w 1254202"/>
              <a:gd name="connsiteY7" fmla="*/ 857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2" h="759470">
                <a:moveTo>
                  <a:pt x="1254202" y="17774"/>
                </a:moveTo>
                <a:lnTo>
                  <a:pt x="1235810" y="68025"/>
                </a:lnTo>
                <a:cubicBezTo>
                  <a:pt x="1063945" y="474358"/>
                  <a:pt x="661600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6"/>
                  <a:pt x="763659" y="-45751"/>
                  <a:pt x="1201486" y="8577"/>
                </a:cubicBezTo>
                <a:close/>
              </a:path>
            </a:pathLst>
          </a:custGeom>
          <a:solidFill>
            <a:srgbClr val="B7E5B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任意多边形 166"/>
          <p:cNvSpPr/>
          <p:nvPr/>
        </p:nvSpPr>
        <p:spPr>
          <a:xfrm rot="21574610">
            <a:off x="1998136" y="4433097"/>
            <a:ext cx="1075762" cy="563575"/>
          </a:xfrm>
          <a:custGeom>
            <a:avLst/>
            <a:gdLst>
              <a:gd name="connsiteX0" fmla="*/ 565035 w 1250798"/>
              <a:gd name="connsiteY0" fmla="*/ 114747 h 759470"/>
              <a:gd name="connsiteX1" fmla="*/ 1201486 w 1250798"/>
              <a:gd name="connsiteY1" fmla="*/ 8577 h 759470"/>
              <a:gd name="connsiteX2" fmla="*/ 1250798 w 1250798"/>
              <a:gd name="connsiteY2" fmla="*/ 19739 h 759470"/>
              <a:gd name="connsiteX3" fmla="*/ 1235810 w 1250798"/>
              <a:gd name="connsiteY3" fmla="*/ 68025 h 759470"/>
              <a:gd name="connsiteX4" fmla="*/ 192662 w 1250798"/>
              <a:gd name="connsiteY4" fmla="*/ 759470 h 759470"/>
              <a:gd name="connsiteX5" fmla="*/ 76910 w 1250798"/>
              <a:gd name="connsiteY5" fmla="*/ 753625 h 759470"/>
              <a:gd name="connsiteX6" fmla="*/ 0 w 1250798"/>
              <a:gd name="connsiteY6" fmla="*/ 741887 h 759470"/>
              <a:gd name="connsiteX7" fmla="*/ 28289 w 1250798"/>
              <a:gd name="connsiteY7" fmla="*/ 669414 h 759470"/>
              <a:gd name="connsiteX8" fmla="*/ 81103 w 1250798"/>
              <a:gd name="connsiteY8" fmla="*/ 566247 h 759470"/>
              <a:gd name="connsiteX9" fmla="*/ 565035 w 1250798"/>
              <a:gd name="connsiteY9" fmla="*/ 11474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798" h="759470">
                <a:moveTo>
                  <a:pt x="565035" y="114747"/>
                </a:moveTo>
                <a:cubicBezTo>
                  <a:pt x="761094" y="19302"/>
                  <a:pt x="982573" y="-18587"/>
                  <a:pt x="1201486" y="8577"/>
                </a:cubicBezTo>
                <a:lnTo>
                  <a:pt x="1250798" y="19739"/>
                </a:lnTo>
                <a:lnTo>
                  <a:pt x="1235810" y="68025"/>
                </a:lnTo>
                <a:cubicBezTo>
                  <a:pt x="1063946" y="474359"/>
                  <a:pt x="661599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89"/>
                  <a:pt x="81103" y="566247"/>
                </a:cubicBezTo>
                <a:cubicBezTo>
                  <a:pt x="198338" y="363191"/>
                  <a:pt x="368977" y="210191"/>
                  <a:pt x="565035" y="114747"/>
                </a:cubicBezTo>
                <a:close/>
              </a:path>
            </a:pathLst>
          </a:custGeom>
          <a:solidFill>
            <a:srgbClr val="91C1ED"/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67"/>
          <p:cNvSpPr/>
          <p:nvPr/>
        </p:nvSpPr>
        <p:spPr>
          <a:xfrm rot="14374610">
            <a:off x="1791961" y="4889177"/>
            <a:ext cx="477571" cy="417533"/>
          </a:xfrm>
          <a:custGeom>
            <a:avLst/>
            <a:gdLst>
              <a:gd name="connsiteX0" fmla="*/ 385277 w 385277"/>
              <a:gd name="connsiteY0" fmla="*/ 333481 h 351182"/>
              <a:gd name="connsiteX1" fmla="*/ 365072 w 385277"/>
              <a:gd name="connsiteY1" fmla="*/ 338138 h 351182"/>
              <a:gd name="connsiteX2" fmla="*/ 192662 w 385277"/>
              <a:gd name="connsiteY2" fmla="*/ 351182 h 351182"/>
              <a:gd name="connsiteX3" fmla="*/ 76910 w 385277"/>
              <a:gd name="connsiteY3" fmla="*/ 345337 h 351182"/>
              <a:gd name="connsiteX4" fmla="*/ 0 w 385277"/>
              <a:gd name="connsiteY4" fmla="*/ 333599 h 351182"/>
              <a:gd name="connsiteX5" fmla="*/ 28289 w 385277"/>
              <a:gd name="connsiteY5" fmla="*/ 261126 h 351182"/>
              <a:gd name="connsiteX6" fmla="*/ 81104 w 385277"/>
              <a:gd name="connsiteY6" fmla="*/ 157959 h 351182"/>
              <a:gd name="connsiteX7" fmla="*/ 178605 w 385277"/>
              <a:gd name="connsiteY7" fmla="*/ 15170 h 351182"/>
              <a:gd name="connsiteX8" fmla="*/ 192741 w 385277"/>
              <a:gd name="connsiteY8" fmla="*/ 0 h 351182"/>
              <a:gd name="connsiteX9" fmla="*/ 241281 w 385277"/>
              <a:gd name="connsiteY9" fmla="*/ 60637 h 351182"/>
              <a:gd name="connsiteX10" fmla="*/ 304219 w 385277"/>
              <a:gd name="connsiteY10" fmla="*/ 157958 h 351182"/>
              <a:gd name="connsiteX11" fmla="*/ 357033 w 385277"/>
              <a:gd name="connsiteY11" fmla="*/ 261125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277" h="351182">
                <a:moveTo>
                  <a:pt x="385277" y="333481"/>
                </a:moveTo>
                <a:lnTo>
                  <a:pt x="365072" y="338138"/>
                </a:lnTo>
                <a:cubicBezTo>
                  <a:pt x="308856" y="346727"/>
                  <a:pt x="251279" y="351182"/>
                  <a:pt x="192662" y="351182"/>
                </a:cubicBezTo>
                <a:cubicBezTo>
                  <a:pt x="153584" y="351182"/>
                  <a:pt x="114968" y="349202"/>
                  <a:pt x="76910" y="345337"/>
                </a:cubicBezTo>
                <a:lnTo>
                  <a:pt x="0" y="333599"/>
                </a:lnTo>
                <a:lnTo>
                  <a:pt x="28289" y="261126"/>
                </a:lnTo>
                <a:cubicBezTo>
                  <a:pt x="43971" y="226234"/>
                  <a:pt x="61565" y="191802"/>
                  <a:pt x="81104" y="157959"/>
                </a:cubicBezTo>
                <a:cubicBezTo>
                  <a:pt x="110412" y="107195"/>
                  <a:pt x="143059" y="59560"/>
                  <a:pt x="178605" y="15170"/>
                </a:cubicBezTo>
                <a:lnTo>
                  <a:pt x="192741" y="0"/>
                </a:lnTo>
                <a:lnTo>
                  <a:pt x="241281" y="60637"/>
                </a:lnTo>
                <a:cubicBezTo>
                  <a:pt x="263658" y="91664"/>
                  <a:pt x="284680" y="124116"/>
                  <a:pt x="304219" y="157958"/>
                </a:cubicBezTo>
                <a:cubicBezTo>
                  <a:pt x="323758" y="191801"/>
                  <a:pt x="341351" y="226233"/>
                  <a:pt x="357033" y="26112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500166" y="4500570"/>
            <a:ext cx="214314" cy="257174"/>
          </a:xfrm>
          <a:custGeom>
            <a:avLst/>
            <a:gdLst>
              <a:gd name="T0" fmla="*/ 24 w 116"/>
              <a:gd name="T1" fmla="*/ 42 h 104"/>
              <a:gd name="T2" fmla="*/ 36 w 116"/>
              <a:gd name="T3" fmla="*/ 58 h 104"/>
              <a:gd name="T4" fmla="*/ 52 w 116"/>
              <a:gd name="T5" fmla="*/ 47 h 104"/>
              <a:gd name="T6" fmla="*/ 40 w 116"/>
              <a:gd name="T7" fmla="*/ 31 h 104"/>
              <a:gd name="T8" fmla="*/ 53 w 116"/>
              <a:gd name="T9" fmla="*/ 24 h 104"/>
              <a:gd name="T10" fmla="*/ 7 w 116"/>
              <a:gd name="T11" fmla="*/ 0 h 104"/>
              <a:gd name="T12" fmla="*/ 11 w 116"/>
              <a:gd name="T13" fmla="*/ 51 h 104"/>
              <a:gd name="T14" fmla="*/ 24 w 116"/>
              <a:gd name="T15" fmla="*/ 42 h 104"/>
              <a:gd name="T16" fmla="*/ 93 w 116"/>
              <a:gd name="T17" fmla="*/ 43 h 104"/>
              <a:gd name="T18" fmla="*/ 106 w 116"/>
              <a:gd name="T19" fmla="*/ 52 h 104"/>
              <a:gd name="T20" fmla="*/ 111 w 116"/>
              <a:gd name="T21" fmla="*/ 1 h 104"/>
              <a:gd name="T22" fmla="*/ 65 w 116"/>
              <a:gd name="T23" fmla="*/ 24 h 104"/>
              <a:gd name="T24" fmla="*/ 77 w 116"/>
              <a:gd name="T25" fmla="*/ 32 h 104"/>
              <a:gd name="T26" fmla="*/ 0 w 116"/>
              <a:gd name="T27" fmla="*/ 83 h 104"/>
              <a:gd name="T28" fmla="*/ 3 w 116"/>
              <a:gd name="T29" fmla="*/ 102 h 104"/>
              <a:gd name="T30" fmla="*/ 93 w 116"/>
              <a:gd name="T31" fmla="*/ 43 h 104"/>
              <a:gd name="T32" fmla="*/ 81 w 116"/>
              <a:gd name="T33" fmla="*/ 70 h 104"/>
              <a:gd name="T34" fmla="*/ 65 w 116"/>
              <a:gd name="T35" fmla="*/ 83 h 104"/>
              <a:gd name="T36" fmla="*/ 111 w 116"/>
              <a:gd name="T37" fmla="*/ 104 h 104"/>
              <a:gd name="T38" fmla="*/ 116 w 116"/>
              <a:gd name="T39" fmla="*/ 85 h 104"/>
              <a:gd name="T40" fmla="*/ 81 w 116"/>
              <a:gd name="T41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04">
                <a:moveTo>
                  <a:pt x="24" y="42"/>
                </a:moveTo>
                <a:cubicBezTo>
                  <a:pt x="28" y="48"/>
                  <a:pt x="32" y="53"/>
                  <a:pt x="36" y="58"/>
                </a:cubicBezTo>
                <a:cubicBezTo>
                  <a:pt x="41" y="55"/>
                  <a:pt x="47" y="51"/>
                  <a:pt x="52" y="47"/>
                </a:cubicBezTo>
                <a:cubicBezTo>
                  <a:pt x="48" y="42"/>
                  <a:pt x="44" y="37"/>
                  <a:pt x="40" y="31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0"/>
                  <a:pt x="7" y="0"/>
                  <a:pt x="7" y="0"/>
                </a:cubicBezTo>
                <a:cubicBezTo>
                  <a:pt x="11" y="51"/>
                  <a:pt x="11" y="51"/>
                  <a:pt x="11" y="51"/>
                </a:cubicBezTo>
                <a:lnTo>
                  <a:pt x="24" y="42"/>
                </a:lnTo>
                <a:close/>
                <a:moveTo>
                  <a:pt x="93" y="43"/>
                </a:moveTo>
                <a:cubicBezTo>
                  <a:pt x="106" y="52"/>
                  <a:pt x="106" y="52"/>
                  <a:pt x="106" y="52"/>
                </a:cubicBezTo>
                <a:cubicBezTo>
                  <a:pt x="111" y="1"/>
                  <a:pt x="111" y="1"/>
                  <a:pt x="111" y="1"/>
                </a:cubicBezTo>
                <a:cubicBezTo>
                  <a:pt x="65" y="24"/>
                  <a:pt x="65" y="24"/>
                  <a:pt x="65" y="24"/>
                </a:cubicBezTo>
                <a:cubicBezTo>
                  <a:pt x="77" y="32"/>
                  <a:pt x="77" y="32"/>
                  <a:pt x="77" y="32"/>
                </a:cubicBezTo>
                <a:cubicBezTo>
                  <a:pt x="49" y="72"/>
                  <a:pt x="0" y="82"/>
                  <a:pt x="0" y="83"/>
                </a:cubicBezTo>
                <a:cubicBezTo>
                  <a:pt x="3" y="102"/>
                  <a:pt x="3" y="102"/>
                  <a:pt x="3" y="102"/>
                </a:cubicBezTo>
                <a:cubicBezTo>
                  <a:pt x="6" y="102"/>
                  <a:pt x="60" y="90"/>
                  <a:pt x="93" y="43"/>
                </a:cubicBezTo>
                <a:close/>
                <a:moveTo>
                  <a:pt x="81" y="70"/>
                </a:moveTo>
                <a:cubicBezTo>
                  <a:pt x="76" y="75"/>
                  <a:pt x="71" y="79"/>
                  <a:pt x="65" y="83"/>
                </a:cubicBezTo>
                <a:cubicBezTo>
                  <a:pt x="88" y="98"/>
                  <a:pt x="110" y="104"/>
                  <a:pt x="111" y="104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5" y="85"/>
                  <a:pt x="100" y="81"/>
                  <a:pt x="81" y="7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7"/>
          <p:cNvSpPr>
            <a:spLocks noChangeAspect="1" noEditPoints="1"/>
          </p:cNvSpPr>
          <p:nvPr/>
        </p:nvSpPr>
        <p:spPr bwMode="auto">
          <a:xfrm>
            <a:off x="2428860" y="4500570"/>
            <a:ext cx="357190" cy="361528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ysClr val="window" lastClr="FFFFFF">
              <a:alpha val="88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3429000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субъектов РФ и муниципальных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образований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5143512"/>
            <a:ext cx="1364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Иные дотации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85984" y="5000636"/>
            <a:ext cx="207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Прочие межбюджетные трансферты общего характера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Freeform 5"/>
          <p:cNvSpPr>
            <a:spLocks noChangeAspect="1" noEditPoints="1"/>
          </p:cNvSpPr>
          <p:nvPr/>
        </p:nvSpPr>
        <p:spPr bwMode="auto">
          <a:xfrm>
            <a:off x="1857356" y="5429264"/>
            <a:ext cx="481329" cy="397686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270555969"/>
              </p:ext>
            </p:extLst>
          </p:nvPr>
        </p:nvGraphicFramePr>
        <p:xfrm>
          <a:off x="3851920" y="1158045"/>
          <a:ext cx="5292080" cy="34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099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788297"/>
              </p:ext>
            </p:extLst>
          </p:nvPr>
        </p:nvGraphicFramePr>
        <p:xfrm>
          <a:off x="0" y="1508750"/>
          <a:ext cx="9144000" cy="5243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8275"/>
                <a:gridCol w="742950"/>
                <a:gridCol w="781050"/>
                <a:gridCol w="809625"/>
                <a:gridCol w="1085850"/>
                <a:gridCol w="752475"/>
                <a:gridCol w="809625"/>
                <a:gridCol w="704850"/>
                <a:gridCol w="666750"/>
                <a:gridCol w="692474"/>
                <a:gridCol w="660076"/>
              </a:tblGrid>
              <a:tr h="279169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2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 2022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коммунальное хозяйство,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населенных пунктов и охрану окружающей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1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en-US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2 884,9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2 680,6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2 750,3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1 076,0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Баш-Шидинский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1 516,7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1 324,2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1 356,0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16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Красногорский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5 678,9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1 535,0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1 495,1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1 252,5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2 339,3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1 829,5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1 854,9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1 115,4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Никольский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1 960,5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1 904,2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1 953,8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2 840,5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2 687,4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2 742,7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1 023,8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2 316,9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2 373,4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2 436,3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214,8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Павловский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4 222,6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2 134,2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2 117,3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Первомайский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1 967,6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2 013,8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2 066,8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1 728,0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1 698,4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1 742,2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2 458,3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2 224,2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2 284,9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82142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2 707,9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2 417,3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2 478,9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5204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32 622,1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24 822,2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25 279,2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7 000,0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1 902,0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1 965,4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2 034,0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739" y="260648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на 2022-2024  годы, тыс.руб.</a:t>
            </a: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19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6022432"/>
              </p:ext>
            </p:extLst>
          </p:nvPr>
        </p:nvGraphicFramePr>
        <p:xfrm>
          <a:off x="203523" y="1154360"/>
          <a:ext cx="8688958" cy="570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9094" y="487809"/>
            <a:ext cx="9074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Дотационность бюджетов сельских поселений </a:t>
            </a:r>
            <a:r>
              <a:rPr lang="ru-RU" sz="24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 2022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в %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01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724400" y="2514600"/>
            <a:ext cx="3429000" cy="14859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357298"/>
            <a:ext cx="5410200" cy="10001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4454" name="TextBox 6"/>
          <p:cNvSpPr txBox="1">
            <a:spLocks noChangeArrowheads="1"/>
          </p:cNvSpPr>
          <p:nvPr/>
        </p:nvSpPr>
        <p:spPr bwMode="auto">
          <a:xfrm>
            <a:off x="2143125" y="1463041"/>
            <a:ext cx="5286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Муниципальный долг  – обязательства по возврату взятых в долг денежных средств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5" name="TextBox 7"/>
          <p:cNvSpPr txBox="1">
            <a:spLocks noChangeArrowheads="1"/>
          </p:cNvSpPr>
          <p:nvPr/>
        </p:nvSpPr>
        <p:spPr bwMode="auto">
          <a:xfrm>
            <a:off x="1276350" y="2352675"/>
            <a:ext cx="38481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Цели заимствования:</a:t>
            </a:r>
          </a:p>
          <a:p>
            <a:pPr>
              <a:buFontTx/>
              <a:buChar char="-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дефицита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Погашение долговых обязательств</a:t>
            </a:r>
          </a:p>
        </p:txBody>
      </p:sp>
      <p:sp>
        <p:nvSpPr>
          <p:cNvPr id="104456" name="TextBox 8"/>
          <p:cNvSpPr txBox="1">
            <a:spLocks noChangeArrowheads="1"/>
          </p:cNvSpPr>
          <p:nvPr/>
        </p:nvSpPr>
        <p:spPr bwMode="auto">
          <a:xfrm>
            <a:off x="4919663" y="2324100"/>
            <a:ext cx="30003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заимствования: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Привлечение кредитов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кредитных организаций;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Бюджетные кредиты от других 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7" name="TextBox 9"/>
          <p:cNvSpPr txBox="1">
            <a:spLocks noChangeArrowheads="1"/>
          </p:cNvSpPr>
          <p:nvPr/>
        </p:nvSpPr>
        <p:spPr bwMode="auto">
          <a:xfrm>
            <a:off x="1257300" y="3643313"/>
            <a:ext cx="7391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Предельные объёмы муниципального долга  и расходов на его обслуживание регулируются Бюджетным кодексом РФ.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Муниципальный долг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должен превышать 50 %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собственных доходов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на обслуживание  муниципального долга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должны превышать 15 %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расходов бюджета без учета расходов осуществляемых за счет субвенций.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0872" y="533399"/>
            <a:ext cx="4850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88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747661433"/>
              </p:ext>
            </p:extLst>
          </p:nvPr>
        </p:nvGraphicFramePr>
        <p:xfrm>
          <a:off x="107504" y="2924944"/>
          <a:ext cx="306843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90184088"/>
              </p:ext>
            </p:extLst>
          </p:nvPr>
        </p:nvGraphicFramePr>
        <p:xfrm>
          <a:off x="5580112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093004251"/>
              </p:ext>
            </p:extLst>
          </p:nvPr>
        </p:nvGraphicFramePr>
        <p:xfrm>
          <a:off x="3275856" y="2924944"/>
          <a:ext cx="273630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99988255"/>
              </p:ext>
            </p:extLst>
          </p:nvPr>
        </p:nvGraphicFramePr>
        <p:xfrm>
          <a:off x="5796136" y="2924944"/>
          <a:ext cx="304804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38340" y="276910"/>
            <a:ext cx="660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долга,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940968"/>
              </p:ext>
            </p:extLst>
          </p:nvPr>
        </p:nvGraphicFramePr>
        <p:xfrm>
          <a:off x="1547664" y="5573062"/>
          <a:ext cx="6096000" cy="93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507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2021г.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2022г.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2023г.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2024г.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5180141"/>
            <a:ext cx="6712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долга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593791179"/>
              </p:ext>
            </p:extLst>
          </p:nvPr>
        </p:nvGraphicFramePr>
        <p:xfrm>
          <a:off x="2843808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579322694"/>
              </p:ext>
            </p:extLst>
          </p:nvPr>
        </p:nvGraphicFramePr>
        <p:xfrm>
          <a:off x="179512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1417905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08"/>
          <p:cNvSpPr>
            <a:spLocks/>
          </p:cNvSpPr>
          <p:nvPr/>
        </p:nvSpPr>
        <p:spPr bwMode="auto">
          <a:xfrm>
            <a:off x="251520" y="933450"/>
            <a:ext cx="870991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latin typeface="Constantia" pitchFamily="18" charset="0"/>
              </a:rPr>
              <a:t>     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 Нуримановский район Республики Башкортостан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 программно-ориентированным, то есть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расходование средств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на основании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 утвержденных муниципальных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latin typeface="Calibri" pitchFamily="34" charset="0"/>
              </a:rPr>
              <a:t>      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001990673"/>
              </p:ext>
            </p:extLst>
          </p:nvPr>
        </p:nvGraphicFramePr>
        <p:xfrm>
          <a:off x="323527" y="2466690"/>
          <a:ext cx="8637909" cy="413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91088" y="2443664"/>
            <a:ext cx="113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438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572364"/>
              </p:ext>
            </p:extLst>
          </p:nvPr>
        </p:nvGraphicFramePr>
        <p:xfrm>
          <a:off x="0" y="1450393"/>
          <a:ext cx="9144034" cy="5304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065"/>
                <a:gridCol w="1198555"/>
                <a:gridCol w="1198555"/>
                <a:gridCol w="1198555"/>
                <a:gridCol w="1012102"/>
                <a:gridCol w="1012100"/>
                <a:gridCol w="1012102"/>
              </a:tblGrid>
              <a:tr h="2782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 (Отчет)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32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786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7 265,1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7 952,2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6 226,6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6 919,0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6 919,0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6 919,0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04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«Экономическое и инвестиционное развитие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10 367,6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366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2 230,9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1 278,2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1 152,9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390,7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327,6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326,8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399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35 725,8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25 176,8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47 743,2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22 100,0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33 941,0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36 391,0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1181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46 206,2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28 951,5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21 985,6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2 298,5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26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«Комплексное развитие сельских территорий в МР Нуримановский район РБ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15 418,8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14 205,8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4 853,0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6 518,2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8 852,8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8 156,8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142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малого и среднего предпринимательства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4 476,2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4 493,4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1 529,2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0" y="188640"/>
            <a:ext cx="9096375" cy="79208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  <a:b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 </a:t>
            </a:r>
            <a:b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разрезе муниципальных программ, </a:t>
            </a:r>
            <a:r>
              <a:rPr lang="ru-RU" sz="2400" b="1" cap="none" spc="0" dirty="0" err="1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cap="none" spc="0" dirty="0" smtClean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cap="none" spc="0" dirty="0">
              <a:ln w="1905"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bagof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4214818"/>
            <a:ext cx="1714512" cy="1714512"/>
          </a:xfrm>
          <a:prstGeom prst="rect">
            <a:avLst/>
          </a:prstGeom>
        </p:spPr>
      </p:pic>
      <p:sp>
        <p:nvSpPr>
          <p:cNvPr id="16" name="Выгнутая вправо стрелка 15"/>
          <p:cNvSpPr/>
          <p:nvPr/>
        </p:nvSpPr>
        <p:spPr>
          <a:xfrm rot="10800000">
            <a:off x="1571604" y="1857364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5572132" y="2143116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2296" y="188640"/>
            <a:ext cx="55219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ГРАЖДАНИН УЧАСТВУЕТ В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БЮДЖЕТНОМ ПРОЦЕССЕ?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4257" y="5457836"/>
            <a:ext cx="3769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Участвует в формировании 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доходной части бюджета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2984"/>
            <a:ext cx="2920981" cy="2246769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 социальные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гарантии (образование,  жилищно-коммунальное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хозяйство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социальные льготы и другие направления социальных гарантий населению) – расходная часть бюджета </a:t>
            </a:r>
          </a:p>
        </p:txBody>
      </p:sp>
      <p:pic>
        <p:nvPicPr>
          <p:cNvPr id="20" name="Рисунок 19" descr="Fashionable_Business_Guy_Vector_Character_Preview.jpg"/>
          <p:cNvPicPr>
            <a:picLocks noChangeAspect="1"/>
          </p:cNvPicPr>
          <p:nvPr/>
        </p:nvPicPr>
        <p:blipFill>
          <a:blip r:embed="rId3" cstate="print"/>
          <a:srcRect l="20000" r="25000"/>
          <a:stretch>
            <a:fillRect/>
          </a:stretch>
        </p:blipFill>
        <p:spPr>
          <a:xfrm>
            <a:off x="3786182" y="1428736"/>
            <a:ext cx="1428760" cy="178595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5072074"/>
            <a:ext cx="2297616" cy="83099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гарантий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3849" y="5000636"/>
            <a:ext cx="91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72248" y="1357298"/>
            <a:ext cx="2571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7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896693"/>
              </p:ext>
            </p:extLst>
          </p:nvPr>
        </p:nvGraphicFramePr>
        <p:xfrm>
          <a:off x="0" y="4"/>
          <a:ext cx="9144000" cy="6862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051"/>
                <a:gridCol w="867197"/>
                <a:gridCol w="928694"/>
                <a:gridCol w="928694"/>
                <a:gridCol w="928694"/>
                <a:gridCol w="1071570"/>
                <a:gridCol w="1000100"/>
              </a:tblGrid>
              <a:tr h="2874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                                                                                                    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709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06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50 880,4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47 910,7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48 070,0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42 998,4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42 998,4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42 998,4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06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61 268,6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68 984,9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73 826,9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69 551,4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50 092,4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57 430,0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029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013,4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34 009,2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34 602,7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44 284,5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44 440,4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44 707,5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06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физической культуры и спорта в МР Нуримановский район РБ»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5 453,8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4 812,4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5 047,3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5 391,1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4 291,1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4 291,1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02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362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096,8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354 894,0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393 984,1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395 560,2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396 301,8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395 536,6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029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62 305,9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59 952,0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61 005,6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65 738,9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54 655,7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55 014,3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029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105 906,7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104 622,3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86 220,5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56 081,8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43 365,0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52 998,7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0640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544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723,0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2 900,1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2 811,6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3 180,6</a:t>
                      </a:r>
                      <a:endParaRPr lang="ru-RU" sz="13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3 180,6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3 180,6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54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«Формирование современной городской среды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МР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Нуримановский район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417">
                <a:tc>
                  <a:txBody>
                    <a:bodyPr/>
                    <a:lstStyle/>
                    <a:p>
                      <a:pPr algn="just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396,4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324,2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1 709,7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3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387,4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438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812 775,5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760 467,7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790 768,9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724 040,7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689 674,0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708 258,0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728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на 2022 год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	         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процентах)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518017"/>
              </p:ext>
            </p:extLst>
          </p:nvPr>
        </p:nvGraphicFramePr>
        <p:xfrm>
          <a:off x="148374" y="1052736"/>
          <a:ext cx="8847252" cy="600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650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777161"/>
              </p:ext>
            </p:extLst>
          </p:nvPr>
        </p:nvGraphicFramePr>
        <p:xfrm>
          <a:off x="179512" y="1052737"/>
          <a:ext cx="8856985" cy="5761026"/>
        </p:xfrm>
        <a:graphic>
          <a:graphicData uri="http://schemas.openxmlformats.org/drawingml/2006/table">
            <a:tbl>
              <a:tblPr/>
              <a:tblGrid>
                <a:gridCol w="288032"/>
                <a:gridCol w="2232248"/>
                <a:gridCol w="748441"/>
                <a:gridCol w="805617"/>
                <a:gridCol w="674000"/>
                <a:gridCol w="2031830"/>
                <a:gridCol w="712242"/>
                <a:gridCol w="705585"/>
                <a:gridCol w="658990"/>
              </a:tblGrid>
              <a:tr h="28803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№ п/п 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национального проекта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2019 год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2020 год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2021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год (Отчет)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Сумма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7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6 038,7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319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«Современная школа"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3 230,8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4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"Успех каждого ребенка"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581,7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526,5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Создание условий для занятий физкультурой и спортом в МБОУ </a:t>
                      </a:r>
                      <a:r>
                        <a:rPr lang="ru-RU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Байгильдинский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сельский лицей им. Исмагилова Р.С.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433,5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372,6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441,1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319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"Цифровая образовательная</a:t>
                      </a:r>
                      <a:r>
                        <a:rPr lang="ru-RU" sz="11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среда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2 102,1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39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Демография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4 349,6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5 322,9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01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"Содействие занятости женщин - создание условий дошкольного образования для детей в возрасте до трех лет"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4 349,6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5 322,9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31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10 373,4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976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"Культурная среда"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10 373,4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3096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"Творческие люди"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170,5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поддержка лучших сельских учреждений культуры (приобретение оборудования Павловский СК МБУ "</a:t>
                      </a:r>
                      <a:r>
                        <a:rPr lang="ru-RU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ЦКС"); Государственная поддержка лучших работников сельских учреждений культуры (</a:t>
                      </a:r>
                      <a:r>
                        <a:rPr lang="ru-RU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Ахтямова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Э.З. МБУ "</a:t>
                      </a:r>
                      <a:r>
                        <a:rPr lang="ru-RU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ЦБС")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80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Жильё и городская среда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5 954,9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9 645,2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9 501,9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551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Региональный проект "Формирование комфортной городской среды"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5 954,9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9 645,2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 общественных, дворовых территорий и мест массового отдыха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населения СП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Новокулевский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сельсовет (Благоустройство культурно-досугового  центра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Новокулево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9 501,9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983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Итого по району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16 343,2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 </a:t>
                      </a:r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160,7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10 342,2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20 308,8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372,6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441,1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5"/>
          <p:cNvSpPr txBox="1">
            <a:spLocks/>
          </p:cNvSpPr>
          <p:nvPr/>
        </p:nvSpPr>
        <p:spPr>
          <a:xfrm>
            <a:off x="0" y="116632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национальных проектов на территории муниципального района Нуримановский район Республики Башкортостан</a:t>
            </a:r>
            <a:endParaRPr lang="ru-RU" sz="2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1621" y="759550"/>
            <a:ext cx="924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8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334064"/>
              </p:ext>
            </p:extLst>
          </p:nvPr>
        </p:nvGraphicFramePr>
        <p:xfrm>
          <a:off x="107504" y="1085262"/>
          <a:ext cx="8928992" cy="5584098"/>
        </p:xfrm>
        <a:graphic>
          <a:graphicData uri="http://schemas.openxmlformats.org/drawingml/2006/table">
            <a:tbl>
              <a:tblPr/>
              <a:tblGrid>
                <a:gridCol w="337391"/>
                <a:gridCol w="2614781"/>
                <a:gridCol w="876698"/>
                <a:gridCol w="943673"/>
                <a:gridCol w="789501"/>
                <a:gridCol w="1213305"/>
                <a:gridCol w="2153643"/>
              </a:tblGrid>
              <a:tr h="32351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№ п/п 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национального проекта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Объем финансирования на 2022 год (План)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9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местный бюджет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97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538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"Успех каждого ребенка"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433,5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403,6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21,7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Создание условий для занятий физической культурой и спортом  в МБОУ СОШ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с.Старокулево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капитальный ремонт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1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10 373,4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7 366,1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2 785,5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2719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"Культурная среда" (Обеспечение качественно нового уровня развития инфраструктуры культуры)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8 948,2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7 366,1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1 403,1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179,0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поддержка отрасли культуры - приобретение музыкальных инструментов, оборудования и материалов для МБУ  ДО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ДШИ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07968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"Культурная среда" 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1 425,2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1 382,4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42,8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Реализация мероприятий по развитию учреждений сферы культуры - капитальный ремонт "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Сарвинский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сельский клуб" - филиал МБУ </a:t>
                      </a:r>
                      <a:r>
                        <a:rPr lang="ru-RU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ЦКС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70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Жильё и городская среда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9 501,9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8 846,3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0075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проект "Формирование комфортной городской среды"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9 501,9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8 846,3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475,1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 общественных, дворовых территорий и мест массового отдыха населения СП Красногорский сельсовет (Благоустройство парка культуры и отдыха с. Красная Горка)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35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Итого по району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20 308,8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16 616,0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2 974,2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718,6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5"/>
          <p:cNvSpPr txBox="1">
            <a:spLocks/>
          </p:cNvSpPr>
          <p:nvPr/>
        </p:nvSpPr>
        <p:spPr>
          <a:xfrm>
            <a:off x="0" y="116632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национальных проектов на территории муниципального района Нуримановский район Республики Башкортостан</a:t>
            </a:r>
            <a:endParaRPr lang="ru-RU" sz="2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1621" y="759550"/>
            <a:ext cx="924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26" y="1857366"/>
            <a:ext cx="8786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Нуримановский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С.Красная Горка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Ул. Советская, 62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Заместитель главы администрации - начальник финансового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Ардаширова Анфиса Гайнисламовна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Телефон: 8(34776) 2-25-84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nuriman_tfu@ufamts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endParaRPr lang="ru-RU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800077"/>
            <a:ext cx="604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4000" b="1" dirty="0">
              <a:ln>
                <a:solidFill>
                  <a:srgbClr val="0070C0"/>
                </a:solidFill>
              </a:ln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9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00_F_71581621_9Qbjcc1es2U4VjCc2k4x3YSFaNebXnfW.jpg"/>
          <p:cNvPicPr>
            <a:picLocks noChangeAspect="1"/>
          </p:cNvPicPr>
          <p:nvPr/>
        </p:nvPicPr>
        <p:blipFill>
          <a:blip r:embed="rId3" cstate="print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719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проекта</a:t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бюджета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района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30718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Составление проекта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бюджета района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92614" y="4857760"/>
            <a:ext cx="2173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Муниципальные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программы района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15001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Основные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направления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бюджетной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налоговой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политики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4357694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Прогноз социально-экономического развития района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13572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Бюджетное послание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Президента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Российской Федерации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17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ak-za-21-den-nauchitsja-zhit-bez-dolgov-ili-1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57" y="4293095"/>
            <a:ext cx="5377343" cy="2564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712" y="606840"/>
            <a:ext cx="6556366" cy="850446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424624"/>
            <a:ext cx="8254766" cy="321886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      БЮДЖЕТ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Бюджет - это план доходов и расходов. Каждый житель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муниципального района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Граждане и как налогоплательщики и как потребители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услуг -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 так и для каждой семьи, для каждого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2005473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528" y="1451036"/>
            <a:ext cx="1174750" cy="1098550"/>
          </a:xfrm>
          <a:prstGeom prst="rect">
            <a:avLst/>
          </a:prstGeom>
        </p:spPr>
      </p:pic>
      <p:pic>
        <p:nvPicPr>
          <p:cNvPr id="72" name="Рисунок 7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1973" y="1614937"/>
            <a:ext cx="1174750" cy="1098550"/>
          </a:xfrm>
          <a:prstGeom prst="rect">
            <a:avLst/>
          </a:prstGeom>
        </p:spPr>
      </p:pic>
      <p:pic>
        <p:nvPicPr>
          <p:cNvPr id="71" name="Рисунок 7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1001" y="994255"/>
            <a:ext cx="2159000" cy="2159000"/>
          </a:xfrm>
          <a:prstGeom prst="rect">
            <a:avLst/>
          </a:prstGeom>
        </p:spPr>
      </p:pic>
      <p:pic>
        <p:nvPicPr>
          <p:cNvPr id="70" name="Рисунок 69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7053" y="804474"/>
            <a:ext cx="2159000" cy="2159000"/>
          </a:xfrm>
          <a:prstGeom prst="rect">
            <a:avLst/>
          </a:prstGeom>
        </p:spPr>
      </p:pic>
      <p:pic>
        <p:nvPicPr>
          <p:cNvPr id="69" name="Рисунок 68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3770" y="1226748"/>
            <a:ext cx="1174750" cy="1098550"/>
          </a:xfrm>
          <a:prstGeom prst="rect">
            <a:avLst/>
          </a:prstGeom>
        </p:spPr>
      </p:pic>
      <p:pic>
        <p:nvPicPr>
          <p:cNvPr id="31" name="Рисунок 30" descr="5714-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7563" y="5419449"/>
            <a:ext cx="407988" cy="40985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128587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3634636"/>
            <a:ext cx="979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это выплачиваемые из бюджета денежные средства на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34" y="366203"/>
            <a:ext cx="9702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поступающие в бюджет денежные средства от: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 descr="5714-0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6741">
            <a:off x="5027612" y="5781676"/>
            <a:ext cx="394017" cy="395816"/>
          </a:xfrm>
          <a:prstGeom prst="rect">
            <a:avLst/>
          </a:prstGeom>
        </p:spPr>
      </p:pic>
      <p:pic>
        <p:nvPicPr>
          <p:cNvPr id="33" name="Рисунок 32" descr="94292586_deng63.png"/>
          <p:cNvPicPr>
            <a:picLocks noChangeAspect="1"/>
          </p:cNvPicPr>
          <p:nvPr/>
        </p:nvPicPr>
        <p:blipFill>
          <a:blip r:embed="rId5" cstate="print"/>
          <a:srcRect l="13233" t="11736"/>
          <a:stretch>
            <a:fillRect/>
          </a:stretch>
        </p:blipFill>
        <p:spPr>
          <a:xfrm rot="17003314">
            <a:off x="6420147" y="3979532"/>
            <a:ext cx="2613664" cy="2798916"/>
          </a:xfrm>
          <a:prstGeom prst="rect">
            <a:avLst/>
          </a:prstGeom>
        </p:spPr>
      </p:pic>
      <p:pic>
        <p:nvPicPr>
          <p:cNvPr id="41" name="Рисунок 4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991" y="1089325"/>
            <a:ext cx="2159000" cy="2159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807730" y="2008073"/>
            <a:ext cx="11951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лиц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740" y="1473919"/>
            <a:ext cx="2159000" cy="2159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06103" y="2459618"/>
            <a:ext cx="1047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лиц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Рисунок 4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7068" y="1048889"/>
            <a:ext cx="2159000" cy="2159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07083" y="2319267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Земельный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Рисунок 4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3726" y="1000184"/>
            <a:ext cx="2159000" cy="2159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997179" y="2272308"/>
            <a:ext cx="681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ЕНВД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Рисунок 44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2375" y="857670"/>
            <a:ext cx="2159000" cy="2159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24675" y="1772689"/>
            <a:ext cx="1059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Штрафы,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санкции,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возмещение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ущерба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Рисунок 45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4900" y="1168400"/>
            <a:ext cx="2159000" cy="2159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237988" y="227341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Рисунок 46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4962" y="4276725"/>
            <a:ext cx="2085975" cy="2095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05622" y="5119926"/>
            <a:ext cx="153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4250" y="3990975"/>
            <a:ext cx="1471612" cy="14783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54801" y="4373635"/>
            <a:ext cx="1067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Спорт,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политика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Рисунок 48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4437" y="4255630"/>
            <a:ext cx="1490663" cy="14974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76851" y="4840817"/>
            <a:ext cx="1059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Рисунок 49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4988" y="5704996"/>
            <a:ext cx="1147762" cy="11530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65761" y="6021645"/>
            <a:ext cx="119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Капитальное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Рисунок 50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7550" y="5303989"/>
            <a:ext cx="1357313" cy="13635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64565" y="5811929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Рисунок 51" descr="5714-00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15060">
            <a:off x="1209674" y="6029804"/>
            <a:ext cx="700087" cy="703284"/>
          </a:xfrm>
          <a:prstGeom prst="rect">
            <a:avLst/>
          </a:prstGeom>
        </p:spPr>
      </p:pic>
      <p:pic>
        <p:nvPicPr>
          <p:cNvPr id="53" name="Рисунок 52" descr="5714-00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26803" y="6381750"/>
            <a:ext cx="474085" cy="476250"/>
          </a:xfrm>
          <a:prstGeom prst="rect">
            <a:avLst/>
          </a:prstGeom>
        </p:spPr>
      </p:pic>
      <p:pic>
        <p:nvPicPr>
          <p:cNvPr id="54" name="Рисунок 5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2041" y="2420069"/>
            <a:ext cx="1174750" cy="10985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09733" y="3014101"/>
            <a:ext cx="777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другие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Рисунок 56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19879">
            <a:off x="5126382" y="6245939"/>
            <a:ext cx="377272" cy="387774"/>
          </a:xfrm>
          <a:prstGeom prst="rect">
            <a:avLst/>
          </a:prstGeom>
        </p:spPr>
      </p:pic>
      <p:pic>
        <p:nvPicPr>
          <p:cNvPr id="58" name="Рисунок 57" descr="Russia-Coin-1-1998-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512149">
            <a:off x="4714471" y="5747060"/>
            <a:ext cx="369604" cy="379893"/>
          </a:xfrm>
          <a:prstGeom prst="rect">
            <a:avLst/>
          </a:prstGeom>
        </p:spPr>
      </p:pic>
      <p:pic>
        <p:nvPicPr>
          <p:cNvPr id="59" name="Рисунок 58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799151">
            <a:off x="1021491" y="5469876"/>
            <a:ext cx="507509" cy="507509"/>
          </a:xfrm>
          <a:prstGeom prst="rect">
            <a:avLst/>
          </a:prstGeom>
        </p:spPr>
      </p:pic>
      <p:pic>
        <p:nvPicPr>
          <p:cNvPr id="60" name="Рисунок 59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8522187">
            <a:off x="613173" y="6154117"/>
            <a:ext cx="507509" cy="507509"/>
          </a:xfrm>
          <a:prstGeom prst="rect">
            <a:avLst/>
          </a:prstGeom>
        </p:spPr>
      </p:pic>
      <p:pic>
        <p:nvPicPr>
          <p:cNvPr id="61" name="Рисунок 60" descr="5714-0038.t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0664" y="6208876"/>
            <a:ext cx="646173" cy="64912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471997" y="6232106"/>
            <a:ext cx="65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другие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Рисунок 61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2135305">
            <a:off x="2527539" y="6555808"/>
            <a:ext cx="258793" cy="250261"/>
          </a:xfrm>
          <a:prstGeom prst="rect">
            <a:avLst/>
          </a:prstGeom>
        </p:spPr>
      </p:pic>
      <p:pic>
        <p:nvPicPr>
          <p:cNvPr id="63" name="Рисунок 62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19158863">
            <a:off x="1946693" y="6553629"/>
            <a:ext cx="258793" cy="250261"/>
          </a:xfrm>
          <a:prstGeom prst="rect">
            <a:avLst/>
          </a:prstGeom>
        </p:spPr>
      </p:pic>
      <p:pic>
        <p:nvPicPr>
          <p:cNvPr id="56" name="Рисунок 55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487374">
            <a:off x="2089884" y="6396442"/>
            <a:ext cx="377676" cy="38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6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857625" y="214313"/>
            <a:ext cx="3143250" cy="974725"/>
          </a:xfrm>
          <a:prstGeom prst="rect">
            <a:avLst/>
          </a:prstGeom>
        </p:spPr>
        <p:txBody>
          <a:bodyPr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endParaRPr lang="ru-RU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1223747" y="2787611"/>
            <a:ext cx="2399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Профицит</a:t>
            </a:r>
          </a:p>
        </p:txBody>
      </p:sp>
      <p:sp>
        <p:nvSpPr>
          <p:cNvPr id="24584" name="TextBox 14"/>
          <p:cNvSpPr txBox="1">
            <a:spLocks noChangeArrowheads="1"/>
          </p:cNvSpPr>
          <p:nvPr/>
        </p:nvSpPr>
        <p:spPr bwMode="auto">
          <a:xfrm>
            <a:off x="5788818" y="2737040"/>
            <a:ext cx="2600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Дефицит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62970" y="1787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&gt;</a:t>
            </a:r>
            <a:endParaRPr lang="ru-RU" sz="5400" b="1" dirty="0"/>
          </a:p>
        </p:txBody>
      </p:sp>
      <p:sp>
        <p:nvSpPr>
          <p:cNvPr id="25" name="TextBox 24"/>
          <p:cNvSpPr txBox="1"/>
          <p:nvPr/>
        </p:nvSpPr>
        <p:spPr>
          <a:xfrm rot="10800000">
            <a:off x="6351864" y="191408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&gt;</a:t>
            </a:r>
            <a:endParaRPr lang="ru-RU" sz="5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319934" y="4286458"/>
            <a:ext cx="56778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sz="6000" b="1" dirty="0" smtClean="0"/>
              <a:t>=</a:t>
            </a:r>
            <a:endParaRPr lang="ru-RU" sz="6000" b="1" dirty="0"/>
          </a:p>
        </p:txBody>
      </p:sp>
      <p:pic>
        <p:nvPicPr>
          <p:cNvPr id="32" name="Рисунок 31" descr="8c8364_3a9f6be94c354e01a62873c2123bb1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0244" y="3760416"/>
            <a:ext cx="2549729" cy="203978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11695" y="5719227"/>
            <a:ext cx="765607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основополагающее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требование, предъявляемое к органам, составляющим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утверждающим бюджет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2287" y="501118"/>
            <a:ext cx="671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и профицит бюджета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750" y="839099"/>
            <a:ext cx="2289175" cy="2289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5307" y="2181127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</a:rPr>
              <a:t>Доходы</a:t>
            </a:r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35" name="Рисунок 34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2287" y="1239688"/>
            <a:ext cx="1841500" cy="184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72236" y="2217469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Расходы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36" name="Рисунок 35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7718" y="1228725"/>
            <a:ext cx="1841500" cy="1841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27295" y="2241909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</a:rPr>
              <a:t>Доходы</a:t>
            </a:r>
            <a:endParaRPr lang="ru-RU" sz="2000" b="1" dirty="0">
              <a:latin typeface="Constantia" pitchFamily="18" charset="0"/>
            </a:endParaRPr>
          </a:p>
        </p:txBody>
      </p:sp>
      <p:pic>
        <p:nvPicPr>
          <p:cNvPr id="37" name="Рисунок 36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3824" y="866775"/>
            <a:ext cx="2289175" cy="22891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51934" y="2144251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Расходы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38" name="Рисунок 37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6596" y="3495136"/>
            <a:ext cx="2289175" cy="2289175"/>
          </a:xfrm>
          <a:prstGeom prst="rect">
            <a:avLst/>
          </a:prstGeom>
        </p:spPr>
      </p:pic>
      <p:pic>
        <p:nvPicPr>
          <p:cNvPr id="39" name="Рисунок 38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7184" y="3486510"/>
            <a:ext cx="2289175" cy="22891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92791" y="4894286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</a:rPr>
              <a:t>Доходы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93726" y="4924972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Расходы</a:t>
            </a:r>
            <a:endParaRPr lang="ru-RU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03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7b8b88d334047e6d8ac6579c9a8ea416e38b9b"/>
</p:tagLst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6031</TotalTime>
  <Words>7126</Words>
  <Application>Microsoft Office PowerPoint</Application>
  <PresentationFormat>Экран (4:3)</PresentationFormat>
  <Paragraphs>2004</Paragraphs>
  <Slides>54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6" baseType="lpstr">
      <vt:lpstr>Тема Office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составления проекта  бюджета района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муниципального района  Нуримановский район Республики Башкортостан  в разрезе муниципальных программ, тыс.руб.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Трехмерный белый узор</dc:title>
  <dc:creator>obstinate</dc:creator>
  <dc:description>Шаблон презентации с сайта https://presentation-creation.ru/</dc:description>
  <cp:lastModifiedBy>Пользователь Windows</cp:lastModifiedBy>
  <cp:revision>1156</cp:revision>
  <cp:lastPrinted>2021-11-15T11:54:27Z</cp:lastPrinted>
  <dcterms:created xsi:type="dcterms:W3CDTF">2018-02-25T09:09:03Z</dcterms:created>
  <dcterms:modified xsi:type="dcterms:W3CDTF">2022-01-28T12:42:03Z</dcterms:modified>
</cp:coreProperties>
</file>