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0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94" r:id="rId2"/>
    <p:sldId id="395" r:id="rId3"/>
    <p:sldId id="411" r:id="rId4"/>
    <p:sldId id="397" r:id="rId5"/>
    <p:sldId id="398" r:id="rId6"/>
    <p:sldId id="399" r:id="rId7"/>
    <p:sldId id="400" r:id="rId8"/>
    <p:sldId id="401" r:id="rId9"/>
    <p:sldId id="359" r:id="rId10"/>
    <p:sldId id="360" r:id="rId11"/>
    <p:sldId id="361" r:id="rId12"/>
    <p:sldId id="362" r:id="rId13"/>
    <p:sldId id="276" r:id="rId14"/>
    <p:sldId id="403" r:id="rId15"/>
    <p:sldId id="364" r:id="rId16"/>
    <p:sldId id="365" r:id="rId17"/>
    <p:sldId id="387" r:id="rId18"/>
    <p:sldId id="388" r:id="rId19"/>
    <p:sldId id="389" r:id="rId20"/>
    <p:sldId id="390" r:id="rId21"/>
    <p:sldId id="391" r:id="rId22"/>
    <p:sldId id="372" r:id="rId23"/>
    <p:sldId id="374" r:id="rId24"/>
    <p:sldId id="410" r:id="rId25"/>
    <p:sldId id="377" r:id="rId26"/>
    <p:sldId id="291" r:id="rId27"/>
    <p:sldId id="376" r:id="rId28"/>
    <p:sldId id="383" r:id="rId29"/>
    <p:sldId id="379" r:id="rId30"/>
    <p:sldId id="385" r:id="rId31"/>
    <p:sldId id="378" r:id="rId32"/>
    <p:sldId id="384" r:id="rId33"/>
    <p:sldId id="413" r:id="rId34"/>
    <p:sldId id="416" r:id="rId35"/>
    <p:sldId id="415" r:id="rId36"/>
    <p:sldId id="301" r:id="rId37"/>
    <p:sldId id="303" r:id="rId38"/>
    <p:sldId id="304" r:id="rId39"/>
    <p:sldId id="418" r:id="rId40"/>
    <p:sldId id="392" r:id="rId41"/>
    <p:sldId id="380" r:id="rId42"/>
    <p:sldId id="381" r:id="rId43"/>
    <p:sldId id="314" r:id="rId44"/>
    <p:sldId id="405" r:id="rId45"/>
    <p:sldId id="409" r:id="rId46"/>
    <p:sldId id="407" r:id="rId47"/>
    <p:sldId id="353" r:id="rId48"/>
    <p:sldId id="333" r:id="rId49"/>
  </p:sldIdLst>
  <p:sldSz cx="9144000" cy="6858000" type="screen4x3"/>
  <p:notesSz cx="6797675" cy="9926638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DBB"/>
    <a:srgbClr val="FF7C80"/>
    <a:srgbClr val="B7E5B3"/>
    <a:srgbClr val="7FCC54"/>
    <a:srgbClr val="91C1ED"/>
    <a:srgbClr val="F1D08D"/>
    <a:srgbClr val="F8F9C7"/>
    <a:srgbClr val="EFF286"/>
    <a:srgbClr val="B7F5CC"/>
    <a:srgbClr val="8E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29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35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image" Target="../media/image43.jpe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32.xlsx"/><Relationship Id="rId1" Type="http://schemas.openxmlformats.org/officeDocument/2006/relationships/image" Target="../media/image47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26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25760"/>
        <c:axId val="175958272"/>
      </c:barChart>
      <c:catAx>
        <c:axId val="12792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5958272"/>
        <c:crosses val="autoZero"/>
        <c:auto val="1"/>
        <c:lblAlgn val="ctr"/>
        <c:lblOffset val="100"/>
        <c:noMultiLvlLbl val="0"/>
      </c:catAx>
      <c:valAx>
        <c:axId val="17595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925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 2022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80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25,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53,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25.8</c:v>
                </c:pt>
                <c:pt idx="1">
                  <c:v>53.7</c:v>
                </c:pt>
                <c:pt idx="2" formatCode="0.0">
                  <c:v>15.7</c:v>
                </c:pt>
                <c:pt idx="3" formatCode="0.0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37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 (Отчет)</c:v>
                </c:pt>
                <c:pt idx="3">
                  <c:v>2022  (План)</c:v>
                </c:pt>
                <c:pt idx="4">
                  <c:v>2023  (План)</c:v>
                </c:pt>
                <c:pt idx="5">
                  <c:v>2024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73232.7</c:v>
                </c:pt>
                <c:pt idx="1">
                  <c:v>71410.7</c:v>
                </c:pt>
                <c:pt idx="2">
                  <c:v>74075.3</c:v>
                </c:pt>
                <c:pt idx="3">
                  <c:v>63648.800000000003</c:v>
                </c:pt>
                <c:pt idx="4">
                  <c:v>63648.800000000003</c:v>
                </c:pt>
                <c:pt idx="5">
                  <c:v>63648.800000000003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447552"/>
        <c:axId val="307264256"/>
      </c:barChart>
      <c:catAx>
        <c:axId val="3114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7264256"/>
        <c:crosses val="autoZero"/>
        <c:auto val="1"/>
        <c:lblAlgn val="ctr"/>
        <c:lblOffset val="100"/>
        <c:noMultiLvlLbl val="0"/>
      </c:catAx>
      <c:valAx>
        <c:axId val="30726425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144755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  <a:alpha val="84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3"/>
              <c:layout>
                <c:manualLayout>
                  <c:x val="-2.02018788065435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52869.7</c:v>
                </c:pt>
                <c:pt idx="1">
                  <c:v>39219.599999999999</c:v>
                </c:pt>
                <c:pt idx="2">
                  <c:v>64530</c:v>
                </c:pt>
                <c:pt idx="3">
                  <c:v>42640.800000000003</c:v>
                </c:pt>
                <c:pt idx="4">
                  <c:v>51699.4</c:v>
                </c:pt>
                <c:pt idx="5">
                  <c:v>54148.4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013248"/>
        <c:axId val="312754752"/>
        <c:axId val="0"/>
      </c:bar3DChart>
      <c:catAx>
        <c:axId val="31301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754752"/>
        <c:crosses val="autoZero"/>
        <c:auto val="1"/>
        <c:lblAlgn val="ctr"/>
        <c:lblOffset val="100"/>
        <c:noMultiLvlLbl val="0"/>
      </c:catAx>
      <c:valAx>
        <c:axId val="3127547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3013248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36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5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02204833561123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95079.6</c:v>
                </c:pt>
                <c:pt idx="1">
                  <c:v>94376.5</c:v>
                </c:pt>
                <c:pt idx="2">
                  <c:v>75956.800000000003</c:v>
                </c:pt>
                <c:pt idx="3">
                  <c:v>47724.1</c:v>
                </c:pt>
                <c:pt idx="4">
                  <c:v>26787.599999999988</c:v>
                </c:pt>
                <c:pt idx="5">
                  <c:v>27313.200000000001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448064"/>
        <c:axId val="312756480"/>
      </c:lineChart>
      <c:catAx>
        <c:axId val="31144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756480"/>
        <c:crosses val="autoZero"/>
        <c:auto val="1"/>
        <c:lblAlgn val="ctr"/>
        <c:lblOffset val="100"/>
        <c:noMultiLvlLbl val="0"/>
      </c:catAx>
      <c:valAx>
        <c:axId val="3127564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1448064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494102.4</c:v>
                </c:pt>
                <c:pt idx="1">
                  <c:v>486921.2</c:v>
                </c:pt>
                <c:pt idx="2">
                  <c:v>517415.9</c:v>
                </c:pt>
                <c:pt idx="3">
                  <c:v>518043.1</c:v>
                </c:pt>
                <c:pt idx="4">
                  <c:v>479911.7</c:v>
                </c:pt>
                <c:pt idx="5">
                  <c:v>491254.1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014784"/>
        <c:axId val="312758208"/>
        <c:axId val="0"/>
      </c:bar3DChart>
      <c:catAx>
        <c:axId val="313014784"/>
        <c:scaling>
          <c:orientation val="minMax"/>
        </c:scaling>
        <c:delete val="0"/>
        <c:axPos val="l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758208"/>
        <c:crosses val="autoZero"/>
        <c:auto val="1"/>
        <c:lblAlgn val="ctr"/>
        <c:lblOffset val="100"/>
        <c:noMultiLvlLbl val="0"/>
      </c:catAx>
      <c:valAx>
        <c:axId val="31275820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313014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6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404168946692734E-3"/>
                  <c:y val="2.735023592270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202084473345986E-2"/>
                  <c:y val="-5.38390470950718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38514</c:v>
                </c:pt>
                <c:pt idx="1">
                  <c:v>26913.1</c:v>
                </c:pt>
                <c:pt idx="2">
                  <c:v>21604.400000000001</c:v>
                </c:pt>
                <c:pt idx="3">
                  <c:v>29928.6</c:v>
                </c:pt>
                <c:pt idx="4">
                  <c:v>28602.5</c:v>
                </c:pt>
                <c:pt idx="5">
                  <c:v>28124.6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13013760"/>
        <c:axId val="312759936"/>
        <c:axId val="0"/>
      </c:bar3DChart>
      <c:catAx>
        <c:axId val="31301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759936"/>
        <c:crosses val="autoZero"/>
        <c:auto val="1"/>
        <c:lblAlgn val="ctr"/>
        <c:lblOffset val="100"/>
        <c:noMultiLvlLbl val="0"/>
      </c:catAx>
      <c:valAx>
        <c:axId val="3127599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3013760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41493</c:v>
                </c:pt>
                <c:pt idx="1">
                  <c:v>30093.200000000001</c:v>
                </c:pt>
                <c:pt idx="2">
                  <c:v>17560.7</c:v>
                </c:pt>
                <c:pt idx="3">
                  <c:v>19042.7</c:v>
                </c:pt>
                <c:pt idx="4">
                  <c:v>22840.3</c:v>
                </c:pt>
                <c:pt idx="5">
                  <c:v>22638.3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1448576"/>
        <c:axId val="312761664"/>
        <c:axId val="0"/>
      </c:bar3DChart>
      <c:catAx>
        <c:axId val="311448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761664"/>
        <c:crosses val="autoZero"/>
        <c:auto val="1"/>
        <c:lblAlgn val="ctr"/>
        <c:lblOffset val="100"/>
        <c:noMultiLvlLbl val="0"/>
      </c:catAx>
      <c:valAx>
        <c:axId val="31276166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11448576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5065251899686E-2"/>
          <c:y val="0.12311019654306"/>
          <c:w val="0.52028573392054389"/>
          <c:h val="0.81307168257651874"/>
        </c:manualLayout>
      </c:layout>
      <c:pie3DChart>
        <c:varyColors val="1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E59074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911AB6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F1D08D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rgbClr val="339D36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rgbClr val="BD1348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rgbClr val="F250AD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10"/>
            <c:bubble3D val="0"/>
            <c:spPr>
              <a:solidFill>
                <a:srgbClr val="00B0F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12"/>
            <c:bubble3D val="0"/>
            <c:spPr>
              <a:solidFill>
                <a:srgbClr val="00B05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13"/>
            <c:bubble3D val="0"/>
            <c:spPr>
              <a:solidFill>
                <a:srgbClr val="BFDDBB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Sheet1!$A$1:$N$1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Sheet1!$A$2:$N$2</c:f>
              <c:numCache>
                <c:formatCode>General</c:formatCode>
                <c:ptCount val="14"/>
                <c:pt idx="0">
                  <c:v>9.7000000000000011</c:v>
                </c:pt>
                <c:pt idx="1">
                  <c:v>0.2</c:v>
                </c:pt>
                <c:pt idx="2" formatCode="0.0">
                  <c:v>0.4</c:v>
                </c:pt>
                <c:pt idx="3" formatCode="0.0">
                  <c:v>16.3</c:v>
                </c:pt>
                <c:pt idx="4" formatCode="0.0">
                  <c:v>5.9</c:v>
                </c:pt>
                <c:pt idx="6" formatCode="0.0">
                  <c:v>51.4</c:v>
                </c:pt>
                <c:pt idx="7">
                  <c:v>6.5</c:v>
                </c:pt>
                <c:pt idx="8" formatCode="0.0">
                  <c:v>5.4</c:v>
                </c:pt>
                <c:pt idx="9" formatCode="0.0">
                  <c:v>0.1</c:v>
                </c:pt>
                <c:pt idx="10">
                  <c:v>0.1</c:v>
                </c:pt>
                <c:pt idx="13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12"/>
        <c:delete val="1"/>
      </c:legendEntry>
      <c:layout>
        <c:manualLayout>
          <c:xMode val="edge"/>
          <c:yMode val="edge"/>
          <c:x val="0.53634427955708741"/>
          <c:y val="0"/>
          <c:w val="0.46078477249206884"/>
          <c:h val="0.9809505111612837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3610.5</c:v>
                </c:pt>
                <c:pt idx="1">
                  <c:v>2935.2</c:v>
                </c:pt>
                <c:pt idx="2">
                  <c:v>3736.2</c:v>
                </c:pt>
                <c:pt idx="3">
                  <c:v>2771.4</c:v>
                </c:pt>
                <c:pt idx="4">
                  <c:v>2771.4</c:v>
                </c:pt>
                <c:pt idx="5">
                  <c:v>2771.4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B7E5B3"/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194967344151363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FDDBB"/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52621</c:v>
                </c:pt>
                <c:pt idx="1">
                  <c:v>48370.9</c:v>
                </c:pt>
                <c:pt idx="2">
                  <c:v>46952</c:v>
                </c:pt>
                <c:pt idx="3">
                  <c:v>39502</c:v>
                </c:pt>
                <c:pt idx="4">
                  <c:v>39502</c:v>
                </c:pt>
                <c:pt idx="5">
                  <c:v>39502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84BCFA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90619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56561508273096E-2"/>
                  <c:y val="-1.489461053065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3681363083521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339890200887482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1C1ED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3" formatCode="#,##0.0">
                  <c:v>202.1</c:v>
                </c:pt>
                <c:pt idx="4" formatCode="#,##0.0">
                  <c:v>8.2000000000000011</c:v>
                </c:pt>
                <c:pt idx="5" formatCode="#,##0.0">
                  <c:v>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901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1488104903543E-3"/>
                  <c:y val="-3.025983548894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ED9F0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1200</c:v>
                </c:pt>
                <c:pt idx="2">
                  <c:v>222.3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F1D08D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32055608815589E-2"/>
                  <c:y val="5.908998013883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43121683284082E-2"/>
                  <c:y val="5.601368199732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120056160259996E-2"/>
                  <c:y val="5.932566937324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447381954163114E-2"/>
                  <c:y val="4.7978102730135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1D08D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F8F9C7"/>
            </a:solidFill>
          </c:spPr>
          <c:invertIfNegative val="0"/>
          <c:dLbls>
            <c:spPr>
              <a:solidFill>
                <a:srgbClr val="F8F9C7"/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19763.2</c:v>
                </c:pt>
                <c:pt idx="1">
                  <c:v>21143.7</c:v>
                </c:pt>
                <c:pt idx="2">
                  <c:v>25812.2</c:v>
                </c:pt>
                <c:pt idx="3">
                  <c:v>26238</c:v>
                </c:pt>
                <c:pt idx="4">
                  <c:v>25988</c:v>
                </c:pt>
                <c:pt idx="5">
                  <c:v>25988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458688"/>
        <c:axId val="311521216"/>
        <c:axId val="0"/>
      </c:bar3DChart>
      <c:catAx>
        <c:axId val="31345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521216"/>
        <c:crosses val="autoZero"/>
        <c:auto val="1"/>
        <c:lblAlgn val="ctr"/>
        <c:lblOffset val="100"/>
        <c:noMultiLvlLbl val="0"/>
      </c:catAx>
      <c:valAx>
        <c:axId val="3115212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345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rgbClr val="4CD45C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3148</c:v>
                </c:pt>
                <c:pt idx="1">
                  <c:v>3000.1</c:v>
                </c:pt>
                <c:pt idx="2">
                  <c:v>2936.5</c:v>
                </c:pt>
                <c:pt idx="3">
                  <c:v>2880.6</c:v>
                </c:pt>
                <c:pt idx="4">
                  <c:v>2880.6</c:v>
                </c:pt>
                <c:pt idx="5">
                  <c:v>2880.6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108736"/>
        <c:axId val="311524096"/>
        <c:axId val="0"/>
      </c:bar3DChart>
      <c:catAx>
        <c:axId val="26110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524096"/>
        <c:crosses val="autoZero"/>
        <c:auto val="1"/>
        <c:lblAlgn val="ctr"/>
        <c:lblOffset val="100"/>
        <c:noMultiLvlLbl val="0"/>
      </c:catAx>
      <c:valAx>
        <c:axId val="3115240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110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563648"/>
        <c:axId val="138994240"/>
      </c:barChart>
      <c:catAx>
        <c:axId val="29756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994240"/>
        <c:crosses val="autoZero"/>
        <c:auto val="1"/>
        <c:lblAlgn val="ctr"/>
        <c:lblOffset val="100"/>
        <c:noMultiLvlLbl val="0"/>
      </c:catAx>
      <c:valAx>
        <c:axId val="13899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56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2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1642.8</c:v>
                </c:pt>
                <c:pt idx="1">
                  <c:v>1785.6</c:v>
                </c:pt>
                <c:pt idx="2">
                  <c:v>1853.3</c:v>
                </c:pt>
                <c:pt idx="3">
                  <c:v>1902</c:v>
                </c:pt>
                <c:pt idx="4">
                  <c:v>1965.4</c:v>
                </c:pt>
                <c:pt idx="5">
                  <c:v>2034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439296"/>
        <c:axId val="309969472"/>
      </c:lineChart>
      <c:catAx>
        <c:axId val="312439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969472"/>
        <c:crosses val="autoZero"/>
        <c:auto val="1"/>
        <c:lblAlgn val="ctr"/>
        <c:lblOffset val="100"/>
        <c:noMultiLvlLbl val="0"/>
      </c:catAx>
      <c:valAx>
        <c:axId val="3099694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2439296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rgbClr val="6699FF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14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">
                  <c:v>7500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40522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7265.1</c:v>
                </c:pt>
                <c:pt idx="1">
                  <c:v>7952.2</c:v>
                </c:pt>
                <c:pt idx="2">
                  <c:v>6226.6</c:v>
                </c:pt>
                <c:pt idx="3">
                  <c:v>6919</c:v>
                </c:pt>
                <c:pt idx="4">
                  <c:v>6919</c:v>
                </c:pt>
                <c:pt idx="5">
                  <c:v>6919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13506828481142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995315285049157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20579309547486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101929992395581E-2"/>
                  <c:y val="-6.9315047259763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52098.6</c:v>
                </c:pt>
                <c:pt idx="1">
                  <c:v>47727.6</c:v>
                </c:pt>
                <c:pt idx="2">
                  <c:v>59888.800000000003</c:v>
                </c:pt>
                <c:pt idx="3">
                  <c:v>29100</c:v>
                </c:pt>
                <c:pt idx="4">
                  <c:v>33941</c:v>
                </c:pt>
                <c:pt idx="5">
                  <c:v>36391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14148080420884E-2"/>
                  <c:y val="1.3863009451952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49724.800000000003</c:v>
                </c:pt>
                <c:pt idx="1">
                  <c:v>59448.2</c:v>
                </c:pt>
                <c:pt idx="2">
                  <c:v>55184.7</c:v>
                </c:pt>
                <c:pt idx="3">
                  <c:v>47100.1</c:v>
                </c:pt>
                <c:pt idx="4">
                  <c:v>27091.1</c:v>
                </c:pt>
                <c:pt idx="5">
                  <c:v>34428.699999999997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442368"/>
        <c:axId val="311522368"/>
        <c:axId val="189005824"/>
      </c:bar3DChart>
      <c:catAx>
        <c:axId val="31244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522368"/>
        <c:crosses val="autoZero"/>
        <c:auto val="1"/>
        <c:lblAlgn val="ctr"/>
        <c:lblOffset val="100"/>
        <c:noMultiLvlLbl val="0"/>
      </c:catAx>
      <c:valAx>
        <c:axId val="3115223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12442368"/>
        <c:crosses val="autoZero"/>
        <c:crossBetween val="between"/>
      </c:valAx>
      <c:serAx>
        <c:axId val="189005824"/>
        <c:scaling>
          <c:orientation val="minMax"/>
        </c:scaling>
        <c:delete val="1"/>
        <c:axPos val="b"/>
        <c:majorTickMark val="out"/>
        <c:minorTickMark val="none"/>
        <c:tickLblPos val="none"/>
        <c:crossAx val="3115223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81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5920</c:v>
                </c:pt>
                <c:pt idx="3" formatCode="#,##0.0">
                  <c:v>22171.3</c:v>
                </c:pt>
                <c:pt idx="4" formatCode="#,##0.0">
                  <c:v>29814</c:v>
                </c:pt>
                <c:pt idx="5" formatCode="#,##0.0">
                  <c:v>35655.9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9047485731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18455991483264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2038.5</c:v>
                </c:pt>
                <c:pt idx="3" formatCode="#,##0.0">
                  <c:v>24057.7</c:v>
                </c:pt>
                <c:pt idx="4" formatCode="#,##0.0">
                  <c:v>32557.7</c:v>
                </c:pt>
                <c:pt idx="5" formatCode="#,##0.0">
                  <c:v>47786.400000000001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6259.9</c:v>
                </c:pt>
                <c:pt idx="1">
                  <c:v>6478.9</c:v>
                </c:pt>
                <c:pt idx="2">
                  <c:v>2681.2</c:v>
                </c:pt>
                <c:pt idx="3">
                  <c:v>308.39999999999981</c:v>
                </c:pt>
                <c:pt idx="4">
                  <c:v>610.9</c:v>
                </c:pt>
                <c:pt idx="5">
                  <c:v>1676.9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5638784"/>
        <c:axId val="309975232"/>
        <c:axId val="0"/>
      </c:bar3DChart>
      <c:catAx>
        <c:axId val="315638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975232"/>
        <c:crosses val="autoZero"/>
        <c:auto val="1"/>
        <c:lblAlgn val="ctr"/>
        <c:lblOffset val="100"/>
        <c:noMultiLvlLbl val="0"/>
      </c:catAx>
      <c:valAx>
        <c:axId val="30997523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31563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92837.5</c:v>
                </c:pt>
                <c:pt idx="1">
                  <c:v>88191.2</c:v>
                </c:pt>
                <c:pt idx="2">
                  <c:v>88124.4</c:v>
                </c:pt>
                <c:pt idx="3">
                  <c:v>93084.800000000003</c:v>
                </c:pt>
                <c:pt idx="4">
                  <c:v>92952.3</c:v>
                </c:pt>
                <c:pt idx="5">
                  <c:v>92952.8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245808.9</c:v>
                </c:pt>
                <c:pt idx="1">
                  <c:v>239178.3</c:v>
                </c:pt>
                <c:pt idx="2">
                  <c:v>269128.5</c:v>
                </c:pt>
                <c:pt idx="3">
                  <c:v>264077.3</c:v>
                </c:pt>
                <c:pt idx="4">
                  <c:v>265042.90000000002</c:v>
                </c:pt>
                <c:pt idx="5">
                  <c:v>264189.3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90619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099385286664367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198770573328811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CD3B2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26253.4</c:v>
                </c:pt>
                <c:pt idx="1">
                  <c:v>29413</c:v>
                </c:pt>
                <c:pt idx="2">
                  <c:v>32870.300000000003</c:v>
                </c:pt>
                <c:pt idx="3">
                  <c:v>39907.9</c:v>
                </c:pt>
                <c:pt idx="4">
                  <c:v>30996</c:v>
                </c:pt>
                <c:pt idx="5">
                  <c:v>31120.6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901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1488104903543E-3"/>
                  <c:y val="-3.0259835488949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10931.1</c:v>
                </c:pt>
                <c:pt idx="1">
                  <c:v>4163.1000000000004</c:v>
                </c:pt>
                <c:pt idx="2">
                  <c:v>9016.9</c:v>
                </c:pt>
                <c:pt idx="3">
                  <c:v>11222.4</c:v>
                </c:pt>
                <c:pt idx="4">
                  <c:v>10622.4</c:v>
                </c:pt>
                <c:pt idx="5">
                  <c:v>10622.4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13407552377648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42066797139905E-2"/>
                  <c:y val="1.512991774447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7947.2</c:v>
                </c:pt>
                <c:pt idx="1">
                  <c:v>7513.1</c:v>
                </c:pt>
                <c:pt idx="2">
                  <c:v>7561</c:v>
                </c:pt>
                <c:pt idx="3">
                  <c:v>8218.7999999999938</c:v>
                </c:pt>
                <c:pt idx="4">
                  <c:v>8218.7999999999938</c:v>
                </c:pt>
                <c:pt idx="5">
                  <c:v>8218.7999999999938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6244992"/>
        <c:axId val="311494336"/>
        <c:axId val="0"/>
      </c:bar3DChart>
      <c:catAx>
        <c:axId val="31624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494336"/>
        <c:crosses val="autoZero"/>
        <c:auto val="1"/>
        <c:lblAlgn val="ctr"/>
        <c:lblOffset val="100"/>
        <c:noMultiLvlLbl val="0"/>
      </c:catAx>
      <c:valAx>
        <c:axId val="3114943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62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246528"/>
        <c:axId val="311496640"/>
      </c:barChart>
      <c:catAx>
        <c:axId val="31624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11496640"/>
        <c:crosses val="autoZero"/>
        <c:auto val="1"/>
        <c:lblAlgn val="ctr"/>
        <c:lblOffset val="100"/>
        <c:noMultiLvlLbl val="0"/>
      </c:catAx>
      <c:valAx>
        <c:axId val="31149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246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21421315721532"/>
          <c:y val="3.437500000000001E-2"/>
          <c:w val="0.7747857868427886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BFDDBB"/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45255.8</c:v>
                </c:pt>
                <c:pt idx="1">
                  <c:v>44933.9</c:v>
                </c:pt>
                <c:pt idx="2">
                  <c:v>49767</c:v>
                </c:pt>
                <c:pt idx="3">
                  <c:v>50581</c:v>
                </c:pt>
                <c:pt idx="4">
                  <c:v>51663.4</c:v>
                </c:pt>
                <c:pt idx="5">
                  <c:v>53835.8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702.2</c:v>
                </c:pt>
                <c:pt idx="1">
                  <c:v>702.2</c:v>
                </c:pt>
                <c:pt idx="2">
                  <c:v>702.2</c:v>
                </c:pt>
                <c:pt idx="3">
                  <c:v>658.8</c:v>
                </c:pt>
                <c:pt idx="4" formatCode="#,##0.0">
                  <c:v>703.6</c:v>
                </c:pt>
                <c:pt idx="5" formatCode="#,##0.0">
                  <c:v>781.5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247552"/>
        <c:axId val="313294848"/>
      </c:barChart>
      <c:catAx>
        <c:axId val="31624755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294848"/>
        <c:crosses val="autoZero"/>
        <c:auto val="1"/>
        <c:lblAlgn val="ctr"/>
        <c:lblOffset val="100"/>
        <c:noMultiLvlLbl val="0"/>
      </c:catAx>
      <c:valAx>
        <c:axId val="31329484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3162475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33333333333425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40401.5</c:v>
                </c:pt>
                <c:pt idx="1">
                  <c:v>31835.599999999988</c:v>
                </c:pt>
                <c:pt idx="2">
                  <c:v>36125.599999999999</c:v>
                </c:pt>
                <c:pt idx="3">
                  <c:v>45403.8</c:v>
                </c:pt>
                <c:pt idx="4">
                  <c:v>45581.599999999999</c:v>
                </c:pt>
                <c:pt idx="5">
                  <c:v>45847.9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33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333333333333591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5E-2"/>
                  <c:y val="2.1875000000000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17669.7</c:v>
                </c:pt>
                <c:pt idx="1">
                  <c:v>10593.2</c:v>
                </c:pt>
                <c:pt idx="2">
                  <c:v>2655</c:v>
                </c:pt>
                <c:pt idx="3">
                  <c:v>4903.5</c:v>
                </c:pt>
                <c:pt idx="4">
                  <c:v>3640.4</c:v>
                </c:pt>
                <c:pt idx="5">
                  <c:v>3163.4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-3.580687802255916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2054.6999999999998</c:v>
                </c:pt>
                <c:pt idx="1">
                  <c:v>1943.3</c:v>
                </c:pt>
                <c:pt idx="2">
                  <c:v>3764.2</c:v>
                </c:pt>
                <c:pt idx="3">
                  <c:v>5077.6000000000004</c:v>
                </c:pt>
                <c:pt idx="4">
                  <c:v>5077.6000000000004</c:v>
                </c:pt>
                <c:pt idx="5">
                  <c:v>5077.6000000000004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552704"/>
        <c:axId val="311498368"/>
      </c:barChart>
      <c:catAx>
        <c:axId val="31655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498368"/>
        <c:crosses val="autoZero"/>
        <c:auto val="1"/>
        <c:lblAlgn val="ctr"/>
        <c:lblOffset val="100"/>
        <c:noMultiLvlLbl val="0"/>
      </c:catAx>
      <c:valAx>
        <c:axId val="3114983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3165527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2511744855505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04263437658748E-4"/>
                  <c:y val="1.15625477440035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513.70000000000005</c:v>
                </c:pt>
                <c:pt idx="1">
                  <c:v>779.2</c:v>
                </c:pt>
                <c:pt idx="2">
                  <c:v>650.20000000000005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2438784"/>
        <c:axId val="313296576"/>
        <c:axId val="0"/>
      </c:bar3DChart>
      <c:catAx>
        <c:axId val="31243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296576"/>
        <c:crosses val="autoZero"/>
        <c:auto val="1"/>
        <c:lblAlgn val="ctr"/>
        <c:lblOffset val="100"/>
        <c:noMultiLvlLbl val="0"/>
      </c:catAx>
      <c:valAx>
        <c:axId val="31329657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12438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17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B7E5B3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3341.5</c:v>
                </c:pt>
                <c:pt idx="1">
                  <c:v>26078.2</c:v>
                </c:pt>
                <c:pt idx="2">
                  <c:v>26412.400000000001</c:v>
                </c:pt>
                <c:pt idx="3">
                  <c:v>32622.1</c:v>
                </c:pt>
                <c:pt idx="4">
                  <c:v>24822.2</c:v>
                </c:pt>
                <c:pt idx="5">
                  <c:v>25279.200000000001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372536103119311E-2"/>
                  <c:y val="6.9716287646110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#,##0.0">
                  <c:v>24510.799999999996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91C1ED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5292.6</c:v>
                </c:pt>
                <c:pt idx="1">
                  <c:v>5722.4</c:v>
                </c:pt>
                <c:pt idx="2">
                  <c:v>5846.1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114944"/>
        <c:axId val="311529984"/>
      </c:barChart>
      <c:catAx>
        <c:axId val="3161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1529984"/>
        <c:crosses val="autoZero"/>
        <c:auto val="1"/>
        <c:lblAlgn val="ctr"/>
        <c:lblOffset val="100"/>
        <c:noMultiLvlLbl val="0"/>
      </c:catAx>
      <c:valAx>
        <c:axId val="3115299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61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05E-3"/>
                  <c:y val="3.09900931185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18924.3</c:v>
                </c:pt>
                <c:pt idx="1">
                  <c:v>23662.16</c:v>
                </c:pt>
                <c:pt idx="2">
                  <c:v>25804.1</c:v>
                </c:pt>
                <c:pt idx="3">
                  <c:v>26975.42</c:v>
                </c:pt>
                <c:pt idx="4">
                  <c:v>29563.41</c:v>
                </c:pt>
                <c:pt idx="5">
                  <c:v>29563.47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472222222222256E-2"/>
                  <c:y val="-9.535600972236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792E-2"/>
                  <c:y val="-4.572793776603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1036E-2"/>
                  <c:y val="2.6003710176745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41E-3"/>
                  <c:y val="-2.1413760164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26126.5</c:v>
                </c:pt>
                <c:pt idx="1">
                  <c:v>31772.3</c:v>
                </c:pt>
                <c:pt idx="2">
                  <c:v>31016.1</c:v>
                </c:pt>
                <c:pt idx="3">
                  <c:v>32309.439999999999</c:v>
                </c:pt>
                <c:pt idx="4">
                  <c:v>35398.9</c:v>
                </c:pt>
                <c:pt idx="5">
                  <c:v>35885.9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1.810320733385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88888888888941E-2"/>
                  <c:y val="1.3841365636360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93E-2"/>
                  <c:y val="2.9574797527324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9948E-3"/>
                  <c:y val="-4.24999751290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28445.7</c:v>
                </c:pt>
                <c:pt idx="1">
                  <c:v>29890.799999999999</c:v>
                </c:pt>
                <c:pt idx="2">
                  <c:v>30822.2</c:v>
                </c:pt>
                <c:pt idx="3">
                  <c:v>32233.8</c:v>
                </c:pt>
                <c:pt idx="4">
                  <c:v>35849.1</c:v>
                </c:pt>
                <c:pt idx="5">
                  <c:v>36897.68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00000000000006E-2"/>
                  <c:y val="4.606055100047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4409448819233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66E-3"/>
                  <c:y val="7.956814338558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25516.6</c:v>
                </c:pt>
                <c:pt idx="1">
                  <c:v>29655</c:v>
                </c:pt>
                <c:pt idx="2">
                  <c:v>27265.200000000001</c:v>
                </c:pt>
                <c:pt idx="3">
                  <c:v>28175.57</c:v>
                </c:pt>
                <c:pt idx="4">
                  <c:v>31545.4</c:v>
                </c:pt>
                <c:pt idx="5">
                  <c:v>31192.92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7698560"/>
        <c:axId val="311544064"/>
      </c:lineChart>
      <c:catAx>
        <c:axId val="3176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311544064"/>
        <c:crosses val="autoZero"/>
        <c:auto val="1"/>
        <c:lblAlgn val="ctr"/>
        <c:lblOffset val="100"/>
        <c:noMultiLvlLbl val="0"/>
      </c:catAx>
      <c:valAx>
        <c:axId val="3115440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3176985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1.9444444444444445E-2"/>
                  <c:y val="-1.410924869028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5.079329528502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9136E-2"/>
                  <c:y val="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810257.3</c:v>
                </c:pt>
                <c:pt idx="1">
                  <c:v>744814.9</c:v>
                </c:pt>
                <c:pt idx="2">
                  <c:v>778034.9</c:v>
                </c:pt>
                <c:pt idx="3">
                  <c:v>729040.7</c:v>
                </c:pt>
                <c:pt idx="4">
                  <c:v>696674</c:v>
                </c:pt>
                <c:pt idx="5">
                  <c:v>715758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000765529308893E-2"/>
                  <c:y val="6.7724393713363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33333333333719E-2"/>
                  <c:y val="-2.22192892760379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22987751531037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47987751531059E-2"/>
                  <c:y val="-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444444444444502E-2"/>
                  <c:y val="4.23277460708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66666666664E-2"/>
                  <c:y val="-5.6436994761137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812775.5</c:v>
                </c:pt>
                <c:pt idx="1">
                  <c:v>760467.7</c:v>
                </c:pt>
                <c:pt idx="2">
                  <c:v>790768.9</c:v>
                </c:pt>
                <c:pt idx="3">
                  <c:v>724040.7</c:v>
                </c:pt>
                <c:pt idx="4">
                  <c:v>689674</c:v>
                </c:pt>
                <c:pt idx="5">
                  <c:v>708258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2518.1999999999998</c:v>
                </c:pt>
                <c:pt idx="1">
                  <c:v>15652.8</c:v>
                </c:pt>
                <c:pt idx="2">
                  <c:v>12734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 formatCode="#,##0.0">
                  <c:v>5000</c:v>
                </c:pt>
                <c:pt idx="4" formatCode="#,##0.0">
                  <c:v>7000</c:v>
                </c:pt>
                <c:pt idx="5" formatCode="#,##0.0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7567232"/>
        <c:axId val="138995392"/>
        <c:axId val="0"/>
      </c:bar3DChart>
      <c:catAx>
        <c:axId val="2975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995392"/>
        <c:crosses val="autoZero"/>
        <c:auto val="1"/>
        <c:lblAlgn val="ctr"/>
        <c:lblOffset val="100"/>
        <c:noMultiLvlLbl val="0"/>
      </c:catAx>
      <c:valAx>
        <c:axId val="1389953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756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65"/>
          <c:y val="0.30222966124028028"/>
          <c:w val="0.13594860017498162"/>
          <c:h val="0.33063813354415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9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994474936005869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812379.1</c:v>
                </c:pt>
                <c:pt idx="1">
                  <c:v>760143.5</c:v>
                </c:pt>
                <c:pt idx="2">
                  <c:v>789059.2</c:v>
                </c:pt>
                <c:pt idx="3">
                  <c:v>721653.3</c:v>
                </c:pt>
                <c:pt idx="4">
                  <c:v>689665.8</c:v>
                </c:pt>
                <c:pt idx="5">
                  <c:v>708250.8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3575168"/>
        <c:axId val="45308096"/>
        <c:axId val="0"/>
      </c:bar3DChart>
      <c:catAx>
        <c:axId val="2935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308096"/>
        <c:crosses val="autoZero"/>
        <c:auto val="1"/>
        <c:lblAlgn val="ctr"/>
        <c:lblOffset val="100"/>
        <c:noMultiLvlLbl val="0"/>
      </c:catAx>
      <c:valAx>
        <c:axId val="453080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9357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6E-2"/>
          <c:y val="0.12311019654306"/>
          <c:w val="0.52889858233371312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E59074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Sheet1!$A$1:$N$1</c:f>
              <c:strCache>
                <c:ptCount val="14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Безопасная жизнь населения</c:v>
                </c:pt>
              </c:strCache>
            </c:strRef>
          </c:cat>
          <c:val>
            <c:numRef>
              <c:f>Sheet1!$A$2:$N$2</c:f>
              <c:numCache>
                <c:formatCode>General</c:formatCode>
                <c:ptCount val="14"/>
                <c:pt idx="0" formatCode="0.0">
                  <c:v>0.8</c:v>
                </c:pt>
                <c:pt idx="1">
                  <c:v>0.1</c:v>
                </c:pt>
                <c:pt idx="2" formatCode="0.0">
                  <c:v>6</c:v>
                </c:pt>
                <c:pt idx="3">
                  <c:v>2.8</c:v>
                </c:pt>
                <c:pt idx="4">
                  <c:v>0.60000000000000009</c:v>
                </c:pt>
                <c:pt idx="5">
                  <c:v>0.2</c:v>
                </c:pt>
                <c:pt idx="6" formatCode="0.0">
                  <c:v>6.1</c:v>
                </c:pt>
                <c:pt idx="7">
                  <c:v>9.3000000000000007</c:v>
                </c:pt>
                <c:pt idx="8" formatCode="0.0">
                  <c:v>4.4000000000000004</c:v>
                </c:pt>
                <c:pt idx="9">
                  <c:v>0.60000000000000009</c:v>
                </c:pt>
                <c:pt idx="10" formatCode="0.0">
                  <c:v>49.8</c:v>
                </c:pt>
                <c:pt idx="11" formatCode="0.0">
                  <c:v>7.7</c:v>
                </c:pt>
                <c:pt idx="12">
                  <c:v>10.9</c:v>
                </c:pt>
                <c:pt idx="1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589"/>
          <c:y val="3.1882477820178654E-4"/>
          <c:w val="0.44212361081158275"/>
          <c:h val="0.9865613955173955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46368"/>
        <c:axId val="128562816"/>
      </c:barChart>
      <c:catAx>
        <c:axId val="15314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562816"/>
        <c:crosses val="autoZero"/>
        <c:auto val="1"/>
        <c:lblAlgn val="ctr"/>
        <c:lblOffset val="100"/>
        <c:noMultiLvlLbl val="0"/>
      </c:catAx>
      <c:valAx>
        <c:axId val="12856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146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1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7296"/>
        <c:axId val="138998272"/>
      </c:barChart>
      <c:catAx>
        <c:axId val="14007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998272"/>
        <c:crosses val="autoZero"/>
        <c:auto val="1"/>
        <c:lblAlgn val="ctr"/>
        <c:lblOffset val="100"/>
        <c:noMultiLvlLbl val="0"/>
      </c:catAx>
      <c:valAx>
        <c:axId val="13899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7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287388031992892E-3"/>
                  <c:y val="6.419708154079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64882262602983E-3"/>
                  <c:y val="5.432060745759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823675.8</c:v>
                </c:pt>
                <c:pt idx="1">
                  <c:v>758553.1</c:v>
                </c:pt>
                <c:pt idx="2">
                  <c:v>796194.1</c:v>
                </c:pt>
                <c:pt idx="3">
                  <c:v>750115.2</c:v>
                </c:pt>
                <c:pt idx="4">
                  <c:v>709201.5</c:v>
                </c:pt>
                <c:pt idx="5">
                  <c:v>728869.3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9652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810257.3</c:v>
                </c:pt>
                <c:pt idx="1">
                  <c:v>744814.9</c:v>
                </c:pt>
                <c:pt idx="2">
                  <c:v>778034.9</c:v>
                </c:pt>
                <c:pt idx="3">
                  <c:v>729040.7</c:v>
                </c:pt>
                <c:pt idx="4">
                  <c:v>696674</c:v>
                </c:pt>
                <c:pt idx="5">
                  <c:v>715758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29488473987738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4320607457594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9652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109285.3</c:v>
                </c:pt>
                <c:pt idx="1">
                  <c:v>108847.1</c:v>
                </c:pt>
                <c:pt idx="2">
                  <c:v>94855.5</c:v>
                </c:pt>
                <c:pt idx="3">
                  <c:v>70998.5</c:v>
                </c:pt>
                <c:pt idx="4">
                  <c:v>41515.1</c:v>
                </c:pt>
                <c:pt idx="5">
                  <c:v>42624.5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7744"/>
        <c:axId val="139000000"/>
      </c:lineChart>
      <c:catAx>
        <c:axId val="140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000000"/>
        <c:crosses val="autoZero"/>
        <c:auto val="1"/>
        <c:lblAlgn val="ctr"/>
        <c:lblOffset val="100"/>
        <c:noMultiLvlLbl val="0"/>
      </c:catAx>
      <c:valAx>
        <c:axId val="139000000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1404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103"/>
          <c:y val="0.19677630330574139"/>
          <c:w val="0.25358040570560592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7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46.2</c:v>
                </c:pt>
                <c:pt idx="1">
                  <c:v>43.1</c:v>
                </c:pt>
                <c:pt idx="2">
                  <c:v>40.6</c:v>
                </c:pt>
                <c:pt idx="3">
                  <c:v>38.200000000000003</c:v>
                </c:pt>
                <c:pt idx="4">
                  <c:v>36.200000000000003</c:v>
                </c:pt>
                <c:pt idx="5">
                  <c:v>37.200000000000003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51126465100717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94646787809014E-3"/>
                  <c:y val="3.047597717101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40.700000000000003</c:v>
                </c:pt>
                <c:pt idx="1">
                  <c:v>37.6</c:v>
                </c:pt>
                <c:pt idx="2">
                  <c:v>39.700000000000003</c:v>
                </c:pt>
                <c:pt idx="3">
                  <c:v>37.200000000000003</c:v>
                </c:pt>
                <c:pt idx="4">
                  <c:v>35.5</c:v>
                </c:pt>
                <c:pt idx="5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5.5</c:v>
                </c:pt>
                <c:pt idx="1">
                  <c:v>5.5</c:v>
                </c:pt>
                <c:pt idx="2">
                  <c:v>4.8</c:v>
                </c:pt>
                <c:pt idx="3">
                  <c:v>3.6</c:v>
                </c:pt>
                <c:pt idx="4">
                  <c:v>2.1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06470400"/>
        <c:axId val="212474624"/>
        <c:axId val="0"/>
      </c:bar3DChart>
      <c:catAx>
        <c:axId val="3064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2474624"/>
        <c:crosses val="autoZero"/>
        <c:auto val="1"/>
        <c:lblAlgn val="ctr"/>
        <c:lblOffset val="100"/>
        <c:noMultiLvlLbl val="0"/>
      </c:catAx>
      <c:valAx>
        <c:axId val="21247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647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8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228978.1</c:v>
                </c:pt>
                <c:pt idx="1">
                  <c:v>214123.1</c:v>
                </c:pt>
                <c:pt idx="2">
                  <c:v>205638.1</c:v>
                </c:pt>
                <c:pt idx="3">
                  <c:v>199755.5</c:v>
                </c:pt>
                <c:pt idx="4">
                  <c:v>180804.9</c:v>
                </c:pt>
                <c:pt idx="5">
                  <c:v>167956.2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11138.5</c:v>
                </c:pt>
                <c:pt idx="1">
                  <c:v>10720</c:v>
                </c:pt>
                <c:pt idx="2">
                  <c:v>10317</c:v>
                </c:pt>
                <c:pt idx="3">
                  <c:v>15329.3</c:v>
                </c:pt>
                <c:pt idx="4">
                  <c:v>11201.4</c:v>
                </c:pt>
                <c:pt idx="5">
                  <c:v>11944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07808"/>
        <c:axId val="307257920"/>
        <c:axId val="0"/>
      </c:bar3DChart>
      <c:catAx>
        <c:axId val="14007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7257920"/>
        <c:crosses val="autoZero"/>
        <c:auto val="1"/>
        <c:lblAlgn val="ctr"/>
        <c:lblOffset val="100"/>
        <c:noMultiLvlLbl val="0"/>
      </c:catAx>
      <c:valAx>
        <c:axId val="3072579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1400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69"/>
          <c:w val="0.2335616552110297"/>
          <c:h val="0.48835470384577445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43"/>
          <c:y val="0.17036911127731141"/>
          <c:w val="0.6091036132115154"/>
          <c:h val="0.788416179064341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175542.8</c:v>
                </c:pt>
                <c:pt idx="1">
                  <c:v>159023.5</c:v>
                </c:pt>
                <c:pt idx="2">
                  <c:v>170490</c:v>
                </c:pt>
                <c:pt idx="3">
                  <c:v>132830.70000000001</c:v>
                </c:pt>
                <c:pt idx="4">
                  <c:v>104244.5</c:v>
                </c:pt>
                <c:pt idx="5">
                  <c:v>106768.7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251483.9</c:v>
                </c:pt>
                <c:pt idx="1">
                  <c:v>248960.6</c:v>
                </c:pt>
                <c:pt idx="2">
                  <c:v>264750.7</c:v>
                </c:pt>
                <c:pt idx="3">
                  <c:v>275292.3</c:v>
                </c:pt>
                <c:pt idx="4">
                  <c:v>275270.2</c:v>
                </c:pt>
                <c:pt idx="5">
                  <c:v>275605.40000000002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191350.9</c:v>
                </c:pt>
                <c:pt idx="1">
                  <c:v>133579.5</c:v>
                </c:pt>
                <c:pt idx="2">
                  <c:v>111100</c:v>
                </c:pt>
                <c:pt idx="3">
                  <c:v>80391.8</c:v>
                </c:pt>
                <c:pt idx="4">
                  <c:v>73945.399999999994</c:v>
                </c:pt>
                <c:pt idx="5">
                  <c:v>74896.5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45184"/>
        <c:axId val="307259648"/>
      </c:barChart>
      <c:catAx>
        <c:axId val="14045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7259648"/>
        <c:crosses val="autoZero"/>
        <c:auto val="1"/>
        <c:lblAlgn val="ctr"/>
        <c:lblOffset val="100"/>
        <c:noMultiLvlLbl val="0"/>
      </c:catAx>
      <c:valAx>
        <c:axId val="307259648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1404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95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11979.5</c:v>
                </c:pt>
                <c:pt idx="1">
                  <c:v>15199.9</c:v>
                </c:pt>
                <c:pt idx="2">
                  <c:v>23436.400000000001</c:v>
                </c:pt>
                <c:pt idx="3">
                  <c:v>24570.799999999996</c:v>
                </c:pt>
                <c:pt idx="4">
                  <c:v>18370.8</c:v>
                </c:pt>
                <c:pt idx="5">
                  <c:v>18370.8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506382524881905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841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251483.9</c:v>
                </c:pt>
                <c:pt idx="1">
                  <c:v>248960.6</c:v>
                </c:pt>
                <c:pt idx="2">
                  <c:v>264750.7</c:v>
                </c:pt>
                <c:pt idx="3">
                  <c:v>275292.3</c:v>
                </c:pt>
                <c:pt idx="4">
                  <c:v>275270.2</c:v>
                </c:pt>
                <c:pt idx="5">
                  <c:v>275605.40000000002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9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77234216999375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191350.9</c:v>
                </c:pt>
                <c:pt idx="1">
                  <c:v>133579.5</c:v>
                </c:pt>
                <c:pt idx="2">
                  <c:v>111100</c:v>
                </c:pt>
                <c:pt idx="3">
                  <c:v>80391.8</c:v>
                </c:pt>
                <c:pt idx="4">
                  <c:v>73945.399999999994</c:v>
                </c:pt>
                <c:pt idx="5">
                  <c:v>74896.399999999994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506382524881905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3067478119448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175542.8</c:v>
                </c:pt>
                <c:pt idx="1">
                  <c:v>159023.5</c:v>
                </c:pt>
                <c:pt idx="2">
                  <c:v>170490</c:v>
                </c:pt>
                <c:pt idx="3">
                  <c:v>132830.70000000001</c:v>
                </c:pt>
                <c:pt idx="4">
                  <c:v>104244.5</c:v>
                </c:pt>
                <c:pt idx="5">
                  <c:v>106768.7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899776"/>
        <c:axId val="307262528"/>
        <c:axId val="0"/>
      </c:bar3DChart>
      <c:catAx>
        <c:axId val="30989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7262528"/>
        <c:crosses val="autoZero"/>
        <c:auto val="1"/>
        <c:lblAlgn val="ctr"/>
        <c:lblOffset val="100"/>
        <c:noMultiLvlLbl val="0"/>
      </c:catAx>
      <c:valAx>
        <c:axId val="3072625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0989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/>
        <cdr:cNvGrpSpPr/>
      </cdr:nvGrpSpPr>
      <cdr:grpSpPr>
        <a:xfrm xmlns:a="http://schemas.openxmlformats.org/drawingml/2006/main" flipH="1">
          <a:off x="3357585" y="3143259"/>
          <a:ext cx="5072086" cy="785841"/>
          <a:chOff x="3407968" y="2569713"/>
          <a:chExt cx="2493768" cy="464825"/>
        </a:xfrm>
      </cdr:grpSpPr>
      <cdr:grpSp>
        <cdr:nvGrpSpPr>
          <cdr:cNvPr id="65" name="Group 45"/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/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/>
        <cdr:cNvGrpSpPr/>
      </cdr:nvGrpSpPr>
      <cdr:grpSpPr>
        <a:xfrm xmlns:a="http://schemas.openxmlformats.org/drawingml/2006/main" flipH="1">
          <a:off x="3000329" y="3643321"/>
          <a:ext cx="6143671" cy="571506"/>
          <a:chOff x="4257793" y="407111"/>
          <a:chExt cx="4290505" cy="3247600"/>
        </a:xfrm>
      </cdr:grpSpPr>
      <cdr:grpSp>
        <cdr:nvGrpSpPr>
          <cdr:cNvPr id="72" name="Group 44"/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/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/>
        <cdr:cNvGrpSpPr/>
      </cdr:nvGrpSpPr>
      <cdr:grpSpPr>
        <a:xfrm xmlns:a="http://schemas.openxmlformats.org/drawingml/2006/main" flipH="1">
          <a:off x="3786165" y="2571753"/>
          <a:ext cx="4643506" cy="571506"/>
          <a:chOff x="3629672" y="2184922"/>
          <a:chExt cx="2129997" cy="406701"/>
        </a:xfrm>
      </cdr:grpSpPr>
      <cdr:grpSp>
        <cdr:nvGrpSpPr>
          <cdr:cNvPr id="58" name="Group 46"/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/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6435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0.17722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0"/>
          <a:ext cx="9144000" cy="10926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</a:t>
          </a:r>
          <a:r>
            <a: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МБУ «Нуримановская централизованная библиотечная </a:t>
          </a:r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система»  и МБУ </a:t>
          </a:r>
          <a:r>
            <a: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«Нуримановская централизованная клубная система</a:t>
          </a:r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», в составе которых 48 филиалов в разных населенных пунктах района.</a:t>
          </a:r>
          <a:endParaRPr lang="en-US" sz="13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221D3B-8725-462E-AFA9-053D423F803F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F4326BB-0F27-46A7-9173-900424722644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133B1AF-B464-4B52-839D-52620A129F2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F34F846-19D2-4CD0-B2F0-0E9CD3C66314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D2B8890-EBA4-4900-B888-E525E483AD0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2AD4634-AEF7-447D-BCCF-4FEE06249902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C43D0D3-40E2-4FDE-A563-EF04E529DCB2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784D92E-2E07-4447-A397-00691309E8E4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4E800C8-B8B0-4051-8A0B-0E8F3646984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8C53BC8-FADE-41FF-A83F-67500E12FF68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637CA936-A3FC-4F5C-9300-76E5CFBEE61B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76C19C-BEB4-424C-BE16-133C3AD34627}" type="datetime1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chart" Target="../charts/chart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8.emf"/><Relationship Id="rId5" Type="http://schemas.openxmlformats.org/officeDocument/2006/relationships/image" Target="../media/image9.jpeg"/><Relationship Id="rId10" Type="http://schemas.openxmlformats.org/officeDocument/2006/relationships/oleObject" Target="../embeddings/Microsoft_Excel_97-2003_Worksheet4.xls"/><Relationship Id="rId4" Type="http://schemas.openxmlformats.org/officeDocument/2006/relationships/image" Target="../media/image5.emf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Microsoft_Excel_97-2003_Worksheet5.xls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image" Target="../media/image16.jpeg"/><Relationship Id="rId5" Type="http://schemas.openxmlformats.org/officeDocument/2006/relationships/oleObject" Target="../embeddings/Microsoft_Excel_97-2003_Worksheet6.xls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Microsoft_Excel_97-2003_Worksheet7.xls"/><Relationship Id="rId7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69257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54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034" y="285293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годовому отчету об исполнении бюджета муниципального района Нуримановский район Республики Башкортостан за 2021 год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в 2019-2024 годах,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3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68396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/>
                <a:gridCol w="1130635"/>
                <a:gridCol w="1130635"/>
                <a:gridCol w="1130635"/>
                <a:gridCol w="1130635"/>
                <a:gridCol w="996536"/>
                <a:gridCol w="973569"/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- 981,8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9 652,8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702081033"/>
              </p:ext>
            </p:extLst>
          </p:nvPr>
        </p:nvGraphicFramePr>
        <p:xfrm>
          <a:off x="0" y="119675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024135418"/>
              </p:ext>
            </p:extLst>
          </p:nvPr>
        </p:nvGraphicFramePr>
        <p:xfrm>
          <a:off x="4221485" y="4077072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484923049"/>
              </p:ext>
            </p:extLst>
          </p:nvPr>
        </p:nvGraphicFramePr>
        <p:xfrm>
          <a:off x="4929190" y="119675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419168876"/>
              </p:ext>
            </p:extLst>
          </p:nvPr>
        </p:nvGraphicFramePr>
        <p:xfrm>
          <a:off x="-7962" y="4077072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403648" y="44624"/>
            <a:ext cx="67040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2019-2024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8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01130"/>
              </p:ext>
            </p:extLst>
          </p:nvPr>
        </p:nvGraphicFramePr>
        <p:xfrm>
          <a:off x="0" y="951234"/>
          <a:ext cx="9144032" cy="5906766"/>
        </p:xfrm>
        <a:graphic>
          <a:graphicData uri="http://schemas.openxmlformats.org/drawingml/2006/table">
            <a:tbl>
              <a:tblPr/>
              <a:tblGrid>
                <a:gridCol w="4143372"/>
                <a:gridCol w="928694"/>
                <a:gridCol w="785818"/>
                <a:gridCol w="857256"/>
                <a:gridCol w="857256"/>
                <a:gridCol w="785818"/>
                <a:gridCol w="785818"/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810 257,3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729 040,7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696 674,0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715 758,0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179 900,2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192 006,3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215 955,1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224 843,1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240 116,6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121 369,1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143 216,0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149 331,0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159 458,0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10 780,8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12 061,6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42 049,1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43 930,1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48 093,1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3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6 659,9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630 357,1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513 085,6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471 830,9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475 641,4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629 771,8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556 763,5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513 085,6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471 830,9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475 641,4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132 830,7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106 768,7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80 391,8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73 945,4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74 896,5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275 605,4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других бюджетов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-3 954,9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-6 836,4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видам доходов </a:t>
            </a:r>
          </a:p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2019-2024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3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4145" y="188640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2021 году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00430" y="2071678"/>
            <a:ext cx="105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136 566,6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38 044,1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14 168,8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8 242,9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2 964,3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1 010,1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75" y="5591175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5 159,6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2 677,5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4572008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562 950,0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778 034,9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9" y="4000505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3 362,0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5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1" y="1"/>
            <a:ext cx="9155431" cy="6864349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0" y="5580062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4919662"/>
            <a:ext cx="2868612" cy="19383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4071943"/>
            <a:ext cx="1511300" cy="1755775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7" y="3643315"/>
            <a:ext cx="1511300" cy="1755775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2" y="4500570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2,2</a:t>
            </a:r>
            <a:r>
              <a:rPr lang="en-US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3" y="4000505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3,2</a:t>
            </a:r>
            <a:r>
              <a:rPr lang="en-US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8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3500438"/>
            <a:ext cx="11592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i="0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0" y="-214338"/>
          <a:ext cx="9144002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/>
                <a:gridCol w="1285855"/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 центральная районная больница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1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Общество с ограниченной ответственностью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Акционерное общество «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Акватик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«Красный Ключ»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1" y="4208463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09" y="3560763"/>
            <a:ext cx="3011488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7" y="2857497"/>
            <a:ext cx="3225803" cy="400050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3143249"/>
            <a:ext cx="1511300" cy="1755775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39" y="2571745"/>
            <a:ext cx="1511300" cy="1760537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2000241"/>
            <a:ext cx="1511300" cy="1760537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6215087"/>
            <a:ext cx="6815138" cy="400051"/>
            <a:chOff x="543" y="3818"/>
            <a:chExt cx="4293" cy="252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2357430"/>
            <a:ext cx="1563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13,3</a:t>
            </a:r>
            <a:r>
              <a:rPr lang="en-US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FFCCFF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0" y="3571877"/>
            <a:ext cx="1635592" cy="64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3,3</a:t>
            </a:r>
            <a:r>
              <a:rPr lang="en-US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chemeClr val="accent4">
                  <a:lumMod val="40000"/>
                  <a:lumOff val="60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3000372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6,8</a:t>
            </a:r>
            <a:r>
              <a:rPr lang="en-US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5143513"/>
            <a:ext cx="54875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налогоплательщиков за 2021 год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09797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/>
                <a:gridCol w="1000132"/>
                <a:gridCol w="1071570"/>
                <a:gridCol w="1214446"/>
                <a:gridCol w="928694"/>
                <a:gridCol w="857256"/>
                <a:gridCol w="857222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(Отчет)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132 830,7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106 768,7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80 391,8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73 945,4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74 896,5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275 292,3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275 270,2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275 605,4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11 979,5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24 570,8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40009530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38404148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</a:t>
            </a:r>
          </a:p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полученные из других бюджетов бюджетной </a:t>
            </a:r>
          </a:p>
          <a:p>
            <a:pPr algn="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РФ в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2019-2024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360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03024"/>
              </p:ext>
            </p:extLst>
          </p:nvPr>
        </p:nvGraphicFramePr>
        <p:xfrm>
          <a:off x="35620" y="764704"/>
          <a:ext cx="9073009" cy="60422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2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3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80 391,8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73 945,4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74 896,5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муниципальной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осуществление дорожной деятельности в отношении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 также капитального ремонта и ремонта дворовых территорий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государственной программы Российской Федерации «Доступная среда»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формирования у обучающихся современных технологических и гуманитарных навыков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6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10 839,9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10 865,3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2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новых мест в образовательных организациях различных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типов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реализации дополнительных общеразвивающих программ всех направленностей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8 876,0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5 657,1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38799"/>
              </p:ext>
            </p:extLst>
          </p:nvPr>
        </p:nvGraphicFramePr>
        <p:xfrm>
          <a:off x="35496" y="44624"/>
          <a:ext cx="9073008" cy="67577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3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в том числе молодых семей и молодых специалистов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  возникающих при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17 144,9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17 466,8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возникающих при доведении средней заработной платы педагогических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8 295,7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8 257,5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при 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9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переходу на поквартирные системы отопления и установке блочных котельных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 развития общественной инфраструктуры, основанных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61219"/>
              </p:ext>
            </p:extLst>
          </p:nvPr>
        </p:nvGraphicFramePr>
        <p:xfrm>
          <a:off x="35496" y="44625"/>
          <a:ext cx="9073008" cy="67379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инвестиционных программ организациями, осуществляющими регулируемые виды деятельности в сфере теплоснабжения, водоснабжения и водоотведения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19 488,2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общее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53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275 292,3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275 270,2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34 599,4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43 862,3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43 732,1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43 732,5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38742"/>
              </p:ext>
            </p:extLst>
          </p:nvPr>
        </p:nvGraphicFramePr>
        <p:xfrm>
          <a:off x="35496" y="44625"/>
          <a:ext cx="9073008" cy="67588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/>
                <a:gridCol w="745110"/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2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133 831,9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3 176,4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0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15 301,1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4 230,7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4 036,2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061,7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1 241,3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57" y="314067"/>
            <a:ext cx="3168353" cy="455509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Нуримановского района.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– это проект, направленный на ознакомление граждан с приоритетами бюджетной политики, условиями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6--Pavlovka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2721" y="469113"/>
            <a:ext cx="5544617" cy="4244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389" y="4739239"/>
            <a:ext cx="8881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формирования и параметрами бюджета  муниципального района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для граждан» содержит основные параметры годового отчета об исполнении районного бюджета за 2021 год в доступной и понятной форме. В нашем «бюджете для граждан» все данные изложены так, чтобы не только экономисты, но и все жители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района могли понять, на какие цели и в каком объеме направляются средства.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3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13251"/>
              </p:ext>
            </p:extLst>
          </p:nvPr>
        </p:nvGraphicFramePr>
        <p:xfrm>
          <a:off x="35496" y="44625"/>
          <a:ext cx="9073008" cy="67238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/>
                <a:gridCol w="745110"/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12 665,6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15 371,7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15 369,4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15 369,5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административно-управленческого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вспомогательного персонала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14 348,6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14 557,3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14 557,3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14 557,3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11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34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151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80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назначению и выплате компенсации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5 174,2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19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08074"/>
              </p:ext>
            </p:extLst>
          </p:nvPr>
        </p:nvGraphicFramePr>
        <p:xfrm>
          <a:off x="35496" y="44625"/>
          <a:ext cx="9073008" cy="666294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24 570,8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благоустройству территорий населенных пунктов, коммунальному хозяйству, обеспечению мер пожарной безопасности, осуществлению дорожной деятельности и охране окружающей среды в границах сельских поселений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r>
                        <a:rPr lang="ru-RU" sz="115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15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проведение мероприятий в области культуры и искусства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95406"/>
              </p:ext>
            </p:extLst>
          </p:nvPr>
        </p:nvGraphicFramePr>
        <p:xfrm>
          <a:off x="0" y="2214554"/>
          <a:ext cx="9144001" cy="2748855"/>
        </p:xfrm>
        <a:graphic>
          <a:graphicData uri="http://schemas.openxmlformats.org/drawingml/2006/table">
            <a:tbl>
              <a:tblPr/>
              <a:tblGrid>
                <a:gridCol w="315284"/>
                <a:gridCol w="3231953"/>
                <a:gridCol w="945938"/>
                <a:gridCol w="945938"/>
                <a:gridCol w="1024766"/>
                <a:gridCol w="945938"/>
                <a:gridCol w="867109"/>
                <a:gridCol w="867075"/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71 410,7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42 640,8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51 699,4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54 148,4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26 913,1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29 928,6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28 602,5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28 124,6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19 042,7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22 840,3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22 638,3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94 376,5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47 724,1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26 787,6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27 313,2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491 254,1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517 415,9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486 921,2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494 102,4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8 227,2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17 344,3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2295615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4376159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1259305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130728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2019-2024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18900713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16315239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344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72608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/>
                <a:gridCol w="1103590"/>
                <a:gridCol w="1103590"/>
                <a:gridCol w="1182418"/>
                <a:gridCol w="1024763"/>
                <a:gridCol w="1103590"/>
                <a:gridCol w="1024763"/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75 994,7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69 313,5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68 869,6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68 868,6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1 902,0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1 965,4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034,0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3 148,0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109 088,5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83 119,1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67 951,1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77 738,7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85 119,2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10 639,7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6 478,9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6 259,9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4 839,1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383 778,1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416 511,2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407 832,4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407 103,9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54 617,3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50 169,2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45 636,1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45 958,0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60 125,9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55 384,9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54 299,6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54 088,9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701,7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33 144,9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24 822,2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25 279,2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8 227,2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17 344,3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724 040,7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689 674,0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708 258,0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5705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</a:t>
            </a:r>
            <a:b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2019-2024 годах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9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за 2021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%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14701"/>
              </p:ext>
            </p:extLst>
          </p:nvPr>
        </p:nvGraphicFramePr>
        <p:xfrm>
          <a:off x="251520" y="857839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24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45937"/>
              </p:ext>
            </p:extLst>
          </p:nvPr>
        </p:nvGraphicFramePr>
        <p:xfrm>
          <a:off x="0" y="3821098"/>
          <a:ext cx="9144000" cy="30369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59882"/>
                <a:gridCol w="936104"/>
                <a:gridCol w="864096"/>
                <a:gridCol w="720080"/>
                <a:gridCol w="864096"/>
                <a:gridCol w="864096"/>
                <a:gridCol w="8356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2 935,2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3 736,2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52 621,0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48 370,9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46 952,0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</a:tr>
              <a:tr h="1424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19 763,2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21 143,7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26 238,0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52380817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6512" y="0"/>
            <a:ext cx="904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2019-2024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5406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(межбюджетные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трансферты бюджетам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сельских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поселений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осуществление первичного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воинского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учета на территориях,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отсутствуют военные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37550215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11900646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7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7496" y="0"/>
            <a:ext cx="921149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2019-2024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7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23251936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rgbClr val="4CD45C"/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7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7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2 681,2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2 038,5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– 5 920,0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040029264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хозяйство в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2019-2024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61107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/>
                <a:gridCol w="1143008"/>
                <a:gridCol w="1071570"/>
                <a:gridCol w="1071570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 (Отчет)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92 837,5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93 084,8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92 952,3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245 808,9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264 077,3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265 042,9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264 189,3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26 253,4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39 907,9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30 996,0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31 120,6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222,4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10 622,4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10 622,4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7 947,2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06458986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4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3548" y="-952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бюджетной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района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66048"/>
            <a:ext cx="9144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Укрепление взаимодействия с крупнейшими налогоплательщиками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Повышение качества администрирования доходов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Обеспечение полноты и корректности сведений в базах данных республиканских органов исполнительной власти, территориальных органов федеральных органов исполнительной власти в Республике Башкортостан и органов местного самоуправления Республики Башкортостан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Реализация налогового потенциала, выявленного в результате проведения инвентаризации земельных участков и объектов капитального строительства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Ведение реестра налоговых льгот и оценка их эффективности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Оптимизация налоговых расходов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Выявление недобросовестных налогоплательщиков, в том числе являющихся исполнителями по муниципальным контрактам, получателями бюджетных средств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Выявление лиц, осуществляющих незаконную предпринимательскую деятельность, в целях их регистрации и постановки на налоговый учет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Усиление мер по легализации объектов налогообложения в рамках работы Межведомственной комиссии по вопросам, связанным с легализацией объектов налогообложения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</a:t>
            </a:r>
            <a:r>
              <a:rPr lang="ru-RU" sz="13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и поддержка его в актуальном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состоянии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сбалансированности бюджета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Достижение наилучших темпов наращивания налогового потенциала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счет инвестиционных вложений, повышения эффективности использования земли 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расходов, в том числе путем проведения обзоров бюджетных расходов, актуализации норм и правил определения расходных обязательств, повышения операционной эффективности бюджетных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Применение обоснованных нормативных затрат на оказание муниципальных услуг и работ, расчетов целевых субсидий,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также контроль за использованием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субсидий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Расширение использования механизмов инициативного бюджетирования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Обеспечение первоочередных расходов, сокращение расходов бюджета, не носящих первоочередного характера, в зависимости от их приоритетности 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Проведение взвешенной долговой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политики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8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5273905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</a:t>
            </a:r>
          </a:p>
          <a:p>
            <a:pPr algn="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2019-2024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5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4462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Культура – 50 581,0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658,8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46167168"/>
              </p:ext>
            </p:extLst>
          </p:nvPr>
        </p:nvGraphicFramePr>
        <p:xfrm>
          <a:off x="0" y="3429000"/>
          <a:ext cx="421196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11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 в 2019-2024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18025"/>
              </p:ext>
            </p:extLst>
          </p:nvPr>
        </p:nvGraphicFramePr>
        <p:xfrm>
          <a:off x="0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/>
                <a:gridCol w="1066803"/>
                <a:gridCol w="1143005"/>
                <a:gridCol w="1143005"/>
                <a:gridCol w="1143005"/>
                <a:gridCol w="990604"/>
                <a:gridCol w="990570"/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(План)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054,7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17 669,7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4 903,5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3 640,4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3 163,4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45 403,8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45 581,6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45 847,9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95574886"/>
              </p:ext>
            </p:extLst>
          </p:nvPr>
        </p:nvGraphicFramePr>
        <p:xfrm>
          <a:off x="0" y="1291508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0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правовых актов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иной официальной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701,7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683,6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(Отчет)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483,4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575446451"/>
              </p:ext>
            </p:extLst>
          </p:nvPr>
        </p:nvGraphicFramePr>
        <p:xfrm>
          <a:off x="377840" y="414077"/>
          <a:ext cx="4533900" cy="25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15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4" y="356572"/>
            <a:ext cx="9144000" cy="6463308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(тыс.руб.)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4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8082"/>
              </p:ext>
            </p:extLst>
          </p:nvPr>
        </p:nvGraphicFramePr>
        <p:xfrm>
          <a:off x="1534344" y="2420888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0011"/>
              </p:ext>
            </p:extLst>
          </p:nvPr>
        </p:nvGraphicFramePr>
        <p:xfrm>
          <a:off x="323528" y="3429000"/>
          <a:ext cx="8319298" cy="326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/>
                <a:gridCol w="1584176"/>
                <a:gridCol w="1224136"/>
                <a:gridCol w="1440160"/>
                <a:gridCol w="1388780"/>
              </a:tblGrid>
              <a:tr h="41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долговых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01.01.2021г.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7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 из бюджета Республики Башкортостан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0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847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31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(Отчет)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3 341,5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26 078,2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24 822,2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25 279,2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24 510,8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5 292,6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F1D08D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B7E5B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91C1E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83623066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8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710"/>
              </p:ext>
            </p:extLst>
          </p:nvPr>
        </p:nvGraphicFramePr>
        <p:xfrm>
          <a:off x="0" y="1071390"/>
          <a:ext cx="9144001" cy="5786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/>
                <a:gridCol w="857256"/>
                <a:gridCol w="1071570"/>
                <a:gridCol w="1342613"/>
                <a:gridCol w="1014841"/>
                <a:gridCol w="1016662"/>
                <a:gridCol w="1055040"/>
                <a:gridCol w="714380"/>
                <a:gridCol w="714349"/>
              </a:tblGrid>
              <a:tr h="29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3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жилищно-коммунальное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хозяйство, осуществление дорожной деятельности</a:t>
                      </a:r>
                      <a:r>
                        <a:rPr lang="en-US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охране окружающей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 в границах</a:t>
                      </a:r>
                      <a:r>
                        <a:rPr lang="en-US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сельских поселений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«Городская среда»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«Лучшее МО»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«ППМИ»</a:t>
                      </a:r>
                    </a:p>
                    <a:p>
                      <a:pPr algn="ctr"/>
                      <a:endParaRPr lang="ru-RU" sz="1000" b="1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631,7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215,5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819,4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436,8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610,0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464,0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266,0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403,1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297,75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4 612,6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158,1 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685,9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471,4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297,75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610,1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536,6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794,4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949,3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505,2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627,1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2520" algn="ctr"/>
                          <a:tab pos="2225040" algn="r"/>
                        </a:tabLs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321,9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297,7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763,5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926,0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9 840,4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826,0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091,8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430,4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413,0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667,5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297,7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709,6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995,0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333,3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711,8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74,4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421,1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151,4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448,3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13536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465,9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400,9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1 023,5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385,5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5282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26 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412,4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853,3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11 035,4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19 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645,7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9 840,4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1 023,5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5 846,1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406" y="-23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за 20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878995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за 2021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27095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/>
                <a:gridCol w="1638545"/>
                <a:gridCol w="5941119"/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308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359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102 603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85 392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12 116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2 578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6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0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259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18550" y="3310302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450 человек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3428312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13874"/>
              </p:ext>
            </p:extLst>
          </p:nvPr>
        </p:nvGraphicFramePr>
        <p:xfrm>
          <a:off x="0" y="1139055"/>
          <a:ext cx="9144032" cy="5718945"/>
        </p:xfrm>
        <a:graphic>
          <a:graphicData uri="http://schemas.openxmlformats.org/drawingml/2006/table">
            <a:tbl>
              <a:tblPr/>
              <a:tblGrid>
                <a:gridCol w="1643042"/>
                <a:gridCol w="928694"/>
                <a:gridCol w="1000132"/>
                <a:gridCol w="928694"/>
                <a:gridCol w="1071570"/>
                <a:gridCol w="928694"/>
                <a:gridCol w="1000132"/>
                <a:gridCol w="714380"/>
                <a:gridCol w="928694"/>
              </a:tblGrid>
              <a:tr h="278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Категории  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610" marR="6361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уровню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2019 года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Отношение  уровня  ср. з/п  к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/п по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Республике  2021 год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079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Единицы измерения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5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Образование - всего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30 048,3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31 298,5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35 469,3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Педагогические  работники дошкольных образовательных организаций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27 265,2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29 851,7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28 175,6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30 694,7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31 192,9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35 381,5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114,4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88,2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30 822,2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32 507,7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32 233,8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33 916,1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36 897,7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данных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119,7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организаций дополнительного образования детей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31 016,1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32 791,4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32 309,4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34 902,0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35 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885,9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38 699,1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115,7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92,7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1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Культура - всего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25 804,1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26 975,4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29 563,5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6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Работники учреждений культуры 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25 804,1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32 550,2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26 975,4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33 545,1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29 563,5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36 483,0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114,6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7963" y="0"/>
            <a:ext cx="7766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средней заработной платы отдельных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категорий работников</a:t>
            </a:r>
            <a:endParaRPr lang="ru-RU" sz="2800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53913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7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утвержденных муниципальных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01990673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38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72364"/>
              </p:ext>
            </p:extLst>
          </p:nvPr>
        </p:nvGraphicFramePr>
        <p:xfrm>
          <a:off x="0" y="1450393"/>
          <a:ext cx="9144034" cy="530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/>
                <a:gridCol w="1198555"/>
                <a:gridCol w="1198555"/>
                <a:gridCol w="1198555"/>
                <a:gridCol w="1012102"/>
                <a:gridCol w="1012100"/>
                <a:gridCol w="1012102"/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7 265,1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10 367,6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2 230,9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35 725,8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22 100,0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33 941,0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36 391,0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46 206,2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2 298,5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15 418,8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6 518,2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8 852,8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8 156,8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4 476,2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905"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33368"/>
              </p:ext>
            </p:extLst>
          </p:nvPr>
        </p:nvGraphicFramePr>
        <p:xfrm>
          <a:off x="0" y="4"/>
          <a:ext cx="9144000" cy="686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/>
                <a:gridCol w="867197"/>
                <a:gridCol w="928694"/>
                <a:gridCol w="928694"/>
                <a:gridCol w="928694"/>
                <a:gridCol w="1071570"/>
                <a:gridCol w="1000100"/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50 880,4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61 268,6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69 551,4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50 092,4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57 430,0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013,4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44 284,5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44 440,4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44 707,5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5 453,8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395 560,2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396 301,8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395 536,6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62 305,9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65 738,9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54 655,7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55 014,3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105 906,7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56 081,8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43 365,0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52 998,7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417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396,4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387,4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438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724 040,7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689 674,0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708 258,0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72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за 2021 год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56248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5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20567540"/>
              </p:ext>
            </p:extLst>
          </p:nvPr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264318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4071942"/>
            <a:ext cx="1143008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4857760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335756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611,7 </a:t>
            </a:r>
          </a:p>
          <a:p>
            <a:pPr algn="ctr"/>
            <a:r>
              <a:rPr lang="ru-RU" dirty="0" smtClean="0"/>
              <a:t>Тыс.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85860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1 697,5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92893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1 253,0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500438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125,3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435769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193,9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07207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125,3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6155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99792" y="3084733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Стоимость проекта –  497,0 тыс. руб.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368,0 тыс. руб.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 – 55,4 тыс. руб.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вклады населения – 36,8 тыс. руб.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вклады спонсоров – 36,8 тыс. руб.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65">
            <a:off x="6204486" y="4233998"/>
            <a:ext cx="2706248" cy="2029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-108520" y="5128015"/>
            <a:ext cx="4032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Стоимость проекта – 1200,5 тыс.руб.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885,0 тыс. руб. -средства бюджета района – 138,5 тыс. руб.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вклады населения – 88,5 тыс. руб.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вклады спонсоров – 88,5 тыс. 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012615"/>
            <a:ext cx="30889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Староисаевский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с/с – ограждение кладбища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Староисаево</a:t>
            </a: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0"/>
            <a:ext cx="6407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Новокулевский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с/с –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детской площадки для села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Нимислярово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6326">
            <a:off x="3771913" y="4314551"/>
            <a:ext cx="2617317" cy="1962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6929">
            <a:off x="1579305" y="1052768"/>
            <a:ext cx="2703897" cy="2027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3971">
            <a:off x="4414723" y="964773"/>
            <a:ext cx="2703897" cy="2004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53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3" y="4437112"/>
            <a:ext cx="282243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7" y="152400"/>
            <a:ext cx="9067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благоустройству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культурно-досугового центра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с.Новокулево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Башкортостан, в рамках национального проекта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(2 этап)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267" y="1512243"/>
            <a:ext cx="5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Стоимость проекта –  9 645,2 тыс. руб.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федерального бюджета – 8 979,7 тыс. 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республиканского бюджета – 183,2 тыс. 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местного бюджета – 482,3 тыс. 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8548" y="1672233"/>
            <a:ext cx="3212289" cy="24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77451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17" y="4437112"/>
            <a:ext cx="3227321" cy="24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9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77161"/>
              </p:ext>
            </p:extLst>
          </p:nvPr>
        </p:nvGraphicFramePr>
        <p:xfrm>
          <a:off x="179512" y="1052737"/>
          <a:ext cx="8856985" cy="5761026"/>
        </p:xfrm>
        <a:graphic>
          <a:graphicData uri="http://schemas.openxmlformats.org/drawingml/2006/table">
            <a:tbl>
              <a:tblPr/>
              <a:tblGrid>
                <a:gridCol w="288032"/>
                <a:gridCol w="2232248"/>
                <a:gridCol w="748441"/>
                <a:gridCol w="805617"/>
                <a:gridCol w="674000"/>
                <a:gridCol w="2031830"/>
                <a:gridCol w="712242"/>
                <a:gridCol w="705585"/>
                <a:gridCol w="658990"/>
              </a:tblGrid>
              <a:tr h="2880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«Современная школа"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3 230,8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физкультурой и спортом в МБОУ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лицей им. Исмагилова Р.С.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"Цифровая образовательная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среда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2 102,1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4 349,6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3096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"Творческие люди"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Павловский СК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ЦКС"); Государственная поддержка лучших работников сельских учреждений культуры (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Ахтямова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Э.З.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9 501,9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5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5 954,9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населения СП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(Благоустройство культурно-досугового  центра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9 501,9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98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16 343,2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160,7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10 342,2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20 308,8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на территории муниципального района Нуримановский район Республики Башкортостан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24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F2C9-D78D-4B1C-9E11-96E2BB97DE3F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48109"/>
              </p:ext>
            </p:extLst>
          </p:nvPr>
        </p:nvGraphicFramePr>
        <p:xfrm>
          <a:off x="4905375" y="1323975"/>
          <a:ext cx="39052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Лист" r:id="rId3" imgW="3905228" imgH="1724019" progId="Excel.Sheet.8">
                  <p:embed/>
                </p:oleObj>
              </mc:Choice>
              <mc:Fallback>
                <p:oleObj name="Лист" r:id="rId3" imgW="3905228" imgH="1724019" progId="Excel.Sheet.8">
                  <p:embed/>
                  <p:pic>
                    <p:nvPicPr>
                      <p:cNvPr id="0" name="Picture 14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323975"/>
                        <a:ext cx="3905250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192447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195888" y="1057275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5" y="5396197"/>
            <a:ext cx="2016139" cy="14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142844" y="5643578"/>
            <a:ext cx="2571768" cy="1078820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960,64</a:t>
            </a: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500034" y="714356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graphicFrame>
        <p:nvGraphicFramePr>
          <p:cNvPr id="230405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84432"/>
              </p:ext>
            </p:extLst>
          </p:nvPr>
        </p:nvGraphicFramePr>
        <p:xfrm>
          <a:off x="105553" y="918864"/>
          <a:ext cx="4932363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Лист" r:id="rId6" imgW="4524472" imgH="3133578" progId="Excel.Sheet.8">
                  <p:embed/>
                </p:oleObj>
              </mc:Choice>
              <mc:Fallback>
                <p:oleObj name="Лист" r:id="rId6" imgW="4524472" imgH="3133578" progId="Excel.Sheet.8">
                  <p:embed/>
                  <p:pic>
                    <p:nvPicPr>
                      <p:cNvPr id="0" name="Picture 14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53" y="918864"/>
                        <a:ext cx="4932363" cy="257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480808"/>
              </p:ext>
            </p:extLst>
          </p:nvPr>
        </p:nvGraphicFramePr>
        <p:xfrm>
          <a:off x="4343400" y="3724275"/>
          <a:ext cx="45339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Лист" r:id="rId8" imgW="4200385" imgH="2581383" progId="Excel.Sheet.8">
                  <p:embed/>
                </p:oleObj>
              </mc:Choice>
              <mc:Fallback>
                <p:oleObj name="Лист" r:id="rId8" imgW="4200385" imgH="2581383" progId="Excel.Sheet.8">
                  <p:embed/>
                  <p:pic>
                    <p:nvPicPr>
                      <p:cNvPr id="0" name="Picture 14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24275"/>
                        <a:ext cx="45339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133350"/>
            <a:ext cx="9020300" cy="6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5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832268"/>
              </p:ext>
            </p:extLst>
          </p:nvPr>
        </p:nvGraphicFramePr>
        <p:xfrm>
          <a:off x="285750" y="3429000"/>
          <a:ext cx="41306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Лист" r:id="rId10" imgW="3848057" imgH="1895354" progId="Excel.Sheet.8">
                  <p:embed/>
                </p:oleObj>
              </mc:Choice>
              <mc:Fallback>
                <p:oleObj name="Лист" r:id="rId10" imgW="3848057" imgH="1895354" progId="Excel.Sheet.8">
                  <p:embed/>
                  <p:pic>
                    <p:nvPicPr>
                      <p:cNvPr id="0" name="Picture 14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429000"/>
                        <a:ext cx="4130675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81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245"/>
          <p:cNvGraphicFramePr>
            <a:graphicFrameLocks/>
          </p:cNvGraphicFramePr>
          <p:nvPr/>
        </p:nvGraphicFramePr>
        <p:xfrm>
          <a:off x="-50800" y="1735138"/>
          <a:ext cx="92456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r:id="rId3" imgW="9242337" imgH="5169856" progId="Excel.Sheet.8">
                  <p:embed/>
                </p:oleObj>
              </mc:Choice>
              <mc:Fallback>
                <p:oleObj r:id="rId3" imgW="9242337" imgH="5169856" progId="Excel.Sheet.8">
                  <p:embed/>
                  <p:pic>
                    <p:nvPicPr>
                      <p:cNvPr id="0" name="Picture 7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35138"/>
                        <a:ext cx="9245600" cy="517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椭圆 47"/>
          <p:cNvSpPr/>
          <p:nvPr/>
        </p:nvSpPr>
        <p:spPr>
          <a:xfrm>
            <a:off x="4429125" y="3071811"/>
            <a:ext cx="2357455" cy="2262926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5" name="Shape 244"/>
          <p:cNvCxnSpPr/>
          <p:nvPr/>
        </p:nvCxnSpPr>
        <p:spPr>
          <a:xfrm rot="5400000" flipH="1" flipV="1">
            <a:off x="5576094" y="278209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rot="5400000" flipH="1" flipV="1">
            <a:off x="3607594" y="3036094"/>
            <a:ext cx="2000250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0"/>
          <p:cNvCxnSpPr/>
          <p:nvPr/>
        </p:nvCxnSpPr>
        <p:spPr>
          <a:xfrm rot="16200000" flipV="1">
            <a:off x="2357437" y="2714626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hape 230"/>
          <p:cNvCxnSpPr/>
          <p:nvPr/>
        </p:nvCxnSpPr>
        <p:spPr>
          <a:xfrm rot="16200000" flipV="1">
            <a:off x="714375" y="578643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V="1">
            <a:off x="357187" y="378618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12"/>
          <p:cNvSpPr txBox="1">
            <a:spLocks noChangeArrowheads="1"/>
          </p:cNvSpPr>
          <p:nvPr/>
        </p:nvSpPr>
        <p:spPr bwMode="auto">
          <a:xfrm>
            <a:off x="7072313" y="3571875"/>
            <a:ext cx="2071687" cy="70802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440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cxnSp>
        <p:nvCxnSpPr>
          <p:cNvPr id="212" name="Shape 211"/>
          <p:cNvCxnSpPr/>
          <p:nvPr/>
        </p:nvCxnSpPr>
        <p:spPr>
          <a:xfrm rot="5400000" flipH="1" flipV="1">
            <a:off x="7219157" y="363934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294918"/>
              </p:ext>
            </p:extLst>
          </p:nvPr>
        </p:nvGraphicFramePr>
        <p:xfrm>
          <a:off x="-50800" y="-67760"/>
          <a:ext cx="924560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Worksheet" r:id="rId5" imgW="9248584" imgH="1743075" progId="Excel.Sheet.8">
                  <p:embed/>
                </p:oleObj>
              </mc:Choice>
              <mc:Fallback>
                <p:oleObj name="Worksheet" r:id="rId5" imgW="9248584" imgH="1743075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67760"/>
                        <a:ext cx="9245600" cy="188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0298" y="214290"/>
            <a:ext cx="530151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</p:txBody>
      </p:sp>
      <p:sp>
        <p:nvSpPr>
          <p:cNvPr id="169" name="椭圆 43"/>
          <p:cNvSpPr/>
          <p:nvPr/>
        </p:nvSpPr>
        <p:spPr>
          <a:xfrm>
            <a:off x="1285853" y="5072050"/>
            <a:ext cx="1688628" cy="178595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0" y="4929188"/>
            <a:ext cx="1811338" cy="64611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19,8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–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оборот общественного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sp>
        <p:nvSpPr>
          <p:cNvPr id="9237" name="TextBox 216"/>
          <p:cNvSpPr txBox="1">
            <a:spLocks noChangeArrowheads="1"/>
          </p:cNvSpPr>
          <p:nvPr/>
        </p:nvSpPr>
        <p:spPr bwMode="auto">
          <a:xfrm>
            <a:off x="0" y="2928938"/>
            <a:ext cx="2762103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1264,27 млн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руб. - оборот розничной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9238" name="TextBox 220"/>
          <p:cNvSpPr txBox="1">
            <a:spLocks noChangeArrowheads="1"/>
          </p:cNvSpPr>
          <p:nvPr/>
        </p:nvSpPr>
        <p:spPr bwMode="auto">
          <a:xfrm>
            <a:off x="142135" y="2071688"/>
            <a:ext cx="307096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сельскому хозяйству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2 255,0 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9" name="TextBox 234"/>
          <p:cNvSpPr txBox="1">
            <a:spLocks noChangeArrowheads="1"/>
          </p:cNvSpPr>
          <p:nvPr/>
        </p:nvSpPr>
        <p:spPr bwMode="auto">
          <a:xfrm>
            <a:off x="3714750" y="1785938"/>
            <a:ext cx="523745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 (услуг) по кругу крупных и средних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организаций – 1467,9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40" name="TextBox 243"/>
          <p:cNvSpPr txBox="1">
            <a:spLocks noChangeArrowheads="1"/>
          </p:cNvSpPr>
          <p:nvPr/>
        </p:nvSpPr>
        <p:spPr bwMode="auto">
          <a:xfrm>
            <a:off x="6215063" y="2357438"/>
            <a:ext cx="2928937" cy="101566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331,6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объем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инвестиций за счет всех источников финансирования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организаций (предварительные данные)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椭圆 69"/>
          <p:cNvSpPr/>
          <p:nvPr/>
        </p:nvSpPr>
        <p:spPr>
          <a:xfrm>
            <a:off x="2428862" y="2714621"/>
            <a:ext cx="1932455" cy="1789579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0" name="Рисунок 219" descr="IMG_5887сай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857496"/>
            <a:ext cx="1643075" cy="1500198"/>
          </a:xfrm>
          <a:prstGeom prst="flowChartConnector">
            <a:avLst/>
          </a:prstGeom>
        </p:spPr>
      </p:pic>
      <p:pic>
        <p:nvPicPr>
          <p:cNvPr id="218" name="Рисунок 217" descr="chef-carrying-plate-of-seafood-shutterstock.jpg"/>
          <p:cNvPicPr>
            <a:picLocks noChangeAspect="1"/>
          </p:cNvPicPr>
          <p:nvPr/>
        </p:nvPicPr>
        <p:blipFill>
          <a:blip r:embed="rId8" cstate="print"/>
          <a:srcRect l="12901"/>
          <a:stretch>
            <a:fillRect/>
          </a:stretch>
        </p:blipFill>
        <p:spPr>
          <a:xfrm>
            <a:off x="1428728" y="5214950"/>
            <a:ext cx="1428760" cy="1500198"/>
          </a:xfrm>
          <a:prstGeom prst="flowChartConnector">
            <a:avLst/>
          </a:prstGeom>
        </p:spPr>
      </p:pic>
      <p:sp>
        <p:nvSpPr>
          <p:cNvPr id="172" name="椭圆 46"/>
          <p:cNvSpPr/>
          <p:nvPr/>
        </p:nvSpPr>
        <p:spPr>
          <a:xfrm>
            <a:off x="1071540" y="3429001"/>
            <a:ext cx="1747801" cy="174780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6" name="Рисунок 215" descr="product_magazin2.jpg"/>
          <p:cNvPicPr>
            <a:picLocks noChangeAspect="1"/>
          </p:cNvPicPr>
          <p:nvPr/>
        </p:nvPicPr>
        <p:blipFill>
          <a:blip r:embed="rId9" cstate="print"/>
          <a:srcRect l="21875" t="17197" r="18750" b="12511"/>
          <a:stretch>
            <a:fillRect/>
          </a:stretch>
        </p:blipFill>
        <p:spPr>
          <a:xfrm>
            <a:off x="1214414" y="3571876"/>
            <a:ext cx="1500199" cy="1500198"/>
          </a:xfrm>
          <a:prstGeom prst="flowChartConnector">
            <a:avLst/>
          </a:prstGeom>
        </p:spPr>
      </p:pic>
      <p:pic>
        <p:nvPicPr>
          <p:cNvPr id="248" name="Рисунок 247" descr="a6c216cc0a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7" y="3286125"/>
            <a:ext cx="2000264" cy="1826195"/>
          </a:xfrm>
          <a:prstGeom prst="flowChartConnector">
            <a:avLst/>
          </a:prstGeom>
        </p:spPr>
      </p:pic>
      <p:sp>
        <p:nvSpPr>
          <p:cNvPr id="208" name="椭圆 72"/>
          <p:cNvSpPr>
            <a:spLocks noChangeAspect="1"/>
          </p:cNvSpPr>
          <p:nvPr/>
        </p:nvSpPr>
        <p:spPr>
          <a:xfrm>
            <a:off x="5500695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0" name="Рисунок 209" descr="closing_shutterstock_75020932.jpg"/>
          <p:cNvPicPr>
            <a:picLocks noChangeAspect="1"/>
          </p:cNvPicPr>
          <p:nvPr/>
        </p:nvPicPr>
        <p:blipFill>
          <a:blip r:embed="rId11" cstate="print"/>
          <a:srcRect r="2941"/>
          <a:stretch>
            <a:fillRect/>
          </a:stretch>
        </p:blipFill>
        <p:spPr>
          <a:xfrm>
            <a:off x="5643570" y="4357695"/>
            <a:ext cx="2357455" cy="2286016"/>
          </a:xfrm>
          <a:prstGeom prst="ellipse">
            <a:avLst/>
          </a:prstGeom>
        </p:spPr>
      </p:pic>
      <p:sp>
        <p:nvSpPr>
          <p:cNvPr id="194" name="椭圆 72"/>
          <p:cNvSpPr>
            <a:spLocks noChangeAspect="1"/>
          </p:cNvSpPr>
          <p:nvPr/>
        </p:nvSpPr>
        <p:spPr>
          <a:xfrm>
            <a:off x="2714612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3" name="Рисунок 222" descr="711b1cf25ce7e89d393a0af412b7a27e.jpg"/>
          <p:cNvPicPr>
            <a:picLocks noChangeAspect="1"/>
          </p:cNvPicPr>
          <p:nvPr/>
        </p:nvPicPr>
        <p:blipFill>
          <a:blip r:embed="rId12" cstate="print"/>
          <a:srcRect l="12500" r="32031"/>
          <a:stretch>
            <a:fillRect/>
          </a:stretch>
        </p:blipFill>
        <p:spPr>
          <a:xfrm>
            <a:off x="2857489" y="4286257"/>
            <a:ext cx="2428892" cy="242889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8860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1DD-5FCB-4DA0-811C-B34575DEFAF0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97171"/>
            <a:ext cx="4824413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1285875"/>
            <a:ext cx="3963988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515629"/>
              </p:ext>
            </p:extLst>
          </p:nvPr>
        </p:nvGraphicFramePr>
        <p:xfrm>
          <a:off x="5124450" y="1809750"/>
          <a:ext cx="40100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Лист" r:id="rId3" imgW="3819471" imgH="1533417" progId="Excel.Sheet.8">
                  <p:embed/>
                </p:oleObj>
              </mc:Choice>
              <mc:Fallback>
                <p:oleObj name="Лист" r:id="rId3" imgW="3819471" imgH="1533417" progId="Excel.Sheet.8">
                  <p:embed/>
                  <p:pic>
                    <p:nvPicPr>
                      <p:cNvPr id="0" name="Picture 10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1809750"/>
                        <a:ext cx="4010025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290829"/>
              </p:ext>
            </p:extLst>
          </p:nvPr>
        </p:nvGraphicFramePr>
        <p:xfrm>
          <a:off x="5086350" y="4191000"/>
          <a:ext cx="38481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Лист" r:id="rId5" imgW="3848057" imgH="1914621" progId="Excel.Sheet.8">
                  <p:embed/>
                </p:oleObj>
              </mc:Choice>
              <mc:Fallback>
                <p:oleObj name="Лист" r:id="rId5" imgW="3848057" imgH="1914621" progId="Excel.Sheet.8">
                  <p:embed/>
                  <p:pic>
                    <p:nvPicPr>
                      <p:cNvPr id="0" name="Picture 10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191000"/>
                        <a:ext cx="3848100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75250" y="3789362"/>
            <a:ext cx="3968750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47292"/>
              </p:ext>
            </p:extLst>
          </p:nvPr>
        </p:nvGraphicFramePr>
        <p:xfrm>
          <a:off x="0" y="1838325"/>
          <a:ext cx="488632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Лист" r:id="rId7" imgW="4886443" imgH="3876720" progId="Excel.Sheet.8">
                  <p:embed/>
                </p:oleObj>
              </mc:Choice>
              <mc:Fallback>
                <p:oleObj name="Лист" r:id="rId7" imgW="4886443" imgH="3876720" progId="Excel.Sheet.8">
                  <p:embed/>
                  <p:pic>
                    <p:nvPicPr>
                      <p:cNvPr id="0" name="Picture 10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8325"/>
                        <a:ext cx="4886325" cy="387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160256"/>
            <a:ext cx="9020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0782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643183"/>
            <a:ext cx="3786215" cy="421481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1" y="1357299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" y="1199785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2021746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0" y="2734618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0" y="3355459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3745170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85729"/>
            <a:ext cx="1947280" cy="12144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0" y="1142986"/>
            <a:ext cx="1947285" cy="928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0" y="2071679"/>
            <a:ext cx="1947285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5" y="2071673"/>
            <a:ext cx="10053165" cy="619393"/>
            <a:chOff x="1461290" y="3403042"/>
            <a:chExt cx="6754048" cy="464546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464546"/>
              <a:chOff x="1461290" y="3403042"/>
              <a:chExt cx="3753652" cy="464546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440611"/>
                <a:chOff x="2791970" y="3426977"/>
                <a:chExt cx="2413391" cy="440611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0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5" y="1428738"/>
            <a:ext cx="9838851" cy="656045"/>
            <a:chOff x="1461290" y="2857502"/>
            <a:chExt cx="6325420" cy="492034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476297"/>
              <a:chOff x="1461290" y="2873239"/>
              <a:chExt cx="3325024" cy="476297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438582"/>
                <a:chOff x="2807732" y="2910954"/>
                <a:chExt cx="1835706" cy="438582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6" y="857234"/>
            <a:ext cx="9624537" cy="727997"/>
            <a:chOff x="1461290" y="2224624"/>
            <a:chExt cx="5825354" cy="675084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23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675084"/>
              <a:chOff x="1461290" y="2224624"/>
              <a:chExt cx="2824958" cy="675084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5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675084"/>
                <a:chOff x="2153108" y="2224624"/>
                <a:chExt cx="2075454" cy="675084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599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</a:t>
                  </a:r>
                  <a:r>
                    <a:rPr lang="en-US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7,621</a:t>
                  </a: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тыс. кв. м. - о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542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3071801" y="2034259"/>
            <a:ext cx="33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том числе индивидуальное жилищное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 (ИЖС)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194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объекта –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17,621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тыс. кв.м.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" y="6257836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340,25 км - протяженность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8"/>
          <p:cNvSpPr/>
          <p:nvPr/>
        </p:nvSpPr>
        <p:spPr>
          <a:xfrm flipH="1">
            <a:off x="4214809" y="3571877"/>
            <a:ext cx="4214843" cy="642941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85952" y="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развития 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сферы, за 202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4" y="607220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85860"/>
            <a:ext cx="3571868" cy="25003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93272" y="4736013"/>
            <a:ext cx="5072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чел. 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20146" y="4246846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713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чел. – среднегодовое кол-во обучающихся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организациях дополнительного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3" y="1500175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3</a:t>
            </a:r>
            <a:r>
              <a:rPr lang="en-US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2,0</a:t>
            </a: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 кв.м. общая площадь жилых помещений, приходящихся в среднем на одного жителя</a:t>
            </a:r>
            <a:endParaRPr lang="en-US" sz="120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49" y="3571876"/>
            <a:ext cx="52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чел. – среднегодовое кол-во учащихся в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организациях; 100% - обеспеченность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местами в общеобразовательных организациях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71801" y="5357827"/>
            <a:ext cx="53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kern="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– кол-во учреждений </a:t>
            </a:r>
            <a:r>
              <a:rPr lang="ru-RU" sz="1200" b="1" kern="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sz="1200" b="1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285720" y="2857497"/>
            <a:ext cx="6215107" cy="4000504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357167"/>
            <a:ext cx="3841167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75826705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26592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/>
                <a:gridCol w="1143000"/>
                <a:gridCol w="1061357"/>
                <a:gridCol w="1469571"/>
                <a:gridCol w="1281439"/>
                <a:gridCol w="1331133"/>
                <a:gridCol w="1224643"/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   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729 040,7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696 674,0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715 758,0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724 040,7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689 674,0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708 258,0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625" y="332656"/>
            <a:ext cx="8676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в 2019-2024 годах,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795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8b88d334047e6d8ac6579c9a8ea416e38b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7194</TotalTime>
  <Words>6471</Words>
  <Application>Microsoft Office PowerPoint</Application>
  <PresentationFormat>Экран (4:3)</PresentationFormat>
  <Paragraphs>1797</Paragraphs>
  <Slides>48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Тема Office</vt:lpstr>
      <vt:lpstr>Лист</vt:lpstr>
      <vt:lpstr>Лист Microsoft Excel 97-2003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белый узор</dc:title>
  <dc:creator>obstinate</dc:creator>
  <dc:description>Шаблон презентации с сайта https://presentation-creation.ru/</dc:description>
  <cp:lastModifiedBy>Пользователь Windows</cp:lastModifiedBy>
  <cp:revision>1211</cp:revision>
  <cp:lastPrinted>2022-03-10T03:54:46Z</cp:lastPrinted>
  <dcterms:created xsi:type="dcterms:W3CDTF">2018-02-25T09:09:03Z</dcterms:created>
  <dcterms:modified xsi:type="dcterms:W3CDTF">2022-04-26T04:39:22Z</dcterms:modified>
</cp:coreProperties>
</file>