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.xml" ContentType="application/vnd.openxmlformats-officedocument.presentationml.notesSlide+xml"/>
  <Override PartName="/ppt/charts/chart21.xml" ContentType="application/vnd.openxmlformats-officedocument.drawingml.chart+xml"/>
  <Override PartName="/ppt/notesSlides/notesSlide2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theme/themeOverride1.xml" ContentType="application/vnd.openxmlformats-officedocument.themeOverride+xml"/>
  <Override PartName="/ppt/charts/chart29.xml" ContentType="application/vnd.openxmlformats-officedocument.drawingml.chart+xml"/>
  <Override PartName="/ppt/drawings/drawing10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0.xml" ContentType="application/vnd.openxmlformats-officedocument.drawingml.chart+xml"/>
  <Override PartName="/ppt/drawings/drawing1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2"/>
  </p:notesMasterIdLst>
  <p:sldIdLst>
    <p:sldId id="258" r:id="rId2"/>
    <p:sldId id="259" r:id="rId3"/>
    <p:sldId id="338" r:id="rId4"/>
    <p:sldId id="261" r:id="rId5"/>
    <p:sldId id="340" r:id="rId6"/>
    <p:sldId id="263" r:id="rId7"/>
    <p:sldId id="341" r:id="rId8"/>
    <p:sldId id="265" r:id="rId9"/>
    <p:sldId id="306" r:id="rId10"/>
    <p:sldId id="307" r:id="rId11"/>
    <p:sldId id="308" r:id="rId12"/>
    <p:sldId id="309" r:id="rId13"/>
    <p:sldId id="270" r:id="rId14"/>
    <p:sldId id="271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281" r:id="rId26"/>
    <p:sldId id="320" r:id="rId27"/>
    <p:sldId id="321" r:id="rId28"/>
    <p:sldId id="322" r:id="rId29"/>
    <p:sldId id="339" r:id="rId30"/>
    <p:sldId id="285" r:id="rId31"/>
    <p:sldId id="335" r:id="rId32"/>
    <p:sldId id="323" r:id="rId33"/>
    <p:sldId id="324" r:id="rId34"/>
    <p:sldId id="325" r:id="rId35"/>
    <p:sldId id="326" r:id="rId36"/>
    <p:sldId id="290" r:id="rId37"/>
    <p:sldId id="327" r:id="rId38"/>
    <p:sldId id="292" r:id="rId39"/>
    <p:sldId id="293" r:id="rId40"/>
    <p:sldId id="294" r:id="rId41"/>
    <p:sldId id="336" r:id="rId42"/>
    <p:sldId id="329" r:id="rId43"/>
    <p:sldId id="330" r:id="rId44"/>
    <p:sldId id="331" r:id="rId45"/>
    <p:sldId id="300" r:id="rId46"/>
    <p:sldId id="301" r:id="rId47"/>
    <p:sldId id="302" r:id="rId48"/>
    <p:sldId id="303" r:id="rId49"/>
    <p:sldId id="332" r:id="rId50"/>
    <p:sldId id="305" r:id="rId5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3F9"/>
    <a:srgbClr val="F7F78D"/>
    <a:srgbClr val="5DBAFF"/>
    <a:srgbClr val="CC99FF"/>
    <a:srgbClr val="FF3737"/>
    <a:srgbClr val="FA00FA"/>
    <a:srgbClr val="31D764"/>
    <a:srgbClr val="256EFF"/>
    <a:srgbClr val="FF5D5D"/>
    <a:srgbClr val="ED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image" Target="../media/image27.jpeg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image" Target="../media/image35.jpeg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openxmlformats.org/officeDocument/2006/relationships/image" Target="../media/image42.jpeg"/><Relationship Id="rId1" Type="http://schemas.openxmlformats.org/officeDocument/2006/relationships/themeOverride" Target="../theme/themeOverride1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24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060736"/>
        <c:axId val="146014208"/>
      </c:barChart>
      <c:catAx>
        <c:axId val="123060736"/>
        <c:scaling>
          <c:orientation val="minMax"/>
        </c:scaling>
        <c:delete val="0"/>
        <c:axPos val="b"/>
        <c:majorTickMark val="out"/>
        <c:minorTickMark val="none"/>
        <c:tickLblPos val="nextTo"/>
        <c:crossAx val="146014208"/>
        <c:crosses val="autoZero"/>
        <c:auto val="1"/>
        <c:lblAlgn val="ctr"/>
        <c:lblOffset val="100"/>
        <c:noMultiLvlLbl val="0"/>
      </c:catAx>
      <c:valAx>
        <c:axId val="146014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060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A4D76B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 на 2023 год,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88267966019792"/>
          <c:y val="6.236952713896378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20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rgbClr val="E632B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4C-4400-8436-42C1846D9B7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4C-4400-8436-42C1846D9B7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4C-4400-8436-42C1846D9B7A}"/>
              </c:ext>
            </c:extLst>
          </c:dPt>
          <c:dPt>
            <c:idx val="3"/>
            <c:bubble3D val="0"/>
            <c:spPr>
              <a:solidFill>
                <a:srgbClr val="0080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4C-4400-8436-42C1846D9B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23.4</c:v>
                </c:pt>
                <c:pt idx="1">
                  <c:v>49.9</c:v>
                </c:pt>
                <c:pt idx="2" formatCode="0.0">
                  <c:v>22</c:v>
                </c:pt>
                <c:pt idx="3" formatCode="0.0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4C-4400-8436-42C1846D9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999921610321615"/>
          <c:h val="0.74853434681319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6D3F9"/>
            </a:solidFill>
          </c:spPr>
          <c:invertIfNegative val="0"/>
          <c:dLbls>
            <c:dLbl>
              <c:idx val="0"/>
              <c:layout>
                <c:manualLayout>
                  <c:x val="-4.4444148927793664E-2"/>
                  <c:y val="0.15042832230425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5D-4FE4-A23D-19BA5AF68B61}"/>
                </c:ext>
              </c:extLst>
            </c:dLbl>
            <c:dLbl>
              <c:idx val="1"/>
              <c:layout>
                <c:manualLayout>
                  <c:x val="-4.4552523536792524E-2"/>
                  <c:y val="4.7863557096809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5D-4FE4-A23D-19BA5AF68B61}"/>
                </c:ext>
              </c:extLst>
            </c:dLbl>
            <c:dLbl>
              <c:idx val="2"/>
              <c:layout>
                <c:manualLayout>
                  <c:x val="-4.4444148927793694E-3"/>
                  <c:y val="2.051295304148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5D-4FE4-A23D-19BA5AF68B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 (Отчет)</c:v>
                </c:pt>
                <c:pt idx="3">
                  <c:v>2023  (План)</c:v>
                </c:pt>
                <c:pt idx="4">
                  <c:v>2024  (План)</c:v>
                </c:pt>
                <c:pt idx="5">
                  <c:v>2025 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71410.7</c:v>
                </c:pt>
                <c:pt idx="1">
                  <c:v>74075.3</c:v>
                </c:pt>
                <c:pt idx="2">
                  <c:v>87626.7</c:v>
                </c:pt>
                <c:pt idx="3">
                  <c:v>75526.899999999994</c:v>
                </c:pt>
                <c:pt idx="4">
                  <c:v>75526.899999999994</c:v>
                </c:pt>
                <c:pt idx="5">
                  <c:v>75526.899999999994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5D-4FE4-A23D-19BA5AF68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533376"/>
        <c:axId val="293336704"/>
      </c:barChart>
      <c:catAx>
        <c:axId val="31453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3336704"/>
        <c:crosses val="autoZero"/>
        <c:auto val="1"/>
        <c:lblAlgn val="ctr"/>
        <c:lblOffset val="100"/>
        <c:noMultiLvlLbl val="0"/>
      </c:catAx>
      <c:valAx>
        <c:axId val="29333670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1453337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  <a:alpha val="84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720260242721166E-3"/>
          <c:y val="0"/>
          <c:w val="0.99132797397572758"/>
          <c:h val="0.791781255585886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2.02018788065435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D9-4FA3-B170-D3ECD7AB5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39219.599999999999</c:v>
                </c:pt>
                <c:pt idx="1">
                  <c:v>64530</c:v>
                </c:pt>
                <c:pt idx="2">
                  <c:v>47716.7</c:v>
                </c:pt>
                <c:pt idx="3">
                  <c:v>48540.5</c:v>
                </c:pt>
                <c:pt idx="4">
                  <c:v>56970.400000000001</c:v>
                </c:pt>
                <c:pt idx="5">
                  <c:v>51727.7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D9-4FA3-B170-D3ECD7AB5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6442112"/>
        <c:axId val="293338432"/>
        <c:axId val="0"/>
      </c:bar3DChart>
      <c:catAx>
        <c:axId val="31644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3338432"/>
        <c:crosses val="autoZero"/>
        <c:auto val="1"/>
        <c:lblAlgn val="ctr"/>
        <c:lblOffset val="100"/>
        <c:noMultiLvlLbl val="0"/>
      </c:catAx>
      <c:valAx>
        <c:axId val="29333843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16442112"/>
        <c:crosses val="autoZero"/>
        <c:crossBetween val="between"/>
      </c:valAx>
    </c:plotArea>
    <c:plotVisOnly val="1"/>
    <c:dispBlanksAs val="gap"/>
    <c:showDLblsOverMax val="0"/>
  </c:chart>
  <c:spPr>
    <a:solidFill>
      <a:srgbClr val="E8F472">
        <a:alpha val="78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32770455695629E-2"/>
          <c:y val="0"/>
          <c:w val="0.9730672295443048"/>
          <c:h val="0.770085499946006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4374A"/>
              </a:solidFill>
            </a:ln>
          </c:spPr>
          <c:marker>
            <c:spPr>
              <a:ln>
                <a:solidFill>
                  <a:srgbClr val="04374A"/>
                </a:solidFill>
              </a:ln>
            </c:spPr>
          </c:marker>
          <c:dLbls>
            <c:dLbl>
              <c:idx val="0"/>
              <c:layout>
                <c:manualLayout>
                  <c:x val="-0.10366084674043123"/>
                  <c:y val="2.689077053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F0-4E50-8604-4CF6098141C8}"/>
                </c:ext>
              </c:extLst>
            </c:dLbl>
            <c:dLbl>
              <c:idx val="1"/>
              <c:layout>
                <c:manualLayout>
                  <c:x val="-0.11502204833561121"/>
                  <c:y val="9.411769687961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F0-4E50-8604-4CF6098141C8}"/>
                </c:ext>
              </c:extLst>
            </c:dLbl>
            <c:dLbl>
              <c:idx val="2"/>
              <c:layout>
                <c:manualLayout>
                  <c:x val="-0.11111017066677432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F0-4E50-8604-4CF6098141C8}"/>
                </c:ext>
              </c:extLst>
            </c:dLbl>
            <c:dLbl>
              <c:idx val="3"/>
              <c:layout>
                <c:manualLayout>
                  <c:x val="-1.7276807790071822E-2"/>
                  <c:y val="-8.0672311611096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F0-4E50-8604-4CF6098141C8}"/>
                </c:ext>
              </c:extLst>
            </c:dLbl>
            <c:dLbl>
              <c:idx val="4"/>
              <c:layout>
                <c:manualLayout>
                  <c:x val="-4.9612055859789533E-2"/>
                  <c:y val="-4.705884843980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F0-4E50-8604-4CF6098141C8}"/>
                </c:ext>
              </c:extLst>
            </c:dLbl>
            <c:dLbl>
              <c:idx val="5"/>
              <c:layout>
                <c:manualLayout>
                  <c:x val="-2.8940365918210451E-2"/>
                  <c:y val="8.7395004245353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F0-4E50-8604-4CF6098141C8}"/>
                </c:ext>
              </c:extLst>
            </c:dLbl>
            <c:dLbl>
              <c:idx val="6"/>
              <c:layout>
                <c:manualLayout>
                  <c:x val="-4.1343379883157748E-3"/>
                  <c:y val="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F0-4E50-8604-4CF609814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94376.5</c:v>
                </c:pt>
                <c:pt idx="1">
                  <c:v>75956.800000000003</c:v>
                </c:pt>
                <c:pt idx="2">
                  <c:v>85711.7</c:v>
                </c:pt>
                <c:pt idx="3">
                  <c:v>51880</c:v>
                </c:pt>
                <c:pt idx="4">
                  <c:v>32536.7</c:v>
                </c:pt>
                <c:pt idx="5">
                  <c:v>32041.1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DF0-4E50-8604-4CF609814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47744"/>
        <c:axId val="315991168"/>
      </c:lineChart>
      <c:catAx>
        <c:axId val="31644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5991168"/>
        <c:crosses val="autoZero"/>
        <c:auto val="1"/>
        <c:lblAlgn val="ctr"/>
        <c:lblOffset val="100"/>
        <c:noMultiLvlLbl val="0"/>
      </c:catAx>
      <c:valAx>
        <c:axId val="31599116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16447744"/>
        <c:crosses val="autoZero"/>
        <c:crossBetween val="between"/>
      </c:valAx>
    </c:plotArea>
    <c:plotVisOnly val="1"/>
    <c:dispBlanksAs val="gap"/>
    <c:showDLblsOverMax val="0"/>
  </c:chart>
  <c:spPr>
    <a:solidFill>
      <a:srgbClr val="CCFFCC">
        <a:alpha val="7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526259528384725"/>
          <c:y val="0"/>
          <c:w val="0.78444948524452474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2929588577391517E-2"/>
                  <c:y val="-6.722692634257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0B-492E-9780-B481349F85E2}"/>
                </c:ext>
              </c:extLst>
            </c:dLbl>
            <c:dLbl>
              <c:idx val="1"/>
              <c:layout>
                <c:manualLayout>
                  <c:x val="-9.2929588577391517E-2"/>
                  <c:y val="-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B-492E-9780-B481349F85E2}"/>
                </c:ext>
              </c:extLst>
            </c:dLbl>
            <c:dLbl>
              <c:idx val="2"/>
              <c:layout>
                <c:manualLayout>
                  <c:x val="0"/>
                  <c:y val="-6.050423370832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0B-492E-9780-B481349F85E2}"/>
                </c:ext>
              </c:extLst>
            </c:dLbl>
            <c:dLbl>
              <c:idx val="3"/>
              <c:layout>
                <c:manualLayout>
                  <c:x val="0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0B-492E-9780-B481349F85E2}"/>
                </c:ext>
              </c:extLst>
            </c:dLbl>
            <c:dLbl>
              <c:idx val="4"/>
              <c:layout>
                <c:manualLayout>
                  <c:x val="4.0404168946692014E-3"/>
                  <c:y val="-6.7226926342579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0B-492E-9780-B481349F85E2}"/>
                </c:ext>
              </c:extLst>
            </c:dLbl>
            <c:dLbl>
              <c:idx val="5"/>
              <c:layout>
                <c:manualLayout>
                  <c:x val="-8.1794581387358567E-3"/>
                  <c:y val="-2.016807790277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0B-492E-9780-B481349F85E2}"/>
                </c:ext>
              </c:extLst>
            </c:dLbl>
            <c:dLbl>
              <c:idx val="6"/>
              <c:layout>
                <c:manualLayout>
                  <c:x val="5.3212608645855884E-3"/>
                  <c:y val="-3.011342823446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0B-492E-9780-B481349F8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2025 (План)</c:v>
                </c:pt>
                <c:pt idx="1">
                  <c:v>2024 (План)</c:v>
                </c:pt>
                <c:pt idx="2">
                  <c:v>2023 (План)</c:v>
                </c:pt>
                <c:pt idx="3">
                  <c:v>2022 (Отчет)</c:v>
                </c:pt>
                <c:pt idx="4">
                  <c:v>2021</c:v>
                </c:pt>
                <c:pt idx="5">
                  <c:v>2020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511912.9</c:v>
                </c:pt>
                <c:pt idx="1">
                  <c:v>512927.9</c:v>
                </c:pt>
                <c:pt idx="2">
                  <c:v>582052.19999999995</c:v>
                </c:pt>
                <c:pt idx="3">
                  <c:v>600170.19999999995</c:v>
                </c:pt>
                <c:pt idx="4">
                  <c:v>518043.1</c:v>
                </c:pt>
                <c:pt idx="5">
                  <c:v>479911.7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30B-492E-9780-B481349F8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4532864"/>
        <c:axId val="315992896"/>
        <c:axId val="0"/>
      </c:bar3DChart>
      <c:catAx>
        <c:axId val="314532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5992896"/>
        <c:crosses val="autoZero"/>
        <c:auto val="1"/>
        <c:lblAlgn val="ctr"/>
        <c:lblOffset val="100"/>
        <c:noMultiLvlLbl val="0"/>
      </c:catAx>
      <c:valAx>
        <c:axId val="315992896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3145328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rgbClr val="9999FF">
        <a:alpha val="73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3.2323335157353653E-2"/>
                  <c:y val="6.8370205902051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E-4EBD-AA6C-C957AB8C4198}"/>
                </c:ext>
              </c:extLst>
            </c:dLbl>
            <c:dLbl>
              <c:idx val="2"/>
              <c:layout>
                <c:manualLayout>
                  <c:x val="-4.0404168946692734E-3"/>
                  <c:y val="2.735023592270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7E-4EBD-AA6C-C957AB8C4198}"/>
                </c:ext>
              </c:extLst>
            </c:dLbl>
            <c:dLbl>
              <c:idx val="3"/>
              <c:layout>
                <c:manualLayout>
                  <c:x val="2.0202084473345986E-2"/>
                  <c:y val="-5.383904709507180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7E-4EBD-AA6C-C957AB8C4198}"/>
                </c:ext>
              </c:extLst>
            </c:dLbl>
            <c:dLbl>
              <c:idx val="4"/>
              <c:layout>
                <c:manualLayout>
                  <c:x val="3.2323335157353812E-2"/>
                  <c:y val="1.367511796135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7E-4EBD-AA6C-C957AB8C4198}"/>
                </c:ext>
              </c:extLst>
            </c:dLbl>
            <c:dLbl>
              <c:idx val="5"/>
              <c:layout>
                <c:manualLayout>
                  <c:x val="6.4646670314707014E-2"/>
                  <c:y val="4.10253538840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7E-4EBD-AA6C-C957AB8C4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26913.1</c:v>
                </c:pt>
                <c:pt idx="1">
                  <c:v>21604.400000000001</c:v>
                </c:pt>
                <c:pt idx="2">
                  <c:v>25871.200000000001</c:v>
                </c:pt>
                <c:pt idx="3">
                  <c:v>26054.400000000001</c:v>
                </c:pt>
                <c:pt idx="4">
                  <c:v>25627.4</c:v>
                </c:pt>
                <c:pt idx="5">
                  <c:v>25610.1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77E-4EBD-AA6C-C957AB8C4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16442624"/>
        <c:axId val="315994624"/>
        <c:axId val="0"/>
      </c:bar3DChart>
      <c:catAx>
        <c:axId val="316442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5994624"/>
        <c:crosses val="autoZero"/>
        <c:auto val="1"/>
        <c:lblAlgn val="ctr"/>
        <c:lblOffset val="100"/>
        <c:noMultiLvlLbl val="0"/>
      </c:catAx>
      <c:valAx>
        <c:axId val="31599462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16442624"/>
        <c:crosses val="autoZero"/>
        <c:crossBetween val="between"/>
      </c:valAx>
    </c:plotArea>
    <c:plotVisOnly val="1"/>
    <c:dispBlanksAs val="gap"/>
    <c:showDLblsOverMax val="0"/>
  </c:chart>
  <c:spPr>
    <a:solidFill>
      <a:srgbClr val="FFFFCC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59263435157012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30093.200000000001</c:v>
                </c:pt>
                <c:pt idx="1">
                  <c:v>17560.7</c:v>
                </c:pt>
                <c:pt idx="2">
                  <c:v>26714.2</c:v>
                </c:pt>
                <c:pt idx="3" formatCode="#,##0.00">
                  <c:v>20897</c:v>
                </c:pt>
                <c:pt idx="4">
                  <c:v>23409.200000000001</c:v>
                </c:pt>
                <c:pt idx="5">
                  <c:v>22667.1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39-48CE-806D-0969288D9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16208128"/>
        <c:axId val="315996352"/>
        <c:axId val="0"/>
      </c:bar3DChart>
      <c:catAx>
        <c:axId val="31620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5996352"/>
        <c:crosses val="autoZero"/>
        <c:auto val="1"/>
        <c:lblAlgn val="ctr"/>
        <c:lblOffset val="100"/>
        <c:noMultiLvlLbl val="0"/>
      </c:catAx>
      <c:valAx>
        <c:axId val="31599635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16208128"/>
        <c:crosses val="autoZero"/>
        <c:crossBetween val="between"/>
      </c:valAx>
    </c:plotArea>
    <c:plotVisOnly val="1"/>
    <c:dispBlanksAs val="gap"/>
    <c:showDLblsOverMax val="0"/>
  </c:chart>
  <c:spPr>
    <a:solidFill>
      <a:srgbClr val="00B0F0">
        <a:alpha val="3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75065251899686E-2"/>
          <c:y val="0.12311019654306"/>
          <c:w val="0.52028573392054389"/>
          <c:h val="0.81307168257651874"/>
        </c:manualLayout>
      </c:layout>
      <c:pie3DChart>
        <c:varyColors val="1"/>
        <c:ser>
          <c:idx val="0"/>
          <c:order val="0"/>
          <c:spPr>
            <a:ln>
              <a:solidFill>
                <a:schemeClr val="accent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0A-46B9-916A-C59AD9FDF33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0A-46B9-916A-C59AD9FDF33B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0A-46B9-916A-C59AD9FDF33B}"/>
              </c:ext>
            </c:extLst>
          </c:dPt>
          <c:dPt>
            <c:idx val="3"/>
            <c:bubble3D val="0"/>
            <c:spPr>
              <a:solidFill>
                <a:srgbClr val="CC99FF"/>
              </a:solidFill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0A-46B9-916A-C59AD9FDF33B}"/>
              </c:ext>
            </c:extLst>
          </c:dPt>
          <c:dPt>
            <c:idx val="4"/>
            <c:bubble3D val="0"/>
            <c:spPr>
              <a:solidFill>
                <a:srgbClr val="F1D08D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70A-46B9-916A-C59AD9FDF33B}"/>
              </c:ext>
            </c:extLst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70A-46B9-916A-C59AD9FDF33B}"/>
              </c:ext>
            </c:extLst>
          </c:dPt>
          <c:dPt>
            <c:idx val="6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70A-46B9-916A-C59AD9FDF33B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70A-46B9-916A-C59AD9FDF33B}"/>
              </c:ext>
            </c:extLst>
          </c:dPt>
          <c:dPt>
            <c:idx val="8"/>
            <c:bubble3D val="0"/>
            <c:spPr>
              <a:solidFill>
                <a:srgbClr val="BD1348"/>
              </a:solidFill>
              <a:ln>
                <a:solidFill>
                  <a:srgbClr val="C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70A-46B9-916A-C59AD9FDF33B}"/>
              </c:ext>
            </c:extLst>
          </c:dPt>
          <c:dPt>
            <c:idx val="9"/>
            <c:bubble3D val="0"/>
            <c:spPr>
              <a:solidFill>
                <a:srgbClr val="2AD670"/>
              </a:solidFill>
              <a:ln>
                <a:solidFill>
                  <a:srgbClr val="00206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70A-46B9-916A-C59AD9FDF33B}"/>
              </c:ext>
            </c:extLst>
          </c:dPt>
          <c:dPt>
            <c:idx val="10"/>
            <c:bubble3D val="0"/>
            <c:spPr>
              <a:solidFill>
                <a:srgbClr val="B808BC"/>
              </a:solidFill>
              <a:ln>
                <a:solidFill>
                  <a:srgbClr val="B808B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70A-46B9-916A-C59AD9FDF33B}"/>
              </c:ext>
            </c:extLst>
          </c:dPt>
          <c:dPt>
            <c:idx val="1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70A-46B9-916A-C59AD9FDF33B}"/>
              </c:ext>
            </c:extLst>
          </c:dPt>
          <c:dPt>
            <c:idx val="12"/>
            <c:bubble3D val="0"/>
            <c:spPr>
              <a:solidFill>
                <a:srgbClr val="00B050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70A-46B9-916A-C59AD9FDF33B}"/>
              </c:ext>
            </c:extLst>
          </c:dPt>
          <c:dPt>
            <c:idx val="1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70A-46B9-916A-C59AD9FDF33B}"/>
              </c:ext>
            </c:extLst>
          </c:dPt>
          <c:dLbls>
            <c:dLbl>
              <c:idx val="3"/>
              <c:spPr/>
              <c:txPr>
                <a:bodyPr/>
                <a:lstStyle/>
                <a:p>
                  <a:pPr>
                    <a:defRPr sz="17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7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7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sz="17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Sheet1!$A$1:$N$1</c:f>
              <c:strCache>
                <c:ptCount val="14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(МУНИЦИПАЛЬНОГО) ДОЛГА</c:v>
                </c:pt>
                <c:pt idx="13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Sheet1!$A$2:$N$2</c:f>
              <c:numCache>
                <c:formatCode>General</c:formatCode>
                <c:ptCount val="14"/>
                <c:pt idx="0" formatCode="0.0">
                  <c:v>10</c:v>
                </c:pt>
                <c:pt idx="1">
                  <c:v>0.2</c:v>
                </c:pt>
                <c:pt idx="2" formatCode="0.0">
                  <c:v>0.4</c:v>
                </c:pt>
                <c:pt idx="3" formatCode="0.0">
                  <c:v>12.8</c:v>
                </c:pt>
                <c:pt idx="4" formatCode="0.0">
                  <c:v>6.1</c:v>
                </c:pt>
                <c:pt idx="5" formatCode="0.0">
                  <c:v>0.2</c:v>
                </c:pt>
                <c:pt idx="6" formatCode="0.0">
                  <c:v>53.6</c:v>
                </c:pt>
                <c:pt idx="7" formatCode="0.0">
                  <c:v>6</c:v>
                </c:pt>
                <c:pt idx="8" formatCode="0.0">
                  <c:v>6.1</c:v>
                </c:pt>
                <c:pt idx="9" formatCode="0.0">
                  <c:v>0.1</c:v>
                </c:pt>
                <c:pt idx="10">
                  <c:v>0.1</c:v>
                </c:pt>
                <c:pt idx="13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E70A-46B9-916A-C59AD9FDF3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12"/>
        <c:delete val="1"/>
      </c:legendEntry>
      <c:layout>
        <c:manualLayout>
          <c:xMode val="edge"/>
          <c:yMode val="edge"/>
          <c:x val="0.5363442795570873"/>
          <c:y val="0"/>
          <c:w val="0.46078477249206884"/>
          <c:h val="0.98095051116128373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63-43B9-AD7F-EF9487F61AEB}"/>
                </c:ext>
              </c:extLst>
            </c:dLbl>
            <c:spPr>
              <a:solidFill>
                <a:schemeClr val="bg1">
                  <a:lumMod val="85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2935.2</c:v>
                </c:pt>
                <c:pt idx="1">
                  <c:v>3736.2</c:v>
                </c:pt>
                <c:pt idx="2">
                  <c:v>4632.7</c:v>
                </c:pt>
                <c:pt idx="3">
                  <c:v>3321.2</c:v>
                </c:pt>
                <c:pt idx="4">
                  <c:v>3321.2</c:v>
                </c:pt>
                <c:pt idx="5">
                  <c:v>3321.2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63-43B9-AD7F-EF9487F61A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717819182465525E-2"/>
                  <c:y val="-2.0088948167982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63-43B9-AD7F-EF9487F61AEB}"/>
                </c:ext>
              </c:extLst>
            </c:dLbl>
            <c:dLbl>
              <c:idx val="1"/>
              <c:layout>
                <c:manualLayout>
                  <c:x val="1.5838041320237764E-2"/>
                  <c:y val="-8.0358956285815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63-43B9-AD7F-EF9487F61AEB}"/>
                </c:ext>
              </c:extLst>
            </c:dLbl>
            <c:dLbl>
              <c:idx val="2"/>
              <c:layout>
                <c:manualLayout>
                  <c:x val="1.1518657958440318E-2"/>
                  <c:y val="-1.2053368900789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63-43B9-AD7F-EF9487F61AEB}"/>
                </c:ext>
              </c:extLst>
            </c:dLbl>
            <c:dLbl>
              <c:idx val="3"/>
              <c:layout>
                <c:manualLayout>
                  <c:x val="8.6389934688302309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63-43B9-AD7F-EF9487F61AEB}"/>
                </c:ext>
              </c:extLst>
            </c:dLbl>
            <c:dLbl>
              <c:idx val="4"/>
              <c:layout>
                <c:manualLayout>
                  <c:x val="4.3194967344151345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63-43B9-AD7F-EF9487F61AEB}"/>
                </c:ext>
              </c:extLst>
            </c:dLbl>
            <c:dLbl>
              <c:idx val="5"/>
              <c:layout>
                <c:manualLayout>
                  <c:x val="8.6389934688300956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63-43B9-AD7F-EF9487F61AEB}"/>
                </c:ext>
              </c:extLst>
            </c:dLbl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48370.9</c:v>
                </c:pt>
                <c:pt idx="1">
                  <c:v>46952</c:v>
                </c:pt>
                <c:pt idx="2">
                  <c:v>55445.599999999999</c:v>
                </c:pt>
                <c:pt idx="3">
                  <c:v>47488.1</c:v>
                </c:pt>
                <c:pt idx="4">
                  <c:v>47788.1</c:v>
                </c:pt>
                <c:pt idx="5">
                  <c:v>47788.1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63-43B9-AD7F-EF9487F61A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105</c:v>
                </c:pt>
              </c:strCache>
            </c:strRef>
          </c:tx>
          <c:spPr>
            <a:solidFill>
              <a:srgbClr val="CCCCFF"/>
            </a:solidFill>
            <a:ln>
              <a:solidFill>
                <a:srgbClr val="CCCCFF"/>
              </a:solidFill>
            </a:ln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63-43B9-AD7F-EF9487F61AEB}"/>
                </c:ext>
              </c:extLst>
            </c:dLbl>
            <c:dLbl>
              <c:idx val="1"/>
              <c:layout>
                <c:manualLayout>
                  <c:x val="-9.3567037761890584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63-43B9-AD7F-EF9487F61AEB}"/>
                </c:ext>
              </c:extLst>
            </c:dLbl>
            <c:dLbl>
              <c:idx val="2"/>
              <c:layout>
                <c:manualLayout>
                  <c:x val="-1.7983844855468063E-2"/>
                  <c:y val="5.742560287407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63-43B9-AD7F-EF9487F61AEB}"/>
                </c:ext>
              </c:extLst>
            </c:dLbl>
            <c:dLbl>
              <c:idx val="3"/>
              <c:layout>
                <c:manualLayout>
                  <c:x val="-5.9002511430227313E-3"/>
                  <c:y val="-6.8590312634651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63-43B9-AD7F-EF9487F61AEB}"/>
                </c:ext>
              </c:extLst>
            </c:dLbl>
            <c:dLbl>
              <c:idx val="4"/>
              <c:layout>
                <c:manualLayout>
                  <c:x val="1.1236813630835209E-2"/>
                  <c:y val="-1.8912400164254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63-43B9-AD7F-EF9487F61AEB}"/>
                </c:ext>
              </c:extLst>
            </c:dLbl>
            <c:dLbl>
              <c:idx val="5"/>
              <c:layout>
                <c:manualLayout>
                  <c:x val="8.9339890200887465E-3"/>
                  <c:y val="-1.6071158534386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63-43B9-AD7F-EF9487F61AEB}"/>
                </c:ext>
              </c:extLst>
            </c:dLbl>
            <c:spPr>
              <a:solidFill>
                <a:srgbClr val="CCCCFF"/>
              </a:solidFill>
              <a:ln>
                <a:solidFill>
                  <a:srgbClr val="CCCCFF"/>
                </a:solidFill>
              </a:ln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 formatCode="#,##0.0">
                  <c:v>205.2</c:v>
                </c:pt>
                <c:pt idx="3" formatCode="#,##0.0">
                  <c:v>2.9</c:v>
                </c:pt>
                <c:pt idx="4" formatCode="#,##0.0">
                  <c:v>3</c:v>
                </c:pt>
                <c:pt idx="5" formatCode="#,##0.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363-43B9-AD7F-EF9487F61AE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63-43B9-AD7F-EF9487F61AEB}"/>
                </c:ext>
              </c:extLst>
            </c:dLbl>
            <c:dLbl>
              <c:idx val="1"/>
              <c:layout>
                <c:manualLayout>
                  <c:x val="3.7426815104755896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63-43B9-AD7F-EF9487F61AEB}"/>
                </c:ext>
              </c:extLst>
            </c:dLbl>
            <c:dLbl>
              <c:idx val="2"/>
              <c:layout>
                <c:manualLayout>
                  <c:x val="-1.8714881049035424E-3"/>
                  <c:y val="-3.025983548894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363-43B9-AD7F-EF9487F61AEB}"/>
                </c:ext>
              </c:extLst>
            </c:dLbl>
            <c:dLbl>
              <c:idx val="3"/>
              <c:layout>
                <c:manualLayout>
                  <c:x val="5.0414535639361551E-3"/>
                  <c:y val="-2.6477233685401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363-43B9-AD7F-EF9487F61AEB}"/>
                </c:ext>
              </c:extLst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363-43B9-AD7F-EF9487F61AEB}"/>
                </c:ext>
              </c:extLst>
            </c:dLbl>
            <c:spPr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1200</c:v>
                </c:pt>
                <c:pt idx="1">
                  <c:v>222.3</c:v>
                </c:pt>
                <c:pt idx="3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4363-43B9-AD7F-EF9487F61AE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rgbClr val="FFCC99"/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363-43B9-AD7F-EF9487F61AEB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363-43B9-AD7F-EF9487F61AEB}"/>
                </c:ext>
              </c:extLst>
            </c:dLbl>
            <c:dLbl>
              <c:idx val="2"/>
              <c:layout>
                <c:manualLayout>
                  <c:x val="3.0232055608815582E-2"/>
                  <c:y val="5.9089980138832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363-43B9-AD7F-EF9487F61AEB}"/>
                </c:ext>
              </c:extLst>
            </c:dLbl>
            <c:dLbl>
              <c:idx val="3"/>
              <c:layout>
                <c:manualLayout>
                  <c:x val="2.1593062139985252E-2"/>
                  <c:y val="7.2084840531714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363-43B9-AD7F-EF9487F61AEB}"/>
                </c:ext>
              </c:extLst>
            </c:dLbl>
            <c:dLbl>
              <c:idx val="4"/>
              <c:layout>
                <c:manualLayout>
                  <c:x val="2.9800559425844891E-2"/>
                  <c:y val="7.1379038274033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363-43B9-AD7F-EF9487F61AEB}"/>
                </c:ext>
              </c:extLst>
            </c:dLbl>
            <c:dLbl>
              <c:idx val="5"/>
              <c:layout>
                <c:manualLayout>
                  <c:x val="2.7488891750917639E-2"/>
                  <c:y val="6.8067050898118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363-43B9-AD7F-EF9487F61AEB}"/>
                </c:ext>
              </c:extLst>
            </c:dLbl>
            <c:spPr>
              <a:solidFill>
                <a:srgbClr val="FFCC99"/>
              </a:solidFill>
              <a:ln>
                <a:solidFill>
                  <a:srgbClr val="FFCC99"/>
                </a:solidFill>
              </a:ln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3" formatCode="#,##0.0">
                  <c:v>600</c:v>
                </c:pt>
                <c:pt idx="4" formatCode="#,##0.0">
                  <c:v>600</c:v>
                </c:pt>
                <c:pt idx="5" formatCode="#,##0.0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4363-43B9-AD7F-EF9487F61AE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solidFill>
                <a:srgbClr val="FFFFCC"/>
              </a:solidFill>
              <a:ln>
                <a:solidFill>
                  <a:srgbClr val="FFFFCC"/>
                </a:solidFill>
              </a:ln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Лист1!$G$2:$G$7</c:f>
              <c:numCache>
                <c:formatCode>#,##0.0</c:formatCode>
                <c:ptCount val="6"/>
                <c:pt idx="0">
                  <c:v>21143.7</c:v>
                </c:pt>
                <c:pt idx="1">
                  <c:v>25812.2</c:v>
                </c:pt>
                <c:pt idx="2">
                  <c:v>29117.200000000001</c:v>
                </c:pt>
                <c:pt idx="3">
                  <c:v>30188</c:v>
                </c:pt>
                <c:pt idx="4">
                  <c:v>29988</c:v>
                </c:pt>
                <c:pt idx="5">
                  <c:v>29988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4363-43B9-AD7F-EF9487F61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7139968"/>
        <c:axId val="316313536"/>
        <c:axId val="0"/>
      </c:bar3DChart>
      <c:catAx>
        <c:axId val="31713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6313536"/>
        <c:crosses val="autoZero"/>
        <c:auto val="1"/>
        <c:lblAlgn val="ctr"/>
        <c:lblOffset val="100"/>
        <c:noMultiLvlLbl val="0"/>
      </c:catAx>
      <c:valAx>
        <c:axId val="3163135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17139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635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3000.1</c:v>
                </c:pt>
                <c:pt idx="1">
                  <c:v>2936.5</c:v>
                </c:pt>
                <c:pt idx="2">
                  <c:v>3376.5</c:v>
                </c:pt>
                <c:pt idx="3">
                  <c:v>2880.6</c:v>
                </c:pt>
                <c:pt idx="4">
                  <c:v>2880.6</c:v>
                </c:pt>
                <c:pt idx="5">
                  <c:v>2880.6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85-48B2-B60E-BD793B668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5701248"/>
        <c:axId val="316316416"/>
        <c:axId val="0"/>
      </c:bar3DChart>
      <c:catAx>
        <c:axId val="3157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6316416"/>
        <c:crosses val="autoZero"/>
        <c:auto val="1"/>
        <c:lblAlgn val="ctr"/>
        <c:lblOffset val="100"/>
        <c:noMultiLvlLbl val="0"/>
      </c:catAx>
      <c:valAx>
        <c:axId val="31631641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15701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522752"/>
        <c:axId val="146015936"/>
      </c:barChart>
      <c:catAx>
        <c:axId val="208522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46015936"/>
        <c:crosses val="autoZero"/>
        <c:auto val="1"/>
        <c:lblAlgn val="ctr"/>
        <c:lblOffset val="100"/>
        <c:noMultiLvlLbl val="0"/>
      </c:catAx>
      <c:valAx>
        <c:axId val="14601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522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852482931713803E-2"/>
          <c:w val="0.97357359856839665"/>
          <c:h val="0.682352415967578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1785.6</c:v>
                </c:pt>
                <c:pt idx="1">
                  <c:v>1853.3</c:v>
                </c:pt>
                <c:pt idx="2">
                  <c:v>2015.7</c:v>
                </c:pt>
                <c:pt idx="3">
                  <c:v>2321.1999999999998</c:v>
                </c:pt>
                <c:pt idx="4">
                  <c:v>2428.4</c:v>
                </c:pt>
                <c:pt idx="5">
                  <c:v>2516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739-47D4-A981-FCD3691F8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8311936"/>
        <c:axId val="318374464"/>
      </c:lineChart>
      <c:catAx>
        <c:axId val="31831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8374464"/>
        <c:crosses val="autoZero"/>
        <c:auto val="1"/>
        <c:lblAlgn val="ctr"/>
        <c:lblOffset val="100"/>
        <c:noMultiLvlLbl val="0"/>
      </c:catAx>
      <c:valAx>
        <c:axId val="3183744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18311936"/>
        <c:crosses val="autoZero"/>
        <c:crossBetween val="between"/>
      </c:valAx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746419745139934E-2"/>
          <c:y val="0"/>
          <c:w val="0.90090595770798454"/>
          <c:h val="0.88934106359946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408</c:v>
                </c:pt>
              </c:strCache>
            </c:strRef>
          </c:tx>
          <c:spPr>
            <a:solidFill>
              <a:srgbClr val="5DBAFF"/>
            </a:solidFill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2.3125402731392221E-2"/>
                  <c:y val="1.3862736558065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6-44FA-A2C5-69D29477ADAF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1">
                  <c:v>7500</c:v>
                </c:pt>
                <c:pt idx="2">
                  <c:v>739.8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A6-44FA-A2C5-69D29477AD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4"/>
              <c:layout>
                <c:manualLayout>
                  <c:x val="-1.33332400123183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A6-44FA-A2C5-69D29477ADAF}"/>
                </c:ext>
              </c:extLst>
            </c:dLbl>
            <c:dLbl>
              <c:idx val="5"/>
              <c:layout>
                <c:manualLayout>
                  <c:x val="-2.96294222495963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A6-44FA-A2C5-69D29477ADAF}"/>
                </c:ext>
              </c:extLst>
            </c:dLbl>
            <c:spPr>
              <a:solidFill>
                <a:srgbClr val="B7E5B3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7952.2</c:v>
                </c:pt>
                <c:pt idx="1">
                  <c:v>6226.6</c:v>
                </c:pt>
                <c:pt idx="2">
                  <c:v>6012.8</c:v>
                </c:pt>
                <c:pt idx="3">
                  <c:v>7125</c:v>
                </c:pt>
                <c:pt idx="4">
                  <c:v>7125</c:v>
                </c:pt>
                <c:pt idx="5">
                  <c:v>7125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A6-44FA-A2C5-69D29477AD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409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4.5817204161571132E-2"/>
                  <c:y val="1.212112728392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13506828481116E-3"/>
                  <c:y val="-4.0403757613085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A6-44FA-A2C5-69D29477ADAF}"/>
                </c:ext>
              </c:extLst>
            </c:dLbl>
            <c:dLbl>
              <c:idx val="2"/>
              <c:layout>
                <c:manualLayout>
                  <c:x val="8.5995315285049105E-3"/>
                  <c:y val="-6.3928121933354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A6-44FA-A2C5-69D29477ADAF}"/>
                </c:ext>
              </c:extLst>
            </c:dLbl>
            <c:dLbl>
              <c:idx val="3"/>
              <c:layout>
                <c:manualLayout>
                  <c:x val="1.532057930954748E-2"/>
                  <c:y val="3.4657523629881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A6-44FA-A2C5-69D29477ADAF}"/>
                </c:ext>
              </c:extLst>
            </c:dLbl>
            <c:dLbl>
              <c:idx val="4"/>
              <c:layout>
                <c:manualLayout>
                  <c:x val="-2.1101929992395581E-2"/>
                  <c:y val="-6.93150472597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A6-44FA-A2C5-69D29477ADAF}"/>
                </c:ext>
              </c:extLst>
            </c:dLbl>
            <c:dLbl>
              <c:idx val="5"/>
              <c:layout>
                <c:manualLayout>
                  <c:x val="-5.23940595938898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A6-44FA-A2C5-69D29477ADAF}"/>
                </c:ext>
              </c:extLst>
            </c:dLbl>
            <c:spPr>
              <a:solidFill>
                <a:schemeClr val="bg1">
                  <a:lumMod val="85000"/>
                </a:schemeClr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47727.6</c:v>
                </c:pt>
                <c:pt idx="1">
                  <c:v>59888.800000000003</c:v>
                </c:pt>
                <c:pt idx="2">
                  <c:v>45341.8</c:v>
                </c:pt>
                <c:pt idx="3">
                  <c:v>34769.800000000003</c:v>
                </c:pt>
                <c:pt idx="4">
                  <c:v>37856.5</c:v>
                </c:pt>
                <c:pt idx="5">
                  <c:v>32614.2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3A6-44FA-A2C5-69D29477AD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412</c:v>
                </c:pt>
              </c:strCache>
            </c:strRef>
          </c:tx>
          <c:spPr>
            <a:solidFill>
              <a:srgbClr val="F7F78D"/>
            </a:solidFill>
            <a:ln w="6350" cap="flat" cmpd="sng" algn="ctr">
              <a:solidFill>
                <a:srgbClr val="F7F78D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9258844499192774E-3"/>
                  <c:y val="-4.0406939011324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A6-44FA-A2C5-69D29477ADAF}"/>
                </c:ext>
              </c:extLst>
            </c:dLbl>
            <c:dLbl>
              <c:idx val="1"/>
              <c:layout>
                <c:manualLayout>
                  <c:x val="1.0117249888868328E-2"/>
                  <c:y val="2.8910378372832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A6-44FA-A2C5-69D29477ADAF}"/>
                </c:ext>
              </c:extLst>
            </c:dLbl>
            <c:dLbl>
              <c:idx val="2"/>
              <c:layout>
                <c:manualLayout>
                  <c:x val="3.1255484032205308E-2"/>
                  <c:y val="-1.7418816797601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3A6-44FA-A2C5-69D29477ADAF}"/>
                </c:ext>
              </c:extLst>
            </c:dLbl>
            <c:dLbl>
              <c:idx val="4"/>
              <c:layout>
                <c:manualLayout>
                  <c:x val="4.48054677920725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3A6-44FA-A2C5-69D29477ADAF}"/>
                </c:ext>
              </c:extLst>
            </c:dLbl>
            <c:dLbl>
              <c:idx val="5"/>
              <c:layout>
                <c:manualLayout>
                  <c:x val="4.9141480804208826E-2"/>
                  <c:y val="1.3863009451952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3A6-44FA-A2C5-69D29477ADAF}"/>
                </c:ext>
              </c:extLst>
            </c:dLbl>
            <c:spPr>
              <a:solidFill>
                <a:srgbClr val="F7F78D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59448.2</c:v>
                </c:pt>
                <c:pt idx="1">
                  <c:v>55184.7</c:v>
                </c:pt>
                <c:pt idx="2">
                  <c:v>62311.6</c:v>
                </c:pt>
                <c:pt idx="3">
                  <c:v>50643.3</c:v>
                </c:pt>
                <c:pt idx="4">
                  <c:v>21567.7</c:v>
                </c:pt>
                <c:pt idx="5">
                  <c:v>23430.9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3A6-44FA-A2C5-69D29477A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8457344"/>
        <c:axId val="318375616"/>
        <c:axId val="313180800"/>
      </c:bar3DChart>
      <c:catAx>
        <c:axId val="31845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8375616"/>
        <c:crosses val="autoZero"/>
        <c:auto val="1"/>
        <c:lblAlgn val="ctr"/>
        <c:lblOffset val="100"/>
        <c:noMultiLvlLbl val="0"/>
      </c:catAx>
      <c:valAx>
        <c:axId val="31837561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18457344"/>
        <c:crosses val="autoZero"/>
        <c:crossBetween val="between"/>
      </c:valAx>
      <c:serAx>
        <c:axId val="313180800"/>
        <c:scaling>
          <c:orientation val="minMax"/>
        </c:scaling>
        <c:delete val="1"/>
        <c:axPos val="b"/>
        <c:majorTickMark val="out"/>
        <c:minorTickMark val="none"/>
        <c:tickLblPos val="none"/>
        <c:crossAx val="31837561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43045206210675"/>
          <c:y val="3.9909291351539436E-2"/>
          <c:w val="0.76156954793789644"/>
          <c:h val="0.920181417296921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505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2025  (План)</c:v>
                </c:pt>
                <c:pt idx="1">
                  <c:v>2024 (План)</c:v>
                </c:pt>
                <c:pt idx="2">
                  <c:v>2023 (План)</c:v>
                </c:pt>
                <c:pt idx="3">
                  <c:v>2022 (Отчет)</c:v>
                </c:pt>
                <c:pt idx="4">
                  <c:v>2021</c:v>
                </c:pt>
                <c:pt idx="5">
                  <c:v>2020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2025  (План)</c:v>
                </c:pt>
                <c:pt idx="1">
                  <c:v>2024 (План)</c:v>
                </c:pt>
                <c:pt idx="2">
                  <c:v>2023 (План)</c:v>
                </c:pt>
                <c:pt idx="3">
                  <c:v>2022 (Отчет)</c:v>
                </c:pt>
                <c:pt idx="4">
                  <c:v>2021</c:v>
                </c:pt>
                <c:pt idx="5">
                  <c:v>2020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2" formatCode="#,##0.0">
                  <c:v>5885.5</c:v>
                </c:pt>
                <c:pt idx="3" formatCode="#,##0.0">
                  <c:v>26405</c:v>
                </c:pt>
                <c:pt idx="4" formatCode="#,##0.0">
                  <c:v>22171.3</c:v>
                </c:pt>
                <c:pt idx="5" formatCode="#,##0.0">
                  <c:v>29814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1E-4BA8-9C5B-C3E8D1342A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502</c:v>
                </c:pt>
              </c:strCache>
            </c:strRef>
          </c:tx>
          <c:spPr>
            <a:solidFill>
              <a:srgbClr val="EB7525"/>
            </a:solidFill>
          </c:spPr>
          <c:invertIfNegative val="0"/>
          <c:dLbls>
            <c:dLbl>
              <c:idx val="3"/>
              <c:layout>
                <c:manualLayout>
                  <c:x val="9.1778014757230297E-3"/>
                  <c:y val="-6.3491619106278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1E-4BA8-9C5B-C3E8D1342AA2}"/>
                </c:ext>
              </c:extLst>
            </c:dLbl>
            <c:dLbl>
              <c:idx val="4"/>
              <c:layout>
                <c:manualLayout>
                  <c:x val="-6.5184559914832578E-17"/>
                  <c:y val="-4.232774607085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1E-4BA8-9C5B-C3E8D1342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2025  (План)</c:v>
                </c:pt>
                <c:pt idx="1">
                  <c:v>2024 (План)</c:v>
                </c:pt>
                <c:pt idx="2">
                  <c:v>2023 (План)</c:v>
                </c:pt>
                <c:pt idx="3">
                  <c:v>2022 (Отчет)</c:v>
                </c:pt>
                <c:pt idx="4">
                  <c:v>2021</c:v>
                </c:pt>
                <c:pt idx="5">
                  <c:v>2020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 formatCode="#,##0.0">
                  <c:v>46523.1</c:v>
                </c:pt>
                <c:pt idx="3" formatCode="#,##0.0">
                  <c:v>20224.599999999999</c:v>
                </c:pt>
                <c:pt idx="4" formatCode="#,##0.0">
                  <c:v>24057.7</c:v>
                </c:pt>
                <c:pt idx="5" formatCode="#,##0.0">
                  <c:v>32557.7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1E-4BA8-9C5B-C3E8D1342AA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501</c:v>
                </c:pt>
              </c:strCache>
            </c:strRef>
          </c:tx>
          <c:spPr>
            <a:solidFill>
              <a:srgbClr val="D63A5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2025  (План)</c:v>
                </c:pt>
                <c:pt idx="1">
                  <c:v>2024 (План)</c:v>
                </c:pt>
                <c:pt idx="2">
                  <c:v>2023 (План)</c:v>
                </c:pt>
                <c:pt idx="3">
                  <c:v>2022 (Отчет)</c:v>
                </c:pt>
                <c:pt idx="4">
                  <c:v>2021</c:v>
                </c:pt>
                <c:pt idx="5">
                  <c:v>2020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1990</c:v>
                </c:pt>
                <c:pt idx="1">
                  <c:v>2732.2</c:v>
                </c:pt>
                <c:pt idx="2">
                  <c:v>290</c:v>
                </c:pt>
                <c:pt idx="3">
                  <c:v>8054.5</c:v>
                </c:pt>
                <c:pt idx="4">
                  <c:v>308.39999999999998</c:v>
                </c:pt>
                <c:pt idx="5">
                  <c:v>610.9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71E-4BA8-9C5B-C3E8D134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1305088"/>
        <c:axId val="316248000"/>
        <c:axId val="0"/>
      </c:bar3DChart>
      <c:catAx>
        <c:axId val="321305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6248000"/>
        <c:crosses val="autoZero"/>
        <c:auto val="1"/>
        <c:lblAlgn val="ctr"/>
        <c:lblOffset val="100"/>
        <c:noMultiLvlLbl val="0"/>
      </c:catAx>
      <c:valAx>
        <c:axId val="316248000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32130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532087380962828"/>
          <c:y val="1.6920288574233357E-2"/>
        </c:manualLayout>
      </c:layout>
      <c:overlay val="0"/>
      <c:txPr>
        <a:bodyPr/>
        <a:lstStyle/>
        <a:p>
          <a:pPr>
            <a:defRPr sz="1800">
              <a:solidFill>
                <a:schemeClr val="accent3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58653838510717"/>
          <c:y val="3.9909291351539436E-2"/>
          <c:w val="0.89841346161489288"/>
          <c:h val="0.9201814172969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5451.1</c:v>
                </c:pt>
                <c:pt idx="1">
                  <c:v>24</c:v>
                </c:pt>
                <c:pt idx="2">
                  <c:v>1572.6</c:v>
                </c:pt>
                <c:pt idx="3">
                  <c:v>1490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994816"/>
        <c:axId val="318381376"/>
      </c:barChart>
      <c:catAx>
        <c:axId val="328994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8381376"/>
        <c:crosses val="autoZero"/>
        <c:auto val="1"/>
        <c:lblAlgn val="ctr"/>
        <c:lblOffset val="100"/>
        <c:noMultiLvlLbl val="0"/>
      </c:catAx>
      <c:valAx>
        <c:axId val="31838137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28994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22557440"/>
        <c:axId val="315912704"/>
        <c:axId val="0"/>
      </c:bar3DChart>
      <c:catAx>
        <c:axId val="322557440"/>
        <c:scaling>
          <c:orientation val="minMax"/>
        </c:scaling>
        <c:delete val="0"/>
        <c:axPos val="b"/>
        <c:majorTickMark val="out"/>
        <c:minorTickMark val="none"/>
        <c:tickLblPos val="nextTo"/>
        <c:crossAx val="315912704"/>
        <c:crosses val="autoZero"/>
        <c:auto val="1"/>
        <c:lblAlgn val="ctr"/>
        <c:lblOffset val="100"/>
        <c:noMultiLvlLbl val="0"/>
      </c:catAx>
      <c:valAx>
        <c:axId val="3159127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2557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32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BE-4D09-86F8-F8AD698B4F8F}"/>
                </c:ext>
              </c:extLst>
            </c:dLbl>
            <c:spPr>
              <a:solidFill>
                <a:srgbClr val="FFC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88191.2</c:v>
                </c:pt>
                <c:pt idx="1">
                  <c:v>88124.4</c:v>
                </c:pt>
                <c:pt idx="2">
                  <c:v>95317.2</c:v>
                </c:pt>
                <c:pt idx="3">
                  <c:v>104607.3</c:v>
                </c:pt>
                <c:pt idx="4">
                  <c:v>102269.7</c:v>
                </c:pt>
                <c:pt idx="5">
                  <c:v>101919.7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BE-4D09-86F8-F8AD698B4F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7FCC54"/>
            </a:solidFill>
          </c:spPr>
          <c:invertIfNegative val="0"/>
          <c:dLbls>
            <c:spPr>
              <a:solidFill>
                <a:srgbClr val="BFDDBB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239178.3</c:v>
                </c:pt>
                <c:pt idx="1">
                  <c:v>269128.5</c:v>
                </c:pt>
                <c:pt idx="2">
                  <c:v>324597.2</c:v>
                </c:pt>
                <c:pt idx="3">
                  <c:v>294683.59999999998</c:v>
                </c:pt>
                <c:pt idx="4">
                  <c:v>280940.7</c:v>
                </c:pt>
                <c:pt idx="5">
                  <c:v>281229.40000000002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BE-4D09-86F8-F8AD698B4F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rgbClr val="FFFD77"/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BE-4D09-86F8-F8AD698B4F8F}"/>
                </c:ext>
              </c:extLst>
            </c:dLbl>
            <c:dLbl>
              <c:idx val="1"/>
              <c:layout>
                <c:manualLayout>
                  <c:x val="-9.3567037761890584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BE-4D09-86F8-F8AD698B4F8F}"/>
                </c:ext>
              </c:extLst>
            </c:dLbl>
            <c:dLbl>
              <c:idx val="2"/>
              <c:layout>
                <c:manualLayout>
                  <c:x val="-3.1812792839042002E-2"/>
                  <c:y val="-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BE-4D09-86F8-F8AD698B4F8F}"/>
                </c:ext>
              </c:extLst>
            </c:dLbl>
            <c:dLbl>
              <c:idx val="3"/>
              <c:layout>
                <c:manualLayout>
                  <c:x val="-1.3099519422643849E-2"/>
                  <c:y val="-2.9010694372182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BE-4D09-86F8-F8AD698B4F8F}"/>
                </c:ext>
              </c:extLst>
            </c:dLbl>
            <c:dLbl>
              <c:idx val="4"/>
              <c:layout>
                <c:manualLayout>
                  <c:x val="-2.4443720931260838E-2"/>
                  <c:y val="-3.574288236773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BE-4D09-86F8-F8AD698B4F8F}"/>
                </c:ext>
              </c:extLst>
            </c:dLbl>
            <c:dLbl>
              <c:idx val="5"/>
              <c:layout>
                <c:manualLayout>
                  <c:x val="-2.9941452083804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BE-4D09-86F8-F8AD698B4F8F}"/>
                </c:ext>
              </c:extLst>
            </c:dLbl>
            <c:spPr>
              <a:solidFill>
                <a:srgbClr val="FFFF99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29413</c:v>
                </c:pt>
                <c:pt idx="1">
                  <c:v>32870.300000000003</c:v>
                </c:pt>
                <c:pt idx="2">
                  <c:v>41774</c:v>
                </c:pt>
                <c:pt idx="3">
                  <c:v>37224.5</c:v>
                </c:pt>
                <c:pt idx="4">
                  <c:v>32767.7</c:v>
                </c:pt>
                <c:pt idx="5">
                  <c:v>30217.1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6BE-4D09-86F8-F8AD698B4F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BE-4D09-86F8-F8AD698B4F8F}"/>
                </c:ext>
              </c:extLst>
            </c:dLbl>
            <c:dLbl>
              <c:idx val="1"/>
              <c:layout>
                <c:manualLayout>
                  <c:x val="3.7426815104755896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BE-4D09-86F8-F8AD698B4F8F}"/>
                </c:ext>
              </c:extLst>
            </c:dLbl>
            <c:dLbl>
              <c:idx val="2"/>
              <c:layout>
                <c:manualLayout>
                  <c:x val="-1.8714881049035424E-3"/>
                  <c:y val="-3.025983548894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BE-4D09-86F8-F8AD698B4F8F}"/>
                </c:ext>
              </c:extLst>
            </c:dLbl>
            <c:dLbl>
              <c:idx val="3"/>
              <c:layout>
                <c:manualLayout>
                  <c:x val="1.872380565969109E-2"/>
                  <c:y val="-5.6772488357157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BE-4D09-86F8-F8AD698B4F8F}"/>
                </c:ext>
              </c:extLst>
            </c:dLbl>
            <c:dLbl>
              <c:idx val="4"/>
              <c:layout>
                <c:manualLayout>
                  <c:x val="1.7550415295338941E-3"/>
                  <c:y val="-5.0040300361603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BE-4D09-86F8-F8AD698B4F8F}"/>
                </c:ext>
              </c:extLst>
            </c:dLbl>
            <c:dLbl>
              <c:idx val="5"/>
              <c:layout>
                <c:manualLayout>
                  <c:x val="8.7752076476694703E-3"/>
                  <c:y val="-2.6928751982218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BE-4D09-86F8-F8AD698B4F8F}"/>
                </c:ext>
              </c:extLst>
            </c:dLbl>
            <c:spPr>
              <a:solidFill>
                <a:srgbClr val="FF33CC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4163.1000000000004</c:v>
                </c:pt>
                <c:pt idx="1">
                  <c:v>9016.9</c:v>
                </c:pt>
                <c:pt idx="2">
                  <c:v>9848.4</c:v>
                </c:pt>
                <c:pt idx="3">
                  <c:v>5333.5</c:v>
                </c:pt>
                <c:pt idx="4">
                  <c:v>4733.5</c:v>
                </c:pt>
                <c:pt idx="5">
                  <c:v>4733.5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6BE-4D09-86F8-F8AD698B4F8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rgbClr val="8ED9F0"/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BE-4D09-86F8-F8AD698B4F8F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6BE-4D09-86F8-F8AD698B4F8F}"/>
                </c:ext>
              </c:extLst>
            </c:dLbl>
            <c:dLbl>
              <c:idx val="2"/>
              <c:layout>
                <c:manualLayout>
                  <c:x val="1.8713407552377648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BE-4D09-86F8-F8AD698B4F8F}"/>
                </c:ext>
              </c:extLst>
            </c:dLbl>
            <c:dLbl>
              <c:idx val="3"/>
              <c:layout>
                <c:manualLayout>
                  <c:x val="1.8713441241209591E-2"/>
                  <c:y val="1.38807644691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6BE-4D09-86F8-F8AD698B4F8F}"/>
                </c:ext>
              </c:extLst>
            </c:dLbl>
            <c:dLbl>
              <c:idx val="4"/>
              <c:layout>
                <c:manualLayout>
                  <c:x val="2.2107028236545326E-2"/>
                  <c:y val="1.5129929903080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6BE-4D09-86F8-F8AD698B4F8F}"/>
                </c:ext>
              </c:extLst>
            </c:dLbl>
            <c:dLbl>
              <c:idx val="5"/>
              <c:layout>
                <c:manualLayout>
                  <c:x val="5.0526200391419702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6BE-4D09-86F8-F8AD698B4F8F}"/>
                </c:ext>
              </c:extLst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7513.1</c:v>
                </c:pt>
                <c:pt idx="1">
                  <c:v>7561</c:v>
                </c:pt>
                <c:pt idx="2">
                  <c:v>7844.5</c:v>
                </c:pt>
                <c:pt idx="3">
                  <c:v>17742.5</c:v>
                </c:pt>
                <c:pt idx="4">
                  <c:v>17735</c:v>
                </c:pt>
                <c:pt idx="5">
                  <c:v>17450.7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66BE-4D09-86F8-F8AD698B4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9182720"/>
        <c:axId val="315912128"/>
        <c:axId val="0"/>
      </c:bar3DChart>
      <c:catAx>
        <c:axId val="32918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5912128"/>
        <c:crosses val="autoZero"/>
        <c:auto val="1"/>
        <c:lblAlgn val="ctr"/>
        <c:lblOffset val="100"/>
        <c:noMultiLvlLbl val="0"/>
      </c:catAx>
      <c:valAx>
        <c:axId val="3159121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2918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76135762083564"/>
          <c:y val="3.437500000000001E-2"/>
          <c:w val="0.87523864237916449"/>
          <c:h val="0.931250000000000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D6D3F9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45 255,8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4-4B03-A16E-9FBAC6F3A933}"/>
                </c:ext>
              </c:extLst>
            </c:dLbl>
            <c:dLbl>
              <c:idx val="3"/>
              <c:layout>
                <c:manualLayout>
                  <c:x val="0"/>
                  <c:y val="-5.851851851851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D4-4B03-A16E-9FBAC6F3A933}"/>
                </c:ext>
              </c:extLst>
            </c:dLbl>
            <c:dLbl>
              <c:idx val="4"/>
              <c:layout>
                <c:manualLayout>
                  <c:x val="0"/>
                  <c:y val="-5.9259259259259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D4-4B03-A16E-9FBAC6F3A933}"/>
                </c:ext>
              </c:extLst>
            </c:dLbl>
            <c:dLbl>
              <c:idx val="5"/>
              <c:layout>
                <c:manualLayout>
                  <c:x val="0"/>
                  <c:y val="-5.925925925925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D4-4B03-A16E-9FBAC6F3A933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51663.4</c:v>
                </c:pt>
                <c:pt idx="1">
                  <c:v>50581</c:v>
                </c:pt>
                <c:pt idx="2">
                  <c:v>53381.599999999999</c:v>
                </c:pt>
                <c:pt idx="3">
                  <c:v>67411.5</c:v>
                </c:pt>
                <c:pt idx="4">
                  <c:v>46219</c:v>
                </c:pt>
                <c:pt idx="5">
                  <c:v>46085.1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9A-4437-862D-6AE88C35B2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8260045327332544E-2"/>
                  <c:y val="-2.8548542638110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D4-4B03-A16E-9FBAC6F3A933}"/>
                </c:ext>
              </c:extLst>
            </c:dLbl>
            <c:dLbl>
              <c:idx val="1"/>
              <c:layout>
                <c:manualLayout>
                  <c:x val="2.9830047845517686E-2"/>
                  <c:y val="-1.903236175874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D4-4B03-A16E-9FBAC6F3A933}"/>
                </c:ext>
              </c:extLst>
            </c:dLbl>
            <c:dLbl>
              <c:idx val="2"/>
              <c:layout>
                <c:manualLayout>
                  <c:x val="1.5700025181851356E-2"/>
                  <c:y val="-1.9032361758740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D4-4B03-A16E-9FBAC6F3A933}"/>
                </c:ext>
              </c:extLst>
            </c:dLbl>
            <c:dLbl>
              <c:idx val="3"/>
              <c:layout>
                <c:manualLayout>
                  <c:x val="1.4130022663666158E-2"/>
                  <c:y val="-9.5161808793701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D4-4B03-A16E-9FBAC6F3A933}"/>
                </c:ext>
              </c:extLst>
            </c:dLbl>
            <c:dLbl>
              <c:idx val="4"/>
              <c:layout>
                <c:manualLayout>
                  <c:x val="1.5700025181851415E-2"/>
                  <c:y val="-1.9032736411530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D4-4B03-A16E-9FBAC6F3A933}"/>
                </c:ext>
              </c:extLst>
            </c:dLbl>
            <c:dLbl>
              <c:idx val="5"/>
              <c:layout>
                <c:manualLayout>
                  <c:x val="1.4130022663666272E-2"/>
                  <c:y val="-2.379045219842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D4-4B03-A16E-9FBAC6F3A933}"/>
                </c:ext>
              </c:extLst>
            </c:dLbl>
            <c:spPr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703.6</c:v>
                </c:pt>
                <c:pt idx="1">
                  <c:v>658.8</c:v>
                </c:pt>
                <c:pt idx="2" formatCode="0.0">
                  <c:v>666.3</c:v>
                </c:pt>
                <c:pt idx="3" formatCode="0.0">
                  <c:v>702.2</c:v>
                </c:pt>
                <c:pt idx="4" formatCode="0.0">
                  <c:v>702.2</c:v>
                </c:pt>
                <c:pt idx="5" formatCode="0.0">
                  <c:v>702.2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9A-4437-862D-6AE88C35B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0979840"/>
        <c:axId val="330361664"/>
        <c:axId val="0"/>
      </c:bar3DChart>
      <c:catAx>
        <c:axId val="330979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2">
              <a:alpha val="46000"/>
            </a:schemeClr>
          </a:solidFill>
        </c:spPr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0361664"/>
        <c:crosses val="autoZero"/>
        <c:auto val="1"/>
        <c:lblAlgn val="ctr"/>
        <c:lblOffset val="100"/>
        <c:noMultiLvlLbl val="0"/>
      </c:catAx>
      <c:valAx>
        <c:axId val="33036166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3097984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8888888888888"/>
          <c:y val="6.2500000000000134E-3"/>
          <c:w val="0.73472222222222261"/>
          <c:h val="0.79163804133859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rgbClr val="CCCCFF"/>
            </a:solidFill>
          </c:spPr>
          <c:invertIfNegative val="0"/>
          <c:dLbls>
            <c:dLbl>
              <c:idx val="0"/>
              <c:layout>
                <c:manualLayout>
                  <c:x val="6.666666666666668E-2"/>
                  <c:y val="-2.1875000000000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99-4698-B8E6-3F103B017276}"/>
                </c:ext>
              </c:extLst>
            </c:dLbl>
            <c:dLbl>
              <c:idx val="2"/>
              <c:layout>
                <c:manualLayout>
                  <c:x val="6.666666666666668E-2"/>
                  <c:y val="-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99-4698-B8E6-3F103B017276}"/>
                </c:ext>
              </c:extLst>
            </c:dLbl>
            <c:dLbl>
              <c:idx val="3"/>
              <c:layout>
                <c:manualLayout>
                  <c:x val="6.666666666666668E-2"/>
                  <c:y val="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99-4698-B8E6-3F103B017276}"/>
                </c:ext>
              </c:extLst>
            </c:dLbl>
            <c:dLbl>
              <c:idx val="4"/>
              <c:layout>
                <c:manualLayout>
                  <c:x val="5.6944444444444443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99-4698-B8E6-3F103B017276}"/>
                </c:ext>
              </c:extLst>
            </c:dLbl>
            <c:dLbl>
              <c:idx val="5"/>
              <c:layout>
                <c:manualLayout>
                  <c:x val="5.8333333333334236E-2"/>
                  <c:y val="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31835.599999999999</c:v>
                </c:pt>
                <c:pt idx="1">
                  <c:v>36125.599999999999</c:v>
                </c:pt>
                <c:pt idx="2">
                  <c:v>43256.6</c:v>
                </c:pt>
                <c:pt idx="3">
                  <c:v>45807</c:v>
                </c:pt>
                <c:pt idx="4">
                  <c:v>45442.7</c:v>
                </c:pt>
                <c:pt idx="5">
                  <c:v>45602.6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199-4698-B8E6-3F103B0172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833333333333432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99-4698-B8E6-3F103B017276}"/>
                </c:ext>
              </c:extLst>
            </c:dLbl>
            <c:dLbl>
              <c:idx val="2"/>
              <c:layout>
                <c:manualLayout>
                  <c:x val="6.250000000000008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99-4698-B8E6-3F103B017276}"/>
                </c:ext>
              </c:extLst>
            </c:dLbl>
            <c:dLbl>
              <c:idx val="3"/>
              <c:layout>
                <c:manualLayout>
                  <c:x val="5.4166666666666904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99-4698-B8E6-3F103B017276}"/>
                </c:ext>
              </c:extLst>
            </c:dLbl>
            <c:dLbl>
              <c:idx val="4"/>
              <c:layout>
                <c:manualLayout>
                  <c:x val="5.8333333333333584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2.1875000000000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10593.2</c:v>
                </c:pt>
                <c:pt idx="1">
                  <c:v>2655</c:v>
                </c:pt>
                <c:pt idx="2">
                  <c:v>6202.1</c:v>
                </c:pt>
                <c:pt idx="3">
                  <c:v>4644</c:v>
                </c:pt>
                <c:pt idx="4">
                  <c:v>4338.6000000000004</c:v>
                </c:pt>
                <c:pt idx="5">
                  <c:v>4313.3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199-4698-B8E6-3F103B0172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99-4698-B8E6-3F103B017276}"/>
                </c:ext>
              </c:extLst>
            </c:dLbl>
            <c:dLbl>
              <c:idx val="1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99-4698-B8E6-3F103B017276}"/>
                </c:ext>
              </c:extLst>
            </c:dLbl>
            <c:dLbl>
              <c:idx val="2"/>
              <c:layout>
                <c:manualLayout>
                  <c:x val="6.3888888888888884E-2"/>
                  <c:y val="-3.580687802255912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99-4698-B8E6-3F103B017276}"/>
                </c:ext>
              </c:extLst>
            </c:dLbl>
            <c:dLbl>
              <c:idx val="3"/>
              <c:layout>
                <c:manualLayout>
                  <c:x val="6.3888888888888884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99-4698-B8E6-3F103B017276}"/>
                </c:ext>
              </c:extLst>
            </c:dLbl>
            <c:dLbl>
              <c:idx val="4"/>
              <c:layout>
                <c:manualLayout>
                  <c:x val="5.6944444444444443E-2"/>
                  <c:y val="6.2500000000000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199-4698-B8E6-3F103B017276}"/>
                </c:ext>
              </c:extLst>
            </c:dLbl>
            <c:dLbl>
              <c:idx val="5"/>
              <c:layout>
                <c:manualLayout>
                  <c:x val="6.11111111111113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1943.3</c:v>
                </c:pt>
                <c:pt idx="1">
                  <c:v>3764.2</c:v>
                </c:pt>
                <c:pt idx="2">
                  <c:v>5586.8</c:v>
                </c:pt>
                <c:pt idx="3">
                  <c:v>5686.5</c:v>
                </c:pt>
                <c:pt idx="4">
                  <c:v>5686.5</c:v>
                </c:pt>
                <c:pt idx="5">
                  <c:v>5686.5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199-4698-B8E6-3F103B017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1978240"/>
        <c:axId val="331129408"/>
      </c:barChart>
      <c:catAx>
        <c:axId val="33197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1129408"/>
        <c:crosses val="autoZero"/>
        <c:auto val="1"/>
        <c:lblAlgn val="ctr"/>
        <c:lblOffset val="100"/>
        <c:noMultiLvlLbl val="0"/>
      </c:catAx>
      <c:valAx>
        <c:axId val="33112940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33197824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73592271554246E-2"/>
          <c:y val="0.22777777777777777"/>
          <c:w val="0.9369175484813701"/>
          <c:h val="0.48296675415573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rgbClr val="B7E5B3"/>
            </a:solidFill>
            <a:ln w="44450">
              <a:noFill/>
            </a:ln>
          </c:spPr>
          <c:invertIfNegative val="0"/>
          <c:dLbls>
            <c:dLbl>
              <c:idx val="0"/>
              <c:layout>
                <c:manualLayout>
                  <c:x val="1.3213568892123781E-2"/>
                  <c:y val="-1.397769028871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11-4646-A694-71AAD33FBF45}"/>
                </c:ext>
              </c:extLst>
            </c:dLbl>
            <c:dLbl>
              <c:idx val="1"/>
              <c:layout>
                <c:manualLayout>
                  <c:x val="2.0825117448555048E-2"/>
                  <c:y val="-5.2688976377952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11-4646-A694-71AAD33FBF45}"/>
                </c:ext>
              </c:extLst>
            </c:dLbl>
            <c:dLbl>
              <c:idx val="2"/>
              <c:layout>
                <c:manualLayout>
                  <c:x val="7.3473168795077076E-3"/>
                  <c:y val="2.4219757998395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82-4F9D-A465-40FABB127229}"/>
                </c:ext>
              </c:extLst>
            </c:dLbl>
            <c:dLbl>
              <c:idx val="3"/>
              <c:layout>
                <c:manualLayout>
                  <c:x val="9.5304263437658748E-4"/>
                  <c:y val="1.1562547744003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11-4646-A694-71AAD33FB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779.2</c:v>
                </c:pt>
                <c:pt idx="1">
                  <c:v>650.20000000000005</c:v>
                </c:pt>
                <c:pt idx="2">
                  <c:v>688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11-4646-A694-71AAD33FB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31979776"/>
        <c:axId val="331133440"/>
        <c:axId val="0"/>
      </c:bar3DChart>
      <c:catAx>
        <c:axId val="33197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1133440"/>
        <c:crosses val="autoZero"/>
        <c:auto val="1"/>
        <c:lblAlgn val="ctr"/>
        <c:lblOffset val="100"/>
        <c:noMultiLvlLbl val="0"/>
      </c:catAx>
      <c:valAx>
        <c:axId val="33113344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3319797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28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58158094526028E-2"/>
          <c:y val="0"/>
          <c:w val="0.94248368381093228"/>
          <c:h val="0.82218558914929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26078.2</c:v>
                </c:pt>
                <c:pt idx="1">
                  <c:v>26412.400000000001</c:v>
                </c:pt>
                <c:pt idx="2">
                  <c:v>32622.1</c:v>
                </c:pt>
                <c:pt idx="3">
                  <c:v>34871.1</c:v>
                </c:pt>
                <c:pt idx="4">
                  <c:v>30108.3</c:v>
                </c:pt>
                <c:pt idx="5">
                  <c:v>30525.1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A9-46C0-A485-AB459F0E31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1402</c:v>
                </c:pt>
              </c:strCache>
            </c:strRef>
          </c:tx>
          <c:spPr>
            <a:solidFill>
              <a:srgbClr val="F1D08D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5686268051559652E-2"/>
                  <c:y val="6.9713542910377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A9-46C0-A485-AB459F0E312E}"/>
                </c:ext>
              </c:extLst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A9-46C0-A485-AB459F0E312E}"/>
                </c:ext>
              </c:extLst>
            </c:dLbl>
            <c:dLbl>
              <c:idx val="3"/>
              <c:layout>
                <c:manualLayout>
                  <c:x val="3.1372536103119311E-2"/>
                  <c:y val="6.971628764611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A9-46C0-A485-AB459F0E31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rgbClr val="F7F78D"/>
            </a:solidFill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A9-46C0-A485-AB459F0E312E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A9-46C0-A485-AB459F0E312E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5722.4</c:v>
                </c:pt>
                <c:pt idx="1">
                  <c:v>5846.1</c:v>
                </c:pt>
                <c:pt idx="2">
                  <c:v>7008.8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BA9-46C0-A485-AB459F0E3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688896"/>
        <c:axId val="167417472"/>
      </c:barChart>
      <c:catAx>
        <c:axId val="14868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417472"/>
        <c:crosses val="autoZero"/>
        <c:auto val="1"/>
        <c:lblAlgn val="ctr"/>
        <c:lblOffset val="100"/>
        <c:noMultiLvlLbl val="0"/>
      </c:catAx>
      <c:valAx>
        <c:axId val="1674174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48688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6138624995618E-2"/>
          <c:y val="0.11300641648635716"/>
          <c:w val="0.75894316495677161"/>
          <c:h val="0.602144961309551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E59074"/>
            </a:solidFill>
          </c:spPr>
          <c:invertIfNegative val="0"/>
          <c:dLbls>
            <c:dLbl>
              <c:idx val="0"/>
              <c:layout>
                <c:manualLayout>
                  <c:x val="-3.4722222222222224E-2"/>
                  <c:y val="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86-4D6A-B346-099D29C6F375}"/>
                </c:ext>
              </c:extLst>
            </c:dLbl>
            <c:dLbl>
              <c:idx val="1"/>
              <c:layout>
                <c:manualLayout>
                  <c:x val="-1.5277777777777777E-2"/>
                  <c:y val="2.8218497380567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6-4D6A-B346-099D29C6F375}"/>
                </c:ext>
              </c:extLst>
            </c:dLbl>
            <c:dLbl>
              <c:idx val="2"/>
              <c:layout>
                <c:manualLayout>
                  <c:x val="-1.3888998250218722E-2"/>
                  <c:y val="-2.8220719309495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86-4D6A-B346-099D29C6F375}"/>
                </c:ext>
              </c:extLst>
            </c:dLbl>
            <c:dLbl>
              <c:idx val="3"/>
              <c:layout>
                <c:manualLayout>
                  <c:x val="1.3888888888888889E-3"/>
                  <c:y val="-4.443857855207557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6-4D6A-B346-099D29C6F375}"/>
                </c:ext>
              </c:extLst>
            </c:dLbl>
            <c:dLbl>
              <c:idx val="4"/>
              <c:layout>
                <c:manualLayout>
                  <c:x val="-4.1666666666666666E-3"/>
                  <c:y val="8.4655492141703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6-4D6A-B346-099D29C6F375}"/>
                </c:ext>
              </c:extLst>
            </c:dLbl>
            <c:dLbl>
              <c:idx val="5"/>
              <c:layout>
                <c:manualLayout>
                  <c:x val="0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744814.9</c:v>
                </c:pt>
                <c:pt idx="1">
                  <c:v>778034.9</c:v>
                </c:pt>
                <c:pt idx="2">
                  <c:v>903767.3</c:v>
                </c:pt>
                <c:pt idx="3">
                  <c:v>861003.3</c:v>
                </c:pt>
                <c:pt idx="4">
                  <c:v>743961.7</c:v>
                </c:pt>
                <c:pt idx="5">
                  <c:v>739122.3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86-4D6A-B346-099D29C6F3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1118766404199475E-3"/>
                  <c:y val="5.6436994761135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6-4D6A-B346-099D29C6F375}"/>
                </c:ext>
              </c:extLst>
            </c:dLbl>
            <c:dLbl>
              <c:idx val="1"/>
              <c:layout>
                <c:manualLayout>
                  <c:x val="2.6388779527559057E-2"/>
                  <c:y val="2.8216275451640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6-4D6A-B346-099D29C6F375}"/>
                </c:ext>
              </c:extLst>
            </c:dLbl>
            <c:dLbl>
              <c:idx val="2"/>
              <c:layout>
                <c:manualLayout>
                  <c:x val="2.8722987751531058E-2"/>
                  <c:y val="-5.64392166900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6-4D6A-B346-099D29C6F375}"/>
                </c:ext>
              </c:extLst>
            </c:dLbl>
            <c:dLbl>
              <c:idx val="3"/>
              <c:layout>
                <c:manualLayout>
                  <c:x val="4.568132108486439E-2"/>
                  <c:y val="1.1287176759334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86-4D6A-B346-099D29C6F375}"/>
                </c:ext>
              </c:extLst>
            </c:dLbl>
            <c:dLbl>
              <c:idx val="4"/>
              <c:layout>
                <c:manualLayout>
                  <c:x val="5.1388888888888887E-2"/>
                  <c:y val="3.386219685668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6-4D6A-B346-099D29C6F375}"/>
                </c:ext>
              </c:extLst>
            </c:dLbl>
            <c:dLbl>
              <c:idx val="5"/>
              <c:layout>
                <c:manualLayout>
                  <c:x val="4.583333333333333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760467.7</c:v>
                </c:pt>
                <c:pt idx="1">
                  <c:v>790768.9</c:v>
                </c:pt>
                <c:pt idx="2">
                  <c:v>853128.5</c:v>
                </c:pt>
                <c:pt idx="3">
                  <c:v>854003.3</c:v>
                </c:pt>
                <c:pt idx="4">
                  <c:v>736461.7</c:v>
                </c:pt>
                <c:pt idx="5">
                  <c:v>739122.3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986-4D6A-B346-099D29C6F3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86-4D6A-B346-099D29C6F375}"/>
                </c:ext>
              </c:extLst>
            </c:dLbl>
            <c:dLbl>
              <c:idx val="1"/>
              <c:layout>
                <c:manualLayout>
                  <c:x val="2.5000000000000001E-2"/>
                  <c:y val="-5.6436994761137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6-4D6A-B346-099D29C6F375}"/>
                </c:ext>
              </c:extLst>
            </c:dLbl>
            <c:dLbl>
              <c:idx val="2"/>
              <c:layout>
                <c:manualLayout>
                  <c:x val="1.6666666666666701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86-4D6A-B346-099D29C6F375}"/>
                </c:ext>
              </c:extLst>
            </c:dLbl>
            <c:dLbl>
              <c:idx val="3"/>
              <c:layout>
                <c:manualLayout>
                  <c:x val="2.08333333333334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86-4D6A-B346-099D29C6F37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15652.8</c:v>
                </c:pt>
                <c:pt idx="1">
                  <c:v>12734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986-4D6A-B346-099D29C6F3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2" formatCode="#,##0.0">
                  <c:v>8971.2999999999993</c:v>
                </c:pt>
                <c:pt idx="3" formatCode="#,##0.0">
                  <c:v>7000</c:v>
                </c:pt>
                <c:pt idx="4" formatCode="#,##0.0">
                  <c:v>7500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5986-4D6A-B346-099D29C6F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2336768"/>
        <c:axId val="123218752"/>
        <c:axId val="0"/>
      </c:bar3DChart>
      <c:catAx>
        <c:axId val="24233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218752"/>
        <c:crosses val="autoZero"/>
        <c:auto val="1"/>
        <c:lblAlgn val="ctr"/>
        <c:lblOffset val="100"/>
        <c:noMultiLvlLbl val="0"/>
      </c:catAx>
      <c:valAx>
        <c:axId val="1232187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42336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10947064080942"/>
          <c:y val="0.30222966124028017"/>
          <c:w val="0.13594860017498159"/>
          <c:h val="0.33063813354415394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7222222222265E-2"/>
          <c:y val="9.3102235960558694E-2"/>
          <c:w val="0.89859612860892357"/>
          <c:h val="0.800109206760608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EC5E0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555555555555558E-3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60-444C-AC37-8AFCB462C212}"/>
                </c:ext>
              </c:extLst>
            </c:dLbl>
            <c:dLbl>
              <c:idx val="1"/>
              <c:layout>
                <c:manualLayout>
                  <c:x val="4.1666666666666154E-3"/>
                  <c:y val="2.2222071547633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60-444C-AC37-8AFCB462C212}"/>
                </c:ext>
              </c:extLst>
            </c:dLbl>
            <c:dLbl>
              <c:idx val="2"/>
              <c:layout>
                <c:manualLayout>
                  <c:x val="0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60-444C-AC37-8AFCB462C212}"/>
                </c:ext>
              </c:extLst>
            </c:dLbl>
            <c:dLbl>
              <c:idx val="3"/>
              <c:layout>
                <c:manualLayout>
                  <c:x val="1.2500000000000001E-2"/>
                  <c:y val="3.3534997313003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60-444C-AC37-8AFCB462C212}"/>
                </c:ext>
              </c:extLst>
            </c:dLbl>
            <c:dLbl>
              <c:idx val="4"/>
              <c:layout>
                <c:manualLayout>
                  <c:x val="-9.722331583551954E-3"/>
                  <c:y val="4.455703406601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60-444C-AC37-8AFCB462C212}"/>
                </c:ext>
              </c:extLst>
            </c:dLbl>
            <c:dLbl>
              <c:idx val="5"/>
              <c:layout>
                <c:manualLayout>
                  <c:x val="-1.5277777777777777E-2"/>
                  <c:y val="4.52932130194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60-444C-AC37-8AFCB462C212}"/>
                </c:ext>
              </c:extLst>
            </c:dLbl>
            <c:dLbl>
              <c:idx val="6"/>
              <c:layout>
                <c:manualLayout>
                  <c:x val="0"/>
                  <c:y val="5.244458526489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B0-4E6B-943B-1E77D5A29220}"/>
                </c:ext>
              </c:extLst>
            </c:dLbl>
            <c:spPr>
              <a:solidFill>
                <a:srgbClr val="EC5E06">
                  <a:alpha val="52941"/>
                </a:srgbClr>
              </a:solidFill>
              <a:ln>
                <a:solidFill>
                  <a:srgbClr val="EC5E06"/>
                </a:solidFill>
              </a:ln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 (план)</c:v>
                </c:pt>
                <c:pt idx="6">
                  <c:v>2022 (отчет)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18924.3</c:v>
                </c:pt>
                <c:pt idx="1">
                  <c:v>23662.16</c:v>
                </c:pt>
                <c:pt idx="2">
                  <c:v>25804.1</c:v>
                </c:pt>
                <c:pt idx="3">
                  <c:v>26975.42</c:v>
                </c:pt>
                <c:pt idx="4">
                  <c:v>29563.47</c:v>
                </c:pt>
                <c:pt idx="5">
                  <c:v>31369</c:v>
                </c:pt>
                <c:pt idx="6">
                  <c:v>31426.799999999999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A60-444C-AC37-8AFCB462C2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B5D36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8.4722222222222532E-2"/>
                  <c:y val="-9.5356009722368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60-444C-AC37-8AFCB462C212}"/>
                </c:ext>
              </c:extLst>
            </c:dLbl>
            <c:dLbl>
              <c:idx val="1"/>
              <c:layout>
                <c:manualLayout>
                  <c:x val="-5.2777777777777792E-2"/>
                  <c:y val="-4.5727937766036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60-444C-AC37-8AFCB462C212}"/>
                </c:ext>
              </c:extLst>
            </c:dLbl>
            <c:dLbl>
              <c:idx val="2"/>
              <c:layout>
                <c:manualLayout>
                  <c:x val="-3.8888888888888945E-2"/>
                  <c:y val="-4.8838584786998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60-444C-AC37-8AFCB462C212}"/>
                </c:ext>
              </c:extLst>
            </c:dLbl>
            <c:dLbl>
              <c:idx val="3"/>
              <c:layout>
                <c:manualLayout>
                  <c:x val="-6.5277777777777782E-2"/>
                  <c:y val="-3.5384266830895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60-444C-AC37-8AFCB462C212}"/>
                </c:ext>
              </c:extLst>
            </c:dLbl>
            <c:dLbl>
              <c:idx val="4"/>
              <c:layout>
                <c:manualLayout>
                  <c:x val="-1.1111220472441036E-2"/>
                  <c:y val="2.6003710176744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60-444C-AC37-8AFCB462C212}"/>
                </c:ext>
              </c:extLst>
            </c:dLbl>
            <c:dLbl>
              <c:idx val="5"/>
              <c:layout>
                <c:manualLayout>
                  <c:x val="-1.3888888888888937E-3"/>
                  <c:y val="-2.1413760164459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A60-444C-AC37-8AFCB462C212}"/>
                </c:ext>
              </c:extLst>
            </c:dLbl>
            <c:spPr>
              <a:solidFill>
                <a:srgbClr val="92D050">
                  <a:alpha val="45000"/>
                </a:srgbClr>
              </a:solidFill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 (план)</c:v>
                </c:pt>
                <c:pt idx="6">
                  <c:v>2022 (отчет)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26126.5</c:v>
                </c:pt>
                <c:pt idx="1">
                  <c:v>31772.3</c:v>
                </c:pt>
                <c:pt idx="2">
                  <c:v>31016.1</c:v>
                </c:pt>
                <c:pt idx="3">
                  <c:v>32309.439999999999</c:v>
                </c:pt>
                <c:pt idx="4">
                  <c:v>35885.949999999997</c:v>
                </c:pt>
                <c:pt idx="5">
                  <c:v>34832.300000000003</c:v>
                </c:pt>
                <c:pt idx="6">
                  <c:v>35076.300000000003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4A60-444C-AC37-8AFCB462C2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1DC4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944444444444429E-2"/>
                  <c:y val="-4.7618170215011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A60-444C-AC37-8AFCB462C212}"/>
                </c:ext>
              </c:extLst>
            </c:dLbl>
            <c:dLbl>
              <c:idx val="1"/>
              <c:layout>
                <c:manualLayout>
                  <c:x val="-7.3611111111111113E-2"/>
                  <c:y val="-1.8103207333859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60-444C-AC37-8AFCB462C212}"/>
                </c:ext>
              </c:extLst>
            </c:dLbl>
            <c:dLbl>
              <c:idx val="2"/>
              <c:layout>
                <c:manualLayout>
                  <c:x val="-2.6388888888888941E-2"/>
                  <c:y val="1.3841365636360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A60-444C-AC37-8AFCB462C212}"/>
                </c:ext>
              </c:extLst>
            </c:dLbl>
            <c:dLbl>
              <c:idx val="3"/>
              <c:layout>
                <c:manualLayout>
                  <c:x val="-1.3888888888888926E-2"/>
                  <c:y val="2.95747975273247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A60-444C-AC37-8AFCB462C212}"/>
                </c:ext>
              </c:extLst>
            </c:dLbl>
            <c:dLbl>
              <c:idx val="4"/>
              <c:layout>
                <c:manualLayout>
                  <c:x val="-1.1111220472440838E-2"/>
                  <c:y val="-3.176963192366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A60-444C-AC37-8AFCB462C212}"/>
                </c:ext>
              </c:extLst>
            </c:dLbl>
            <c:dLbl>
              <c:idx val="5"/>
              <c:layout>
                <c:manualLayout>
                  <c:x val="-6.9444444444445464E-3"/>
                  <c:y val="-5.6803095029966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A60-444C-AC37-8AFCB462C212}"/>
                </c:ext>
              </c:extLst>
            </c:dLbl>
            <c:spPr>
              <a:solidFill>
                <a:srgbClr val="00B0F0">
                  <a:alpha val="46000"/>
                </a:srgbClr>
              </a:solidFill>
            </c:spPr>
            <c:txPr>
              <a:bodyPr/>
              <a:lstStyle/>
              <a:p>
                <a:pPr>
                  <a:defRPr sz="1500" b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 (план)</c:v>
                </c:pt>
                <c:pt idx="6">
                  <c:v>2022 (отчет)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28445.7</c:v>
                </c:pt>
                <c:pt idx="1">
                  <c:v>29890.799999999999</c:v>
                </c:pt>
                <c:pt idx="2">
                  <c:v>30822.2</c:v>
                </c:pt>
                <c:pt idx="3">
                  <c:v>32233.8</c:v>
                </c:pt>
                <c:pt idx="4">
                  <c:v>36897.68</c:v>
                </c:pt>
                <c:pt idx="5">
                  <c:v>35543.199999999997</c:v>
                </c:pt>
                <c:pt idx="6">
                  <c:v>38732.5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4A60-444C-AC37-8AFCB462C2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111111111111125E-2"/>
                  <c:y val="3.151097445353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A60-444C-AC37-8AFCB462C212}"/>
                </c:ext>
              </c:extLst>
            </c:dLbl>
            <c:dLbl>
              <c:idx val="1"/>
              <c:layout>
                <c:manualLayout>
                  <c:x val="-3.7500000000000006E-2"/>
                  <c:y val="4.6060551000476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A60-444C-AC37-8AFCB462C212}"/>
                </c:ext>
              </c:extLst>
            </c:dLbl>
            <c:dLbl>
              <c:idx val="2"/>
              <c:layout>
                <c:manualLayout>
                  <c:x val="-2.5000000000000001E-2"/>
                  <c:y val="-2.6562132508832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A60-444C-AC37-8AFCB462C212}"/>
                </c:ext>
              </c:extLst>
            </c:dLbl>
            <c:dLbl>
              <c:idx val="3"/>
              <c:layout>
                <c:manualLayout>
                  <c:x val="-2.6388888888888878E-2"/>
                  <c:y val="-1.7492415310795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A60-444C-AC37-8AFCB462C212}"/>
                </c:ext>
              </c:extLst>
            </c:dLbl>
            <c:dLbl>
              <c:idx val="4"/>
              <c:layout>
                <c:manualLayout>
                  <c:x val="-9.7224409448819198E-3"/>
                  <c:y val="1.3919826320330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A60-444C-AC37-8AFCB462C212}"/>
                </c:ext>
              </c:extLst>
            </c:dLbl>
            <c:dLbl>
              <c:idx val="5"/>
              <c:layout>
                <c:manualLayout>
                  <c:x val="-6.9444444444445464E-3"/>
                  <c:y val="-1.5881718829569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A60-444C-AC37-8AFCB462C212}"/>
                </c:ext>
              </c:extLst>
            </c:dLbl>
            <c:spPr>
              <a:solidFill>
                <a:srgbClr val="FF0000">
                  <a:alpha val="46000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 (план)</c:v>
                </c:pt>
                <c:pt idx="6">
                  <c:v>2022 (отчет)</c:v>
                </c:pt>
              </c:strCache>
            </c:strRef>
          </c:cat>
          <c:val>
            <c:numRef>
              <c:f>Лист1!$E$2:$E$8</c:f>
              <c:numCache>
                <c:formatCode>#,##0.0</c:formatCode>
                <c:ptCount val="7"/>
                <c:pt idx="0">
                  <c:v>25516.6</c:v>
                </c:pt>
                <c:pt idx="1">
                  <c:v>29655</c:v>
                </c:pt>
                <c:pt idx="2">
                  <c:v>27265.200000000001</c:v>
                </c:pt>
                <c:pt idx="3">
                  <c:v>28175.57</c:v>
                </c:pt>
                <c:pt idx="4">
                  <c:v>31192.92</c:v>
                </c:pt>
                <c:pt idx="5">
                  <c:v>31884.2</c:v>
                </c:pt>
                <c:pt idx="6">
                  <c:v>32092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4A60-444C-AC37-8AFCB462C2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7419648"/>
        <c:axId val="330266240"/>
      </c:lineChart>
      <c:catAx>
        <c:axId val="34741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</a:defRPr>
            </a:pPr>
            <a:endParaRPr lang="ru-RU"/>
          </a:p>
        </c:txPr>
        <c:crossAx val="330266240"/>
        <c:crosses val="autoZero"/>
        <c:auto val="1"/>
        <c:lblAlgn val="ctr"/>
        <c:lblOffset val="100"/>
        <c:noMultiLvlLbl val="0"/>
      </c:catAx>
      <c:valAx>
        <c:axId val="33026624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34741964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329708613508246"/>
          <c:y val="4.3346562851184704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программных расходов</c:v>
                </c:pt>
              </c:strCache>
            </c:strRef>
          </c:tx>
          <c:spPr>
            <a:solidFill>
              <a:srgbClr val="D6D3F9"/>
            </a:solidFill>
          </c:spPr>
          <c:invertIfNegative val="0"/>
          <c:dLbls>
            <c:dLbl>
              <c:idx val="0"/>
              <c:layout>
                <c:manualLayout>
                  <c:x val="2.2916666666666686E-2"/>
                  <c:y val="-3.4375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22-4F7C-BC11-643F0859B062}"/>
                </c:ext>
              </c:extLst>
            </c:dLbl>
            <c:dLbl>
              <c:idx val="1"/>
              <c:layout>
                <c:manualLayout>
                  <c:x val="2.5000000000000001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22-4F7C-BC11-643F0859B062}"/>
                </c:ext>
              </c:extLst>
            </c:dLbl>
            <c:dLbl>
              <c:idx val="2"/>
              <c:layout>
                <c:manualLayout>
                  <c:x val="2.2916666666666672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22-4F7C-BC11-643F0859B062}"/>
                </c:ext>
              </c:extLst>
            </c:dLbl>
            <c:dLbl>
              <c:idx val="3"/>
              <c:layout>
                <c:manualLayout>
                  <c:x val="2.0583685241416638E-2"/>
                  <c:y val="-2.4596541668139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22-4F7C-BC11-643F0859B062}"/>
                </c:ext>
              </c:extLst>
            </c:dLbl>
            <c:dLbl>
              <c:idx val="4"/>
              <c:layout>
                <c:manualLayout>
                  <c:x val="1.0291842620708319E-2"/>
                  <c:y val="-1.229827083406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22-4F7C-BC11-643F0859B062}"/>
                </c:ext>
              </c:extLst>
            </c:dLbl>
            <c:dLbl>
              <c:idx val="5"/>
              <c:layout>
                <c:manualLayout>
                  <c:x val="2.4994474936005876E-2"/>
                  <c:y val="-1.844740625110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22-4F7C-BC11-643F0859B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760143.5</c:v>
                </c:pt>
                <c:pt idx="1">
                  <c:v>789059.2</c:v>
                </c:pt>
                <c:pt idx="2">
                  <c:v>894099.7</c:v>
                </c:pt>
                <c:pt idx="3">
                  <c:v>851819.2</c:v>
                </c:pt>
                <c:pt idx="4">
                  <c:v>736458.7</c:v>
                </c:pt>
                <c:pt idx="5">
                  <c:v>739119.7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22-4F7C-BC11-643F0859B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8444672"/>
        <c:axId val="349235456"/>
        <c:axId val="0"/>
      </c:bar3DChart>
      <c:catAx>
        <c:axId val="34844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9235456"/>
        <c:crosses val="autoZero"/>
        <c:auto val="1"/>
        <c:lblAlgn val="ctr"/>
        <c:lblOffset val="100"/>
        <c:noMultiLvlLbl val="0"/>
      </c:catAx>
      <c:valAx>
        <c:axId val="34923545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48444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37808666465356E-2"/>
          <c:y val="0.12311019654306"/>
          <c:w val="0.52889858233371312"/>
          <c:h val="0.825771324863900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256E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D6-4D6D-9B91-D453DBA9DC26}"/>
              </c:ext>
            </c:extLst>
          </c:dPt>
          <c:dPt>
            <c:idx val="1"/>
            <c:bubble3D val="0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D6-4D6D-9B91-D453DBA9DC26}"/>
              </c:ext>
            </c:extLst>
          </c:dPt>
          <c:dPt>
            <c:idx val="2"/>
            <c:bubble3D val="0"/>
            <c:spPr>
              <a:solidFill>
                <a:srgbClr val="31D76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D6-4D6D-9B91-D453DBA9DC26}"/>
              </c:ext>
            </c:extLst>
          </c:dPt>
          <c:dPt>
            <c:idx val="3"/>
            <c:bubble3D val="0"/>
            <c:spPr>
              <a:solidFill>
                <a:srgbClr val="D6D3F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D6-4D6D-9B91-D453DBA9DC26}"/>
              </c:ext>
            </c:extLst>
          </c:dPt>
          <c:dPt>
            <c:idx val="4"/>
            <c:bubble3D val="0"/>
            <c:spPr>
              <a:solidFill>
                <a:srgbClr val="FF373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D6-4D6D-9B91-D453DBA9DC26}"/>
              </c:ext>
            </c:extLst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D6-4D6D-9B91-D453DBA9DC26}"/>
              </c:ext>
            </c:extLst>
          </c:dPt>
          <c:dPt>
            <c:idx val="6"/>
            <c:bubble3D val="0"/>
            <c:spPr>
              <a:solidFill>
                <a:srgbClr val="FFC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5D6-4D6D-9B91-D453DBA9DC26}"/>
              </c:ext>
            </c:extLst>
          </c:dPt>
          <c:dPt>
            <c:idx val="7"/>
            <c:bubble3D val="0"/>
            <c:spPr>
              <a:solidFill>
                <a:srgbClr val="F7F78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5D6-4D6D-9B91-D453DBA9DC26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5D6-4D6D-9B91-D453DBA9DC26}"/>
              </c:ext>
            </c:extLst>
          </c:dPt>
          <c:dPt>
            <c:idx val="9"/>
            <c:bubble3D val="0"/>
            <c:spPr>
              <a:solidFill>
                <a:srgbClr val="F250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5D6-4D6D-9B91-D453DBA9DC26}"/>
              </c:ext>
            </c:extLst>
          </c:dPt>
          <c:dPt>
            <c:idx val="10"/>
            <c:bubble3D val="0"/>
            <c:spPr>
              <a:solidFill>
                <a:srgbClr val="5DBA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5D6-4D6D-9B91-D453DBA9DC26}"/>
              </c:ext>
            </c:extLst>
          </c:dPt>
          <c:dPt>
            <c:idx val="11"/>
            <c:bubble3D val="0"/>
            <c:spPr>
              <a:solidFill>
                <a:srgbClr val="ED93D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5D6-4D6D-9B91-D453DBA9DC26}"/>
              </c:ext>
            </c:extLst>
          </c:dPt>
          <c:dPt>
            <c:idx val="1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5D6-4D6D-9B91-D453DBA9DC26}"/>
              </c:ext>
            </c:extLst>
          </c:dPt>
          <c:dPt>
            <c:idx val="13"/>
            <c:bubble3D val="0"/>
            <c:spPr>
              <a:solidFill>
                <a:srgbClr val="FF5D5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F5D6-4D6D-9B91-D453DBA9DC26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Sheet1!$A$1:$N$1</c:f>
              <c:strCache>
                <c:ptCount val="14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Комплексное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 финансами</c:v>
                </c:pt>
                <c:pt idx="13">
                  <c:v>Безопасная жизнь населения</c:v>
                </c:pt>
              </c:strCache>
            </c:strRef>
          </c:cat>
          <c:val>
            <c:numRef>
              <c:f>Sheet1!$A$2:$N$2</c:f>
              <c:numCache>
                <c:formatCode>0.0</c:formatCode>
                <c:ptCount val="14"/>
                <c:pt idx="0">
                  <c:v>0.7</c:v>
                </c:pt>
                <c:pt idx="1">
                  <c:v>0.2</c:v>
                </c:pt>
                <c:pt idx="2">
                  <c:v>2.8</c:v>
                </c:pt>
                <c:pt idx="3">
                  <c:v>2.4</c:v>
                </c:pt>
                <c:pt idx="4">
                  <c:v>2</c:v>
                </c:pt>
                <c:pt idx="5">
                  <c:v>0.2</c:v>
                </c:pt>
                <c:pt idx="6">
                  <c:v>6.4</c:v>
                </c:pt>
                <c:pt idx="7">
                  <c:v>9.3000000000000007</c:v>
                </c:pt>
                <c:pt idx="8">
                  <c:v>4.5999999999999996</c:v>
                </c:pt>
                <c:pt idx="9">
                  <c:v>0.6</c:v>
                </c:pt>
                <c:pt idx="10">
                  <c:v>51.4</c:v>
                </c:pt>
                <c:pt idx="11">
                  <c:v>8</c:v>
                </c:pt>
                <c:pt idx="12">
                  <c:v>11</c:v>
                </c:pt>
                <c:pt idx="1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F5D6-4D6D-9B91-D453DBA9DC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55500544123757589"/>
          <c:y val="3.1882477820178654E-4"/>
          <c:w val="0.44212361081158275"/>
          <c:h val="0.9865613955173955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950976"/>
        <c:axId val="349425600"/>
      </c:barChart>
      <c:catAx>
        <c:axId val="365950976"/>
        <c:scaling>
          <c:orientation val="minMax"/>
        </c:scaling>
        <c:delete val="0"/>
        <c:axPos val="b"/>
        <c:majorTickMark val="out"/>
        <c:minorTickMark val="none"/>
        <c:tickLblPos val="nextTo"/>
        <c:crossAx val="349425600"/>
        <c:crosses val="autoZero"/>
        <c:auto val="1"/>
        <c:lblAlgn val="ctr"/>
        <c:lblOffset val="100"/>
        <c:noMultiLvlLbl val="0"/>
      </c:catAx>
      <c:valAx>
        <c:axId val="349425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950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4887808"/>
        <c:axId val="123221056"/>
      </c:barChart>
      <c:catAx>
        <c:axId val="264887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23221056"/>
        <c:crosses val="autoZero"/>
        <c:auto val="1"/>
        <c:lblAlgn val="ctr"/>
        <c:lblOffset val="100"/>
        <c:noMultiLvlLbl val="0"/>
      </c:catAx>
      <c:valAx>
        <c:axId val="123221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4887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820335271300021"/>
          <c:w val="0.70928022656866563"/>
          <c:h val="0.64429178681748789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</c:spPr>
          </c:marker>
          <c:dLbls>
            <c:dLbl>
              <c:idx val="0"/>
              <c:layout>
                <c:manualLayout>
                  <c:x val="-1.1657477606398623E-2"/>
                  <c:y val="2.96294222495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D8-4860-85B2-A9E694AECA83}"/>
                </c:ext>
              </c:extLst>
            </c:dLbl>
            <c:dLbl>
              <c:idx val="1"/>
              <c:layout>
                <c:manualLayout>
                  <c:x val="-5.8287388031992892E-3"/>
                  <c:y val="6.4197081540794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D8-4860-85B2-A9E694AECA83}"/>
                </c:ext>
              </c:extLst>
            </c:dLbl>
            <c:dLbl>
              <c:idx val="2"/>
              <c:layout>
                <c:manualLayout>
                  <c:x val="-1.4571847007998169E-2"/>
                  <c:y val="-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D8-4860-85B2-A9E694AECA83}"/>
                </c:ext>
              </c:extLst>
            </c:dLbl>
            <c:dLbl>
              <c:idx val="3"/>
              <c:layout>
                <c:manualLayout>
                  <c:x val="2.5764882262602983E-3"/>
                  <c:y val="5.432060745759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8-4860-85B2-A9E694AECA83}"/>
                </c:ext>
              </c:extLst>
            </c:dLbl>
            <c:dLbl>
              <c:idx val="4"/>
              <c:layout>
                <c:manualLayout>
                  <c:x val="-1.0305952905041178E-2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758553.1</c:v>
                </c:pt>
                <c:pt idx="1">
                  <c:v>796194.1</c:v>
                </c:pt>
                <c:pt idx="2">
                  <c:v>930318.5</c:v>
                </c:pt>
                <c:pt idx="3">
                  <c:v>882147</c:v>
                </c:pt>
                <c:pt idx="4">
                  <c:v>756398.2</c:v>
                </c:pt>
                <c:pt idx="5">
                  <c:v>751802.1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6D8-4860-85B2-A9E694AEC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3737457238491265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D8-4860-85B2-A9E694AECA83}"/>
                </c:ext>
              </c:extLst>
            </c:dLbl>
            <c:dLbl>
              <c:idx val="1"/>
              <c:layout>
                <c:manualLayout>
                  <c:x val="-3.2323261116720292E-2"/>
                  <c:y val="4.3097341453958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D8-4860-85B2-A9E694AECA83}"/>
                </c:ext>
              </c:extLst>
            </c:dLbl>
            <c:dLbl>
              <c:idx val="2"/>
              <c:layout>
                <c:manualLayout>
                  <c:x val="-1.5525786661734427E-2"/>
                  <c:y val="8.754133343287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D8-4860-85B2-A9E694AECA83}"/>
                </c:ext>
              </c:extLst>
            </c:dLbl>
            <c:dLbl>
              <c:idx val="3"/>
              <c:layout>
                <c:manualLayout>
                  <c:x val="-1.93939566700322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D8-4860-85B2-A9E694AECA83}"/>
                </c:ext>
              </c:extLst>
            </c:dLbl>
            <c:dLbl>
              <c:idx val="4"/>
              <c:layout>
                <c:manualLayout>
                  <c:x val="0"/>
                  <c:y val="5.925884449919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D8-4860-85B2-A9E694AECA83}"/>
                </c:ext>
              </c:extLst>
            </c:dLbl>
            <c:dLbl>
              <c:idx val="5"/>
              <c:layout>
                <c:manualLayout>
                  <c:x val="9.4470143635719578E-17"/>
                  <c:y val="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744814.9</c:v>
                </c:pt>
                <c:pt idx="1">
                  <c:v>778034.9</c:v>
                </c:pt>
                <c:pt idx="2">
                  <c:v>903767.3</c:v>
                </c:pt>
                <c:pt idx="3">
                  <c:v>861003.3</c:v>
                </c:pt>
                <c:pt idx="4">
                  <c:v>743961.7</c:v>
                </c:pt>
                <c:pt idx="5">
                  <c:v>739122.3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36D8-4860-85B2-A9E694AECA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ln w="31750">
              <a:solidFill>
                <a:srgbClr val="9933FF"/>
              </a:solidFill>
            </a:ln>
          </c:spPr>
          <c:marker>
            <c:spPr>
              <a:solidFill>
                <a:srgbClr val="9933FF"/>
              </a:solidFill>
            </c:spPr>
          </c:marker>
          <c:dLbls>
            <c:dLbl>
              <c:idx val="0"/>
              <c:layout>
                <c:manualLayout>
                  <c:x val="-2.9143694015996438E-2"/>
                  <c:y val="-3.9505896332795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D8-4860-85B2-A9E694AECA83}"/>
                </c:ext>
              </c:extLst>
            </c:dLbl>
            <c:dLbl>
              <c:idx val="1"/>
              <c:layout>
                <c:manualLayout>
                  <c:x val="-3.3282953182977401E-2"/>
                  <c:y val="-5.925884449919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D8-4860-85B2-A9E694AECA83}"/>
                </c:ext>
              </c:extLst>
            </c:dLbl>
            <c:dLbl>
              <c:idx val="2"/>
              <c:layout>
                <c:manualLayout>
                  <c:x val="5.3429488473987701E-17"/>
                  <c:y val="-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D8-4860-85B2-A9E694AECA83}"/>
                </c:ext>
              </c:extLst>
            </c:dLbl>
            <c:dLbl>
              <c:idx val="3"/>
              <c:layout>
                <c:manualLayout>
                  <c:x val="-5.8287388031992892E-3"/>
                  <c:y val="-2.469118520799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D8-4860-85B2-A9E694AECA83}"/>
                </c:ext>
              </c:extLst>
            </c:dLbl>
            <c:dLbl>
              <c:idx val="4"/>
              <c:layout>
                <c:manualLayout>
                  <c:x val="0"/>
                  <c:y val="-5.4320607457594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D8-4860-85B2-A9E694AECA83}"/>
                </c:ext>
              </c:extLst>
            </c:dLbl>
            <c:dLbl>
              <c:idx val="5"/>
              <c:layout>
                <c:manualLayout>
                  <c:x val="9.4470143635719578E-17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108847.1</c:v>
                </c:pt>
                <c:pt idx="1">
                  <c:v>94855.5</c:v>
                </c:pt>
                <c:pt idx="2">
                  <c:v>114462.9</c:v>
                </c:pt>
                <c:pt idx="3">
                  <c:v>75573.3</c:v>
                </c:pt>
                <c:pt idx="4">
                  <c:v>47522.7</c:v>
                </c:pt>
                <c:pt idx="5">
                  <c:v>48270.400000000001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36D8-4860-85B2-A9E694AEC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4952832"/>
        <c:axId val="123223360"/>
      </c:lineChart>
      <c:catAx>
        <c:axId val="26495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223360"/>
        <c:crosses val="autoZero"/>
        <c:auto val="1"/>
        <c:lblAlgn val="ctr"/>
        <c:lblOffset val="100"/>
        <c:noMultiLvlLbl val="0"/>
      </c:catAx>
      <c:valAx>
        <c:axId val="123223360"/>
        <c:scaling>
          <c:orientation val="minMax"/>
        </c:scaling>
        <c:delete val="1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one"/>
        <c:crossAx val="264952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5919430982092"/>
          <c:y val="0.19677630330574139"/>
          <c:w val="0.25358040570560586"/>
          <c:h val="0.6923882714148399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spPr>
    <a:solidFill>
      <a:srgbClr val="00B0F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15059472245946E-2"/>
          <c:y val="0.28291185563505822"/>
          <c:w val="0.66628249266106665"/>
          <c:h val="0.520022557022473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38.299999999999997</c:v>
                </c:pt>
                <c:pt idx="1">
                  <c:v>40.6</c:v>
                </c:pt>
                <c:pt idx="2">
                  <c:v>48.1</c:v>
                </c:pt>
                <c:pt idx="3">
                  <c:v>45.6</c:v>
                </c:pt>
                <c:pt idx="4">
                  <c:v>39.1</c:v>
                </c:pt>
                <c:pt idx="5" formatCode="0.0">
                  <c:v>38.9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F5-4320-BC4C-640AACF167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1.5325563232549863E-2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5-4320-BC4C-640AACF16747}"/>
                </c:ext>
              </c:extLst>
            </c:dLbl>
            <c:dLbl>
              <c:idx val="1"/>
              <c:layout>
                <c:manualLayout>
                  <c:x val="3.0651126465100712E-3"/>
                  <c:y val="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F5-4320-BC4C-640AACF16747}"/>
                </c:ext>
              </c:extLst>
            </c:dLbl>
            <c:dLbl>
              <c:idx val="2"/>
              <c:layout>
                <c:manualLayout>
                  <c:x val="9.1953379395300228E-3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5-4320-BC4C-640AACF16747}"/>
                </c:ext>
              </c:extLst>
            </c:dLbl>
            <c:dLbl>
              <c:idx val="3"/>
              <c:layout>
                <c:manualLayout>
                  <c:x val="1.2260450586039889E-2"/>
                  <c:y val="7.61899429275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F5-4320-BC4C-640AACF16747}"/>
                </c:ext>
              </c:extLst>
            </c:dLbl>
            <c:dLbl>
              <c:idx val="4"/>
              <c:layout>
                <c:manualLayout>
                  <c:x val="7.7294646787809014E-3"/>
                  <c:y val="3.0475977171013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F5-4320-BC4C-640AACF16747}"/>
                </c:ext>
              </c:extLst>
            </c:dLbl>
            <c:dLbl>
              <c:idx val="5"/>
              <c:layout>
                <c:manualLayout>
                  <c:x val="1.8035417583822089E-2"/>
                  <c:y val="3.55553066995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F5-4320-BC4C-640AACF167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37.6</c:v>
                </c:pt>
                <c:pt idx="1">
                  <c:v>39.700000000000003</c:v>
                </c:pt>
                <c:pt idx="2">
                  <c:v>46.7</c:v>
                </c:pt>
                <c:pt idx="3">
                  <c:v>44.5</c:v>
                </c:pt>
                <c:pt idx="4">
                  <c:v>38.5</c:v>
                </c:pt>
                <c:pt idx="5">
                  <c:v>38.200000000000003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BF5-4320-BC4C-640AACF167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5.5</c:v>
                </c:pt>
                <c:pt idx="1">
                  <c:v>4.8</c:v>
                </c:pt>
                <c:pt idx="2">
                  <c:v>5.9</c:v>
                </c:pt>
                <c:pt idx="3">
                  <c:v>3.9</c:v>
                </c:pt>
                <c:pt idx="4">
                  <c:v>2.5</c:v>
                </c:pt>
                <c:pt idx="5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BF5-4320-BC4C-640AACF16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65102336"/>
        <c:axId val="173244416"/>
        <c:axId val="0"/>
      </c:bar3DChart>
      <c:catAx>
        <c:axId val="26510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3244416"/>
        <c:crosses val="autoZero"/>
        <c:auto val="1"/>
        <c:lblAlgn val="ctr"/>
        <c:lblOffset val="100"/>
        <c:noMultiLvlLbl val="0"/>
      </c:catAx>
      <c:valAx>
        <c:axId val="173244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65102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9469791183258"/>
          <c:y val="0.22936852335491667"/>
          <c:w val="0.30986309807105838"/>
          <c:h val="0.6534737414661266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rgbClr val="7030A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2261353052833"/>
          <c:y val="0.11045825284395791"/>
          <c:w val="0.60701224007570254"/>
          <c:h val="0.876096521925772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dLbl>
              <c:idx val="2"/>
              <c:layout>
                <c:manualLayout>
                  <c:x val="-3.0131844614585371E-3"/>
                  <c:y val="-2.3412667248480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BB-4697-AD3B-91B7DD5E42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2025 (План)</c:v>
                </c:pt>
                <c:pt idx="1">
                  <c:v>2024 (План)</c:v>
                </c:pt>
                <c:pt idx="2">
                  <c:v>2023 (План)</c:v>
                </c:pt>
                <c:pt idx="3">
                  <c:v>2022 (Отчет)</c:v>
                </c:pt>
                <c:pt idx="4">
                  <c:v>2021</c:v>
                </c:pt>
                <c:pt idx="5">
                  <c:v>2020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238922</c:v>
                </c:pt>
                <c:pt idx="1">
                  <c:v>236162</c:v>
                </c:pt>
                <c:pt idx="2">
                  <c:v>249832.4</c:v>
                </c:pt>
                <c:pt idx="3">
                  <c:v>231275.2</c:v>
                </c:pt>
                <c:pt idx="4">
                  <c:v>199755.5</c:v>
                </c:pt>
                <c:pt idx="5">
                  <c:v>180804.9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BB-4697-AD3B-91B7DD5E42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2025 (План)</c:v>
                </c:pt>
                <c:pt idx="1">
                  <c:v>2024 (План)</c:v>
                </c:pt>
                <c:pt idx="2">
                  <c:v>2023 (План)</c:v>
                </c:pt>
                <c:pt idx="3">
                  <c:v>2022 (Отчет)</c:v>
                </c:pt>
                <c:pt idx="4">
                  <c:v>2021</c:v>
                </c:pt>
                <c:pt idx="5">
                  <c:v>2020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8320</c:v>
                </c:pt>
                <c:pt idx="1">
                  <c:v>8102</c:v>
                </c:pt>
                <c:pt idx="2">
                  <c:v>11283</c:v>
                </c:pt>
                <c:pt idx="3">
                  <c:v>23500.7</c:v>
                </c:pt>
                <c:pt idx="4">
                  <c:v>15329.3</c:v>
                </c:pt>
                <c:pt idx="5">
                  <c:v>11201.4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BB-4697-AD3B-91B7DD5E4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4950272"/>
        <c:axId val="173246144"/>
        <c:axId val="0"/>
      </c:bar3DChart>
      <c:catAx>
        <c:axId val="264950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246144"/>
        <c:crosses val="autoZero"/>
        <c:auto val="1"/>
        <c:lblAlgn val="ctr"/>
        <c:lblOffset val="100"/>
        <c:noMultiLvlLbl val="0"/>
      </c:catAx>
      <c:valAx>
        <c:axId val="17324614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264950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2758083994257"/>
          <c:y val="0.30528276598043858"/>
          <c:w val="0.2335616552110297"/>
          <c:h val="0.48835470384577429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A4D76B">
        <a:alpha val="25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37044137221037"/>
          <c:y val="0.17036911127731141"/>
          <c:w val="0.60910361321151518"/>
          <c:h val="0.78841617906434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159023.5</c:v>
                </c:pt>
                <c:pt idx="1">
                  <c:v>170490</c:v>
                </c:pt>
                <c:pt idx="2">
                  <c:v>182963.5</c:v>
                </c:pt>
                <c:pt idx="3">
                  <c:v>140435.5</c:v>
                </c:pt>
                <c:pt idx="4">
                  <c:v>104244.5</c:v>
                </c:pt>
                <c:pt idx="5">
                  <c:v>105310.9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FA-4049-9A8F-C3AB41A4B0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A4D76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248960.6</c:v>
                </c:pt>
                <c:pt idx="1">
                  <c:v>264750.7</c:v>
                </c:pt>
                <c:pt idx="2">
                  <c:v>279698.90000000002</c:v>
                </c:pt>
                <c:pt idx="3">
                  <c:v>299493.5</c:v>
                </c:pt>
                <c:pt idx="4">
                  <c:v>297239.2</c:v>
                </c:pt>
                <c:pt idx="5">
                  <c:v>297478.3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FA-4049-9A8F-C3AB41A4B0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133579.5</c:v>
                </c:pt>
                <c:pt idx="1">
                  <c:v>111100</c:v>
                </c:pt>
                <c:pt idx="2">
                  <c:v>161963.29999999999</c:v>
                </c:pt>
                <c:pt idx="3">
                  <c:v>131660.20000000001</c:v>
                </c:pt>
                <c:pt idx="4">
                  <c:v>77711.399999999994</c:v>
                </c:pt>
                <c:pt idx="5">
                  <c:v>68588.5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FA-4049-9A8F-C3AB41A4B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4949760"/>
        <c:axId val="173247872"/>
      </c:barChart>
      <c:catAx>
        <c:axId val="2649497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247872"/>
        <c:crosses val="autoZero"/>
        <c:auto val="1"/>
        <c:lblAlgn val="ctr"/>
        <c:lblOffset val="100"/>
        <c:noMultiLvlLbl val="0"/>
      </c:catAx>
      <c:valAx>
        <c:axId val="173247872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out"/>
        <c:minorTickMark val="none"/>
        <c:tickLblPos val="none"/>
        <c:crossAx val="264949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4738813849264"/>
          <c:y val="0.37074986101834789"/>
          <c:w val="0.19907350509275618"/>
          <c:h val="0.37024512764315104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3399">
        <a:alpha val="1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37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0"/>
              <c:layout>
                <c:manualLayout>
                  <c:x val="7.3324545557562709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6A-4E12-92DE-0A4B7E57AFAA}"/>
                </c:ext>
              </c:extLst>
            </c:dLbl>
            <c:dLbl>
              <c:idx val="1"/>
              <c:layout>
                <c:manualLayout>
                  <c:x val="7.2705790599857309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A-4E12-92DE-0A4B7E57AFAA}"/>
                </c:ext>
              </c:extLst>
            </c:dLbl>
            <c:dLbl>
              <c:idx val="2"/>
              <c:layout>
                <c:manualLayout>
                  <c:x val="7.368266686219747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A-4E12-92DE-0A4B7E57AFAA}"/>
                </c:ext>
              </c:extLst>
            </c:dLbl>
            <c:dLbl>
              <c:idx val="3"/>
              <c:layout>
                <c:manualLayout>
                  <c:x val="7.1826568634639612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A-4E12-92DE-0A4B7E57AFAA}"/>
                </c:ext>
              </c:extLst>
            </c:dLbl>
            <c:dLbl>
              <c:idx val="4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A-4E12-92DE-0A4B7E57AFAA}"/>
                </c:ext>
              </c:extLst>
            </c:dLbl>
            <c:dLbl>
              <c:idx val="5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15199.9</c:v>
                </c:pt>
                <c:pt idx="1">
                  <c:v>23436.400000000001</c:v>
                </c:pt>
                <c:pt idx="2">
                  <c:v>26363</c:v>
                </c:pt>
                <c:pt idx="3">
                  <c:v>28298.6</c:v>
                </c:pt>
                <c:pt idx="4">
                  <c:v>20502.599999999999</c:v>
                </c:pt>
                <c:pt idx="5">
                  <c:v>20502.599999999999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B6A-4E12-92DE-0A4B7E57AF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8.27666828868343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A-4E12-92DE-0A4B7E57AFAA}"/>
                </c:ext>
              </c:extLst>
            </c:dLbl>
            <c:dLbl>
              <c:idx val="1"/>
              <c:layout>
                <c:manualLayout>
                  <c:x val="8.2506382524881877E-2"/>
                  <c:y val="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A-4E12-92DE-0A4B7E57AFAA}"/>
                </c:ext>
              </c:extLst>
            </c:dLbl>
            <c:dLbl>
              <c:idx val="2"/>
              <c:layout>
                <c:manualLayout>
                  <c:x val="8.3124970837028814E-2"/>
                  <c:y val="-4.547771787147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A-4E12-92DE-0A4B7E57AFAA}"/>
                </c:ext>
              </c:extLst>
            </c:dLbl>
            <c:dLbl>
              <c:idx val="3"/>
              <c:layout>
                <c:manualLayout>
                  <c:x val="8.1269205900585909E-2"/>
                  <c:y val="-4.961238139821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6A-4E12-92DE-0A4B7E57AFAA}"/>
                </c:ext>
              </c:extLst>
            </c:dLbl>
            <c:dLbl>
              <c:idx val="4"/>
              <c:layout>
                <c:manualLayout>
                  <c:x val="8.0423146401455814E-2"/>
                  <c:y val="-4.13433798831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3.7209041894842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248960.6</c:v>
                </c:pt>
                <c:pt idx="1">
                  <c:v>264750.7</c:v>
                </c:pt>
                <c:pt idx="2">
                  <c:v>279698.90000000002</c:v>
                </c:pt>
                <c:pt idx="3">
                  <c:v>299493.5</c:v>
                </c:pt>
                <c:pt idx="4">
                  <c:v>297239.2</c:v>
                </c:pt>
                <c:pt idx="5">
                  <c:v>297478.3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B6A-4E12-92DE-0A4B7E57AF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25063825248818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6A-4E12-92DE-0A4B7E57AFAA}"/>
                </c:ext>
              </c:extLst>
            </c:dLbl>
            <c:dLbl>
              <c:idx val="1"/>
              <c:layout>
                <c:manualLayout>
                  <c:x val="8.34830921416632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6A-4E12-92DE-0A4B7E57AFAA}"/>
                </c:ext>
              </c:extLst>
            </c:dLbl>
            <c:dLbl>
              <c:idx val="2"/>
              <c:layout>
                <c:manualLayout>
                  <c:x val="8.31249708370288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6A-4E12-92DE-0A4B7E57AFAA}"/>
                </c:ext>
              </c:extLst>
            </c:dLbl>
            <c:dLbl>
              <c:idx val="3"/>
              <c:layout>
                <c:manualLayout>
                  <c:x val="7.8273585345856198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6A-4E12-92DE-0A4B7E57AFAA}"/>
                </c:ext>
              </c:extLst>
            </c:dLbl>
            <c:dLbl>
              <c:idx val="4"/>
              <c:layout>
                <c:manualLayout>
                  <c:x val="8.677234216999373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6A-4E12-92DE-0A4B7E57AFAA}"/>
                </c:ext>
              </c:extLst>
            </c:dLbl>
            <c:dLbl>
              <c:idx val="5"/>
              <c:layout>
                <c:manualLayout>
                  <c:x val="7.6190349222431827E-2"/>
                  <c:y val="4.1343379883158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133579.5</c:v>
                </c:pt>
                <c:pt idx="1">
                  <c:v>111100</c:v>
                </c:pt>
                <c:pt idx="2">
                  <c:v>161963.29999999999</c:v>
                </c:pt>
                <c:pt idx="3">
                  <c:v>131660.20000000001</c:v>
                </c:pt>
                <c:pt idx="4">
                  <c:v>77711.399999999994</c:v>
                </c:pt>
                <c:pt idx="5">
                  <c:v>68588.5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3B6A-4E12-92DE-0A4B7E57AF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32B3"/>
            </a:solidFill>
          </c:spPr>
          <c:invertIfNegative val="0"/>
          <c:dLbls>
            <c:dLbl>
              <c:idx val="0"/>
              <c:layout>
                <c:manualLayout>
                  <c:x val="7.951076197015058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6A-4E12-92DE-0A4B7E57AFAA}"/>
                </c:ext>
              </c:extLst>
            </c:dLbl>
            <c:dLbl>
              <c:idx val="1"/>
              <c:layout>
                <c:manualLayout>
                  <c:x val="7.8013118338343984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6A-4E12-92DE-0A4B7E57AFAA}"/>
                </c:ext>
              </c:extLst>
            </c:dLbl>
            <c:dLbl>
              <c:idx val="2"/>
              <c:layout>
                <c:manualLayout>
                  <c:x val="8.2864503829514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6A-4E12-92DE-0A4B7E57AFAA}"/>
                </c:ext>
              </c:extLst>
            </c:dLbl>
            <c:dLbl>
              <c:idx val="3"/>
              <c:layout>
                <c:manualLayout>
                  <c:x val="8.2506382524881877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6A-4E12-92DE-0A4B7E57AFAA}"/>
                </c:ext>
              </c:extLst>
            </c:dLbl>
            <c:dLbl>
              <c:idx val="4"/>
              <c:layout>
                <c:manualLayout>
                  <c:x val="7.83067478119448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8.2690015150558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159023.5</c:v>
                </c:pt>
                <c:pt idx="1">
                  <c:v>170490</c:v>
                </c:pt>
                <c:pt idx="2">
                  <c:v>182963.5</c:v>
                </c:pt>
                <c:pt idx="3">
                  <c:v>140435.5</c:v>
                </c:pt>
                <c:pt idx="4">
                  <c:v>104244.5</c:v>
                </c:pt>
                <c:pt idx="5">
                  <c:v>105310.9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3B6A-4E12-92DE-0A4B7E57A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6418688"/>
        <c:axId val="123215872"/>
        <c:axId val="0"/>
      </c:bar3DChart>
      <c:catAx>
        <c:axId val="26641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215872"/>
        <c:crosses val="autoZero"/>
        <c:auto val="1"/>
        <c:lblAlgn val="ctr"/>
        <c:lblOffset val="100"/>
        <c:noMultiLvlLbl val="0"/>
      </c:catAx>
      <c:valAx>
        <c:axId val="12321587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66418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</cdr:x>
      <cdr:y>0.05479</cdr:y>
    </cdr:from>
    <cdr:to>
      <cdr:x>1</cdr:x>
      <cdr:y>0.23014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86776" y="285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0.84375</cdr:x>
      <cdr:y>0</cdr:y>
    </cdr:from>
    <cdr:to>
      <cdr:x>0.97657</cdr:x>
      <cdr:y>0.15069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15272" y="0"/>
          <a:ext cx="1214446" cy="7858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0.92188</cdr:x>
      <cdr:y>0.34247</cdr:y>
    </cdr:from>
    <cdr:to>
      <cdr:x>1</cdr:x>
      <cdr:y>0.61644</cdr:y>
    </cdr:to>
    <cdr:sp macro="" textlink="">
      <cdr:nvSpPr>
        <cdr:cNvPr id="46" name="Freeform 8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2" y="1785950"/>
          <a:ext cx="714348" cy="1428760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2"/>
            </a:cxn>
            <a:cxn ang="0">
              <a:pos x="859" y="969"/>
            </a:cxn>
            <a:cxn ang="0">
              <a:pos x="859" y="492"/>
            </a:cxn>
            <a:cxn ang="0">
              <a:pos x="0" y="0"/>
            </a:cxn>
          </a:cxnLst>
          <a:rect l="0" t="0" r="r" b="b"/>
          <a:pathLst>
            <a:path w="859" h="969">
              <a:moveTo>
                <a:pt x="0" y="0"/>
              </a:moveTo>
              <a:lnTo>
                <a:pt x="0" y="722"/>
              </a:lnTo>
              <a:lnTo>
                <a:pt x="859" y="969"/>
              </a:lnTo>
              <a:lnTo>
                <a:pt x="859" y="492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38C895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0.54795</cdr:y>
    </cdr:from>
    <cdr:to>
      <cdr:x>1</cdr:x>
      <cdr:y>0.71204</cdr:y>
    </cdr:to>
    <cdr:sp macro="" textlink="">
      <cdr:nvSpPr>
        <cdr:cNvPr id="47" name="Freeform 10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0" y="2857520"/>
          <a:ext cx="714347" cy="855721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3"/>
            </a:cxn>
            <a:cxn ang="0">
              <a:pos x="859" y="723"/>
            </a:cxn>
            <a:cxn ang="0">
              <a:pos x="859" y="247"/>
            </a:cxn>
            <a:cxn ang="0">
              <a:pos x="0" y="0"/>
            </a:cxn>
          </a:cxnLst>
          <a:rect l="0" t="0" r="r" b="b"/>
          <a:pathLst>
            <a:path w="859" h="723">
              <a:moveTo>
                <a:pt x="0" y="0"/>
              </a:moveTo>
              <a:lnTo>
                <a:pt x="0" y="723"/>
              </a:lnTo>
              <a:lnTo>
                <a:pt x="859" y="723"/>
              </a:lnTo>
              <a:lnTo>
                <a:pt x="859" y="247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FAF8B0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0.69863</cdr:y>
    </cdr:from>
    <cdr:to>
      <cdr:x>1</cdr:x>
      <cdr:y>0.86302</cdr:y>
    </cdr:to>
    <cdr:sp macro="" textlink="">
      <cdr:nvSpPr>
        <cdr:cNvPr id="48" name="Freeform 12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2" y="3643338"/>
          <a:ext cx="714347" cy="857256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5"/>
            </a:cxn>
            <a:cxn ang="0">
              <a:pos x="859" y="479"/>
            </a:cxn>
            <a:cxn ang="0">
              <a:pos x="859" y="0"/>
            </a:cxn>
            <a:cxn ang="0">
              <a:pos x="0" y="0"/>
            </a:cxn>
          </a:cxnLst>
          <a:rect l="0" t="0" r="r" b="b"/>
          <a:pathLst>
            <a:path w="859" h="725">
              <a:moveTo>
                <a:pt x="0" y="0"/>
              </a:moveTo>
              <a:lnTo>
                <a:pt x="0" y="725"/>
              </a:lnTo>
              <a:lnTo>
                <a:pt x="859" y="479"/>
              </a:lnTo>
              <a:lnTo>
                <a:pt x="859" y="0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EDDB6D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0.16438</cdr:y>
    </cdr:from>
    <cdr:to>
      <cdr:x>1</cdr:x>
      <cdr:y>0.49683</cdr:y>
    </cdr:to>
    <cdr:sp macro="" textlink="">
      <cdr:nvSpPr>
        <cdr:cNvPr id="45" name="Freeform 6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4" y="857256"/>
          <a:ext cx="714346" cy="1733686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5"/>
            </a:cxn>
            <a:cxn ang="0">
              <a:pos x="859" y="1217"/>
            </a:cxn>
            <a:cxn ang="0">
              <a:pos x="859" y="739"/>
            </a:cxn>
            <a:cxn ang="0">
              <a:pos x="0" y="0"/>
            </a:cxn>
          </a:cxnLst>
          <a:rect l="0" t="0" r="r" b="b"/>
          <a:pathLst>
            <a:path w="859" h="1217">
              <a:moveTo>
                <a:pt x="0" y="0"/>
              </a:moveTo>
              <a:lnTo>
                <a:pt x="0" y="725"/>
              </a:lnTo>
              <a:lnTo>
                <a:pt x="859" y="1217"/>
              </a:lnTo>
              <a:lnTo>
                <a:pt x="859" y="739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00D3DE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0.36719</cdr:x>
      <cdr:y>0.60274</cdr:y>
    </cdr:from>
    <cdr:to>
      <cdr:x>0.92188</cdr:x>
      <cdr:y>0.75343</cdr:y>
    </cdr:to>
    <cdr:grpSp>
      <cdr:nvGrpSpPr>
        <cdr:cNvPr id="63" name="Group 51">
          <a:extLst xmlns:a="http://schemas.openxmlformats.org/drawingml/2006/main">
            <a:ext uri="{FF2B5EF4-FFF2-40B4-BE49-F238E27FC236}">
              <a16:creationId xmlns="" xmlns:a16="http://schemas.microsoft.com/office/drawing/2014/main" id="{AD45AA04-1F9B-4C26-9217-645FFB36A87B}"/>
            </a:ext>
          </a:extLst>
        </cdr:cNvPr>
        <cdr:cNvGrpSpPr/>
      </cdr:nvGrpSpPr>
      <cdr:grpSpPr>
        <a:xfrm xmlns:a="http://schemas.openxmlformats.org/drawingml/2006/main" flipH="1">
          <a:off x="3357585" y="3143259"/>
          <a:ext cx="5072086" cy="785841"/>
          <a:chOff x="3407968" y="2569713"/>
          <a:chExt cx="2493768" cy="464825"/>
        </a:xfrm>
      </cdr:grpSpPr>
      <cdr:grpSp>
        <cdr:nvGrpSpPr>
          <cdr:cNvPr id="65" name="Group 45">
            <a:extLst xmlns:a="http://schemas.openxmlformats.org/drawingml/2006/main">
              <a:ext uri="{FF2B5EF4-FFF2-40B4-BE49-F238E27FC236}">
                <a16:creationId xmlns="" xmlns:a16="http://schemas.microsoft.com/office/drawing/2014/main" id="{861C94F1-2F4D-4605-8722-A78AC20EDBE1}"/>
              </a:ext>
            </a:extLst>
          </cdr:cNvPr>
          <cdr:cNvGrpSpPr/>
        </cdr:nvGrpSpPr>
        <cdr:grpSpPr>
          <a:xfrm xmlns:a="http://schemas.openxmlformats.org/drawingml/2006/main">
            <a:off x="3407968" y="2569713"/>
            <a:ext cx="2493768" cy="464825"/>
            <a:chOff x="1461289" y="2873238"/>
            <a:chExt cx="3325024" cy="619767"/>
          </a:xfrm>
        </cdr:grpSpPr>
        <cdr:sp macro="" textlink="">
          <cdr:nvSpPr>
            <cdr:cNvPr id="66" name="Rectangle 12"/>
            <cdr:cNvSpPr/>
          </cdr:nvSpPr>
          <cdr:spPr>
            <a:xfrm xmlns:a="http://schemas.openxmlformats.org/drawingml/2006/main">
              <a:off x="1461289" y="2873239"/>
              <a:ext cx="3325024" cy="45074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F8F68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</a:endParaRPr>
            </a:p>
          </cdr:txBody>
        </cdr:sp>
        <cdr:grpSp>
          <cdr:nvGrpSpPr>
            <cdr:cNvPr id="67" name="Group 40">
              <a:extLst xmlns:a="http://schemas.openxmlformats.org/drawingml/2006/main">
                <a:ext uri="{FF2B5EF4-FFF2-40B4-BE49-F238E27FC236}">
                  <a16:creationId xmlns="" xmlns:a16="http://schemas.microsoft.com/office/drawing/2014/main" id="{801500F2-BC18-4301-9935-A944FF4D57EF}"/>
                </a:ext>
              </a:extLst>
            </cdr:cNvPr>
            <cdr:cNvGrpSpPr/>
          </cdr:nvGrpSpPr>
          <cdr:grpSpPr>
            <a:xfrm xmlns:a="http://schemas.openxmlformats.org/drawingml/2006/main">
              <a:off x="2725491" y="2873238"/>
              <a:ext cx="571504" cy="619767"/>
              <a:chOff x="4071934" y="2910951"/>
              <a:chExt cx="571504" cy="619767"/>
            </a:xfrm>
          </cdr:grpSpPr>
          <cdr:sp macro="" textlink="">
            <cdr:nvSpPr>
              <cdr:cNvPr id="69" name="Rectangle 35"/>
              <cdr:cNvSpPr/>
            </cdr:nvSpPr>
            <cdr:spPr>
              <a:xfrm xmlns:a="http://schemas.openxmlformats.org/drawingml/2006/main">
                <a:off x="4071934" y="2910951"/>
                <a:ext cx="571504" cy="619767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</cdr:grpSp>
      </cdr:grpSp>
    </cdr:grpSp>
  </cdr:relSizeAnchor>
  <cdr:relSizeAnchor xmlns:cdr="http://schemas.openxmlformats.org/drawingml/2006/chartDrawing">
    <cdr:from>
      <cdr:x>0.60938</cdr:x>
      <cdr:y>0.67124</cdr:y>
    </cdr:from>
    <cdr:to>
      <cdr:x>0.70938</cdr:x>
      <cdr:y>0.84658</cdr:y>
    </cdr:to>
    <cdr:sp macro="" textlink="">
      <cdr:nvSpPr>
        <cdr:cNvPr id="77" name="TextBox 76"/>
        <cdr:cNvSpPr txBox="1"/>
      </cdr:nvSpPr>
      <cdr:spPr>
        <a:xfrm xmlns:a="http://schemas.openxmlformats.org/drawingml/2006/main">
          <a:off x="5572132" y="35004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0.79688</cdr:x>
      <cdr:y>0.31507</cdr:y>
    </cdr:from>
    <cdr:to>
      <cdr:x>0.89688</cdr:x>
      <cdr:y>0.49041</cdr:y>
    </cdr:to>
    <cdr:sp macro="" textlink="">
      <cdr:nvSpPr>
        <cdr:cNvPr id="80" name="TextBox 79"/>
        <cdr:cNvSpPr txBox="1"/>
      </cdr:nvSpPr>
      <cdr:spPr>
        <a:xfrm xmlns:a="http://schemas.openxmlformats.org/drawingml/2006/main">
          <a:off x="7286644" y="16430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0.74219</cdr:x>
      <cdr:y>0.31507</cdr:y>
    </cdr:from>
    <cdr:to>
      <cdr:x>0.84219</cdr:x>
      <cdr:y>0.49041</cdr:y>
    </cdr:to>
    <cdr:sp macro="" textlink="">
      <cdr:nvSpPr>
        <cdr:cNvPr id="81" name="TextBox 80"/>
        <cdr:cNvSpPr txBox="1"/>
      </cdr:nvSpPr>
      <cdr:spPr>
        <a:xfrm xmlns:a="http://schemas.openxmlformats.org/drawingml/2006/main">
          <a:off x="6786578" y="16430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0.32812</cdr:x>
      <cdr:y>0.69863</cdr:y>
    </cdr:from>
    <cdr:to>
      <cdr:x>1</cdr:x>
      <cdr:y>0.80822</cdr:y>
    </cdr:to>
    <cdr:grpSp>
      <cdr:nvGrpSpPr>
        <cdr:cNvPr id="70" name="Group 52">
          <a:extLst xmlns:a="http://schemas.openxmlformats.org/drawingml/2006/main">
            <a:ext uri="{FF2B5EF4-FFF2-40B4-BE49-F238E27FC236}">
              <a16:creationId xmlns="" xmlns:a16="http://schemas.microsoft.com/office/drawing/2014/main" id="{0D91DEDE-3609-4D7E-88CC-4232EF88E8CD}"/>
            </a:ext>
          </a:extLst>
        </cdr:cNvPr>
        <cdr:cNvGrpSpPr/>
      </cdr:nvGrpSpPr>
      <cdr:grpSpPr>
        <a:xfrm xmlns:a="http://schemas.openxmlformats.org/drawingml/2006/main" flipH="1">
          <a:off x="3000329" y="3643321"/>
          <a:ext cx="6143671" cy="571506"/>
          <a:chOff x="4257793" y="407111"/>
          <a:chExt cx="4290505" cy="3247600"/>
        </a:xfrm>
      </cdr:grpSpPr>
      <cdr:grpSp>
        <cdr:nvGrpSpPr>
          <cdr:cNvPr id="72" name="Group 44">
            <a:extLst xmlns:a="http://schemas.openxmlformats.org/drawingml/2006/main">
              <a:ext uri="{FF2B5EF4-FFF2-40B4-BE49-F238E27FC236}">
                <a16:creationId xmlns="" xmlns:a16="http://schemas.microsoft.com/office/drawing/2014/main" id="{AD7CB5D0-0B90-4E3C-99A6-D99199CFE02E}"/>
              </a:ext>
            </a:extLst>
          </cdr:cNvPr>
          <cdr:cNvGrpSpPr/>
        </cdr:nvGrpSpPr>
        <cdr:grpSpPr>
          <a:xfrm xmlns:a="http://schemas.openxmlformats.org/drawingml/2006/main">
            <a:off x="4257793" y="407111"/>
            <a:ext cx="4290505" cy="3247600"/>
            <a:chOff x="-285753" y="-25970"/>
            <a:chExt cx="5720671" cy="4330132"/>
          </a:xfrm>
        </cdr:grpSpPr>
        <cdr:grpSp>
          <cdr:nvGrpSpPr>
            <cdr:cNvPr id="74" name="Group 41">
              <a:extLst xmlns:a="http://schemas.openxmlformats.org/drawingml/2006/main">
                <a:ext uri="{FF2B5EF4-FFF2-40B4-BE49-F238E27FC236}">
                  <a16:creationId xmlns="" xmlns:a16="http://schemas.microsoft.com/office/drawing/2014/main" id="{B554459C-6847-4B4C-A86F-4CEF992F3B3C}"/>
                </a:ext>
              </a:extLst>
            </cdr:cNvPr>
            <cdr:cNvGrpSpPr/>
          </cdr:nvGrpSpPr>
          <cdr:grpSpPr>
            <a:xfrm xmlns:a="http://schemas.openxmlformats.org/drawingml/2006/main">
              <a:off x="-285753" y="-25970"/>
              <a:ext cx="0" cy="0"/>
              <a:chOff x="-285753" y="-25970"/>
              <a:chExt cx="0" cy="0"/>
            </a:xfrm>
          </cdr:grpSpPr>
        </cdr:grpSp>
        <cdr:sp macro="" textlink="">
          <cdr:nvSpPr>
            <cdr:cNvPr id="73" name="Rectangle 14"/>
            <cdr:cNvSpPr/>
          </cdr:nvSpPr>
          <cdr:spPr>
            <a:xfrm xmlns:a="http://schemas.openxmlformats.org/drawingml/2006/main">
              <a:off x="356994" y="-25970"/>
              <a:ext cx="5077924" cy="4330132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E7CE3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cdr:txBody>
        </cdr:sp>
      </cdr:grpSp>
    </cdr:grpSp>
  </cdr:relSizeAnchor>
  <cdr:relSizeAnchor xmlns:cdr="http://schemas.openxmlformats.org/drawingml/2006/chartDrawing">
    <cdr:from>
      <cdr:x>0.41406</cdr:x>
      <cdr:y>0.49315</cdr:y>
    </cdr:from>
    <cdr:to>
      <cdr:x>0.92188</cdr:x>
      <cdr:y>0.60274</cdr:y>
    </cdr:to>
    <cdr:grpSp>
      <cdr:nvGrpSpPr>
        <cdr:cNvPr id="56" name="Group 50">
          <a:extLst xmlns:a="http://schemas.openxmlformats.org/drawingml/2006/main">
            <a:ext uri="{FF2B5EF4-FFF2-40B4-BE49-F238E27FC236}">
              <a16:creationId xmlns="" xmlns:a16="http://schemas.microsoft.com/office/drawing/2014/main" id="{3BADE1EC-AFD4-4208-BB01-5E4C8ACA1046}"/>
            </a:ext>
          </a:extLst>
        </cdr:cNvPr>
        <cdr:cNvGrpSpPr/>
      </cdr:nvGrpSpPr>
      <cdr:grpSpPr>
        <a:xfrm xmlns:a="http://schemas.openxmlformats.org/drawingml/2006/main" flipH="1">
          <a:off x="3786165" y="2571753"/>
          <a:ext cx="4643506" cy="571506"/>
          <a:chOff x="3629672" y="2184922"/>
          <a:chExt cx="2129997" cy="406701"/>
        </a:xfrm>
      </cdr:grpSpPr>
      <cdr:grpSp>
        <cdr:nvGrpSpPr>
          <cdr:cNvPr id="58" name="Group 46">
            <a:extLst xmlns:a="http://schemas.openxmlformats.org/drawingml/2006/main">
              <a:ext uri="{FF2B5EF4-FFF2-40B4-BE49-F238E27FC236}">
                <a16:creationId xmlns="" xmlns:a16="http://schemas.microsoft.com/office/drawing/2014/main" id="{7716AD3F-8D1A-4909-BBD2-11AC0E645628}"/>
              </a:ext>
            </a:extLst>
          </cdr:cNvPr>
          <cdr:cNvGrpSpPr/>
        </cdr:nvGrpSpPr>
        <cdr:grpSpPr>
          <a:xfrm xmlns:a="http://schemas.openxmlformats.org/drawingml/2006/main">
            <a:off x="3629672" y="2184922"/>
            <a:ext cx="2129997" cy="406701"/>
            <a:chOff x="1446254" y="2344452"/>
            <a:chExt cx="2839997" cy="542269"/>
          </a:xfrm>
        </cdr:grpSpPr>
        <cdr:sp macro="" textlink="">
          <cdr:nvSpPr>
            <cdr:cNvPr id="59" name="Rectangle 10"/>
            <cdr:cNvSpPr/>
          </cdr:nvSpPr>
          <cdr:spPr>
            <a:xfrm xmlns:a="http://schemas.openxmlformats.org/drawingml/2006/main">
              <a:off x="1446254" y="2344452"/>
              <a:ext cx="2839997" cy="529963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34BA8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</a:endParaRPr>
            </a:p>
          </cdr:txBody>
        </cdr:sp>
        <cdr:grpSp>
          <cdr:nvGrpSpPr>
            <cdr:cNvPr id="60" name="Group 39">
              <a:extLst xmlns:a="http://schemas.openxmlformats.org/drawingml/2006/main">
                <a:ext uri="{FF2B5EF4-FFF2-40B4-BE49-F238E27FC236}">
                  <a16:creationId xmlns="" xmlns:a16="http://schemas.microsoft.com/office/drawing/2014/main" id="{EFFE69F0-77D6-49B4-91D0-4EB29648B99D}"/>
                </a:ext>
              </a:extLst>
            </cdr:cNvPr>
            <cdr:cNvGrpSpPr/>
          </cdr:nvGrpSpPr>
          <cdr:grpSpPr>
            <a:xfrm xmlns:a="http://schemas.openxmlformats.org/drawingml/2006/main">
              <a:off x="2091267" y="2344452"/>
              <a:ext cx="1857387" cy="542269"/>
              <a:chOff x="2285986" y="2357436"/>
              <a:chExt cx="1857387" cy="542269"/>
            </a:xfrm>
          </cdr:grpSpPr>
          <cdr:sp macro="" textlink="">
            <cdr:nvSpPr>
              <cdr:cNvPr id="61" name="Rectangle 24"/>
              <cdr:cNvSpPr/>
            </cdr:nvSpPr>
            <cdr:spPr>
              <a:xfrm xmlns:a="http://schemas.openxmlformats.org/drawingml/2006/main">
                <a:off x="2285986" y="2500314"/>
                <a:ext cx="1285884" cy="313946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  <cdr:sp macro="" textlink="">
            <cdr:nvSpPr>
              <cdr:cNvPr id="62" name="Rectangle 34"/>
              <cdr:cNvSpPr/>
            </cdr:nvSpPr>
            <cdr:spPr>
              <a:xfrm xmlns:a="http://schemas.openxmlformats.org/drawingml/2006/main">
                <a:off x="3571869" y="2357436"/>
                <a:ext cx="571504" cy="542269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</cdr:grpSp>
      </cdr:grpSp>
    </cdr:grp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0.42647</cdr:x>
      <cdr:y>0.58824</cdr:y>
    </cdr:from>
    <cdr:to>
      <cdr:x>0.61471</cdr:x>
      <cdr:y>0.83921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702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0.14876</cdr:x>
      <cdr:y>0.91416</cdr:y>
    </cdr:from>
    <cdr:to>
      <cdr:x>0.20884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072098"/>
          <a:ext cx="519330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0.51575</cdr:x>
      <cdr:y>0.34709</cdr:y>
    </cdr:from>
    <cdr:to>
      <cdr:x>0.83075</cdr:x>
      <cdr:y>0.52532</cdr:y>
    </cdr:to>
    <cdr:sp macro="" textlink="">
      <cdr:nvSpPr>
        <cdr:cNvPr id="3" name="矩形 23"/>
        <cdr:cNvSpPr/>
      </cdr:nvSpPr>
      <cdr:spPr>
        <a:xfrm xmlns:a="http://schemas.openxmlformats.org/drawingml/2006/main" flipH="1">
          <a:off x="4716016" y="2107624"/>
          <a:ext cx="2880320" cy="1082197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algn="ctr">
            <a:buFontTx/>
            <a:buChar char="-"/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вклады спонсоров </a:t>
          </a:r>
        </a:p>
      </cdr:txBody>
    </cdr:sp>
  </cdr:relSizeAnchor>
  <cdr:relSizeAnchor xmlns:cdr="http://schemas.openxmlformats.org/drawingml/2006/chartDrawing">
    <cdr:from>
      <cdr:x>0.02751</cdr:x>
      <cdr:y>0.0867</cdr:y>
    </cdr:from>
    <cdr:to>
      <cdr:x>0.34782</cdr:x>
      <cdr:y>0.25663</cdr:y>
    </cdr:to>
    <cdr:sp macro="" textlink="">
      <cdr:nvSpPr>
        <cdr:cNvPr id="6" name="矩形 27"/>
        <cdr:cNvSpPr/>
      </cdr:nvSpPr>
      <cdr:spPr>
        <a:xfrm xmlns:a="http://schemas.openxmlformats.org/drawingml/2006/main">
          <a:off x="251520" y="526471"/>
          <a:ext cx="2928914" cy="1031854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>
            <a:buFontTx/>
            <a:buChar char="-"/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средства Республики Башкортостан </a:t>
          </a:r>
        </a:p>
      </cdr:txBody>
    </cdr:sp>
  </cdr:relSizeAnchor>
  <cdr:relSizeAnchor xmlns:cdr="http://schemas.openxmlformats.org/drawingml/2006/chartDrawing">
    <cdr:from>
      <cdr:x>0.02751</cdr:x>
      <cdr:y>0.25717</cdr:y>
    </cdr:from>
    <cdr:to>
      <cdr:x>0.35564</cdr:x>
      <cdr:y>0.41323</cdr:y>
    </cdr:to>
    <cdr:sp macro="" textlink="">
      <cdr:nvSpPr>
        <cdr:cNvPr id="9" name="矩形 31"/>
        <cdr:cNvSpPr/>
      </cdr:nvSpPr>
      <cdr:spPr>
        <a:xfrm xmlns:a="http://schemas.openxmlformats.org/drawingml/2006/main">
          <a:off x="251520" y="1561616"/>
          <a:ext cx="3000420" cy="947610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>
            <a:buFontTx/>
            <a:buChar char="-"/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средства бюджета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поселения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0.17226</cdr:y>
    </cdr:from>
    <cdr:to>
      <cdr:x>0.83075</cdr:x>
      <cdr:y>0.34662</cdr:y>
    </cdr:to>
    <cdr:sp macro="" textlink="">
      <cdr:nvSpPr>
        <cdr:cNvPr id="10" name="矩形 33"/>
        <cdr:cNvSpPr/>
      </cdr:nvSpPr>
      <cdr:spPr>
        <a:xfrm xmlns:a="http://schemas.openxmlformats.org/drawingml/2006/main" flipH="1">
          <a:off x="4572000" y="1046028"/>
          <a:ext cx="3024336" cy="1058713"/>
        </a:xfrm>
        <a:prstGeom xmlns:a="http://schemas.openxmlformats.org/drawingml/2006/main" prst="rect">
          <a:avLst/>
        </a:prstGeom>
        <a:solidFill xmlns:a="http://schemas.openxmlformats.org/drawingml/2006/main">
          <a:srgbClr val="FF7C8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algn="ctr"/>
          <a:r>
            <a:rPr lang="ru-RU" sz="1800" b="1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-вклады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населения </a:t>
          </a:r>
        </a:p>
      </cdr:txBody>
    </cdr:sp>
  </cdr:relSizeAnchor>
  <cdr:relSizeAnchor xmlns:cdr="http://schemas.openxmlformats.org/drawingml/2006/chartDrawing">
    <cdr:from>
      <cdr:x>0.41327</cdr:x>
      <cdr:y>0.34662</cdr:y>
    </cdr:from>
    <cdr:to>
      <cdr:x>0.54725</cdr:x>
      <cdr:y>0.52484</cdr:y>
    </cdr:to>
    <cdr:sp macro="" textlink="">
      <cdr:nvSpPr>
        <cdr:cNvPr id="4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 flipH="1">
          <a:off x="3778955" y="2104743"/>
          <a:ext cx="1225093" cy="1082196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 dirty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0.30921</cdr:x>
      <cdr:y>0.25578</cdr:y>
    </cdr:from>
    <cdr:to>
      <cdr:x>0.44296</cdr:x>
      <cdr:y>0.44384</cdr:y>
    </cdr:to>
    <cdr:sp macro="" textlink="">
      <cdr:nvSpPr>
        <cdr:cNvPr id="8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2827459" y="1553167"/>
          <a:ext cx="1222948" cy="1141930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0.41856</cdr:x>
      <cdr:y>0.16024</cdr:y>
    </cdr:from>
    <cdr:to>
      <cdr:x>0.54874</cdr:x>
      <cdr:y>0.34015</cdr:y>
    </cdr:to>
    <cdr:sp macro="" textlink="">
      <cdr:nvSpPr>
        <cdr:cNvPr id="11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 flipH="1">
          <a:off x="3827278" y="973034"/>
          <a:ext cx="1190418" cy="1092428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0.30576</cdr:x>
      <cdr:y>0.06463</cdr:y>
    </cdr:from>
    <cdr:to>
      <cdr:x>0.44296</cdr:x>
      <cdr:y>0.25181</cdr:y>
    </cdr:to>
    <cdr:sp macro="" textlink="">
      <cdr:nvSpPr>
        <cdr:cNvPr id="17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2795875" y="392468"/>
          <a:ext cx="1254532" cy="1136545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0.0012</cdr:x>
      <cdr:y>0.57227</cdr:y>
    </cdr:from>
    <cdr:to>
      <cdr:x>0.28858</cdr:x>
      <cdr:y>0.81557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10987" y="3474970"/>
          <a:ext cx="2627784" cy="1477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3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Красногорский </a:t>
          </a:r>
          <a:r>
            <a:rPr lang="ru-RU" b="1" dirty="0">
              <a:solidFill>
                <a:schemeClr val="accent3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с/с – </a:t>
          </a:r>
          <a:r>
            <a:rPr lang="ru-RU" b="1" dirty="0" smtClean="0">
              <a:solidFill>
                <a:schemeClr val="accent3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приобретение </a:t>
          </a:r>
          <a:r>
            <a:rPr lang="ru-RU" b="1" dirty="0">
              <a:solidFill>
                <a:schemeClr val="accent3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 монтаж оборудования уличного освещения </a:t>
          </a:r>
          <a:endParaRPr lang="ru-RU" b="1" dirty="0" smtClean="0">
            <a:solidFill>
              <a:schemeClr val="accent3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b="1" dirty="0" err="1" smtClean="0">
              <a:solidFill>
                <a:schemeClr val="accent3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д.Усть-Салдыбаш</a:t>
          </a:r>
          <a:endParaRPr lang="ru-RU" b="1" dirty="0">
            <a:solidFill>
              <a:schemeClr val="accent3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0.21094</cdr:x>
      <cdr:y>0.04762</cdr:y>
    </cdr:from>
    <cdr:to>
      <cdr:x>0.84731</cdr:x>
      <cdr:y>0.1747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8794" y="214314"/>
          <a:ext cx="5818967" cy="571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0.16363</cdr:x>
      <cdr:y>0.0303</cdr:y>
    </cdr:from>
    <cdr:to>
      <cdr:x>0.8303</cdr:x>
      <cdr:y>0.15152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71438"/>
          <a:ext cx="261937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доходов по уровням бюджетов,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0.15517</cdr:x>
      <cdr:y>0</cdr:y>
    </cdr:from>
    <cdr:to>
      <cdr:x>0.82184</cdr:x>
      <cdr:y>0.12122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1" y="-71438"/>
          <a:ext cx="2762283" cy="1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по уровням бюджетов,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душу населения тыс.руб.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0.192</cdr:x>
      <cdr:y>0.48403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22960" cy="124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Поступление налоговых и неналоговых доходов, тыс. руб.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0.13615</cdr:x>
      <cdr:y>0.04167</cdr:y>
    </cdr:from>
    <cdr:to>
      <cdr:x>0.82723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958" y="71438"/>
          <a:ext cx="2857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Информация о межбюджетных трансфертах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0.00363</cdr:x>
      <cdr:y>0.81818</cdr:y>
    </cdr:from>
    <cdr:to>
      <cdr:x>0.16399</cdr:x>
      <cdr:y>0.99605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00" y="1519675"/>
          <a:ext cx="504056" cy="330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3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F67C-3F0A-40E1-9B1E-B54BC03798BE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AFBBD-660D-4872-B214-B52F6362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1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25515-2FB3-4B9A-BE45-ECBC1CA1727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92" y="9428167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42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DB6C2-6D4D-4240-887F-5214583A8BCB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6AE7-12B8-4DFD-AE12-49F463917BB1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4831-06D3-4BA2-A3B4-04173718C9F3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3544-ABFE-4633-899E-81EF884AC869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1778-27AF-4FCE-8D56-25D40B13F2F7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01EA-5A81-4EB1-B5FA-875801E75FE3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C630-41D4-47F1-8304-9AD745D8D06C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5B6E-350E-4EF4-AA3B-28D69E002CEE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4245-BD20-48C3-960A-5426E38D8E39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1C50-FE38-441F-88BF-5C2404E484A4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7439-0025-45F7-959A-CB981FB3248A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12CF75-17F6-4D32-9E8E-E09ABF08AD2E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chart" Target="../charts/chart28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13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oleObject" Target="../embeddings/Microsoft_Excel_97-2003_Worksheet3.xls"/><Relationship Id="rId5" Type="http://schemas.openxmlformats.org/officeDocument/2006/relationships/image" Target="../media/image3.emf"/><Relationship Id="rId15" Type="http://schemas.openxmlformats.org/officeDocument/2006/relationships/image" Target="../media/image6.e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4.emf"/><Relationship Id="rId14" Type="http://schemas.openxmlformats.org/officeDocument/2006/relationships/oleObject" Target="../embeddings/Microsoft_Excel_97-2003_Worksheet4.xls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image" Target="../media/image14.jpe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8.emf"/><Relationship Id="rId5" Type="http://schemas.openxmlformats.org/officeDocument/2006/relationships/image" Target="../media/image16.emf"/><Relationship Id="rId10" Type="http://schemas.openxmlformats.org/officeDocument/2006/relationships/oleObject" Target="../embeddings/Microsoft_Excel_97-2003_Worksheet7.xls"/><Relationship Id="rId4" Type="http://schemas.openxmlformats.org/officeDocument/2006/relationships/oleObject" Target="../embeddings/Microsoft_Excel_97-2003_Worksheet5.xls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1669257"/>
            <a:ext cx="8767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9034" y="2852936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годовому отчету об исполнении бюджета муниципального района Нуримановский район Республики Башкортостан за 2022 год</a:t>
            </a:r>
          </a:p>
        </p:txBody>
      </p:sp>
    </p:spTree>
    <p:extLst>
      <p:ext uri="{BB962C8B-B14F-4D97-AF65-F5344CB8AC3E}">
        <p14:creationId xmlns:p14="http://schemas.microsoft.com/office/powerpoint/2010/main" val="41930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315100"/>
              </p:ext>
            </p:extLst>
          </p:nvPr>
        </p:nvGraphicFramePr>
        <p:xfrm>
          <a:off x="0" y="1571640"/>
          <a:ext cx="9144000" cy="528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65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35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509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(Отчет)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146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Дефицит (+)</a:t>
                      </a: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Профицит (-)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15 652,8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734,0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-8 971,3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-7 000,0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09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5 000,0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-7 000,0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054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из других бюджетов бюджетной системы Российской Федерации бюджетами муниципальных районов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034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из других бюджетов бюджетной системы Российской Федерации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- 1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- 5 000,0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-7 000,0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446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9 652,8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5 234,0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-3 971,3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</a:t>
            </a:r>
          </a:p>
          <a:p>
            <a:pPr algn="ctr"/>
            <a:r>
              <a:rPr lang="ru-RU" sz="3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 бюджета в 2020-2025 годах,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120522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818326174"/>
              </p:ext>
            </p:extLst>
          </p:nvPr>
        </p:nvGraphicFramePr>
        <p:xfrm>
          <a:off x="4551" y="1124744"/>
          <a:ext cx="49291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568712384"/>
              </p:ext>
            </p:extLst>
          </p:nvPr>
        </p:nvGraphicFramePr>
        <p:xfrm>
          <a:off x="4215333" y="4149080"/>
          <a:ext cx="49320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2356144976"/>
              </p:ext>
            </p:extLst>
          </p:nvPr>
        </p:nvGraphicFramePr>
        <p:xfrm>
          <a:off x="4929190" y="1124744"/>
          <a:ext cx="4214810" cy="278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872571062"/>
              </p:ext>
            </p:extLst>
          </p:nvPr>
        </p:nvGraphicFramePr>
        <p:xfrm>
          <a:off x="0" y="4149080"/>
          <a:ext cx="421481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-6176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</a:t>
            </a:r>
          </a:p>
          <a:p>
            <a:pPr algn="ctr"/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2020-2025 годах</a:t>
            </a:r>
          </a:p>
        </p:txBody>
      </p:sp>
    </p:spTree>
    <p:extLst>
      <p:ext uri="{BB962C8B-B14F-4D97-AF65-F5344CB8AC3E}">
        <p14:creationId xmlns:p14="http://schemas.microsoft.com/office/powerpoint/2010/main" val="20245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85554"/>
              </p:ext>
            </p:extLst>
          </p:nvPr>
        </p:nvGraphicFramePr>
        <p:xfrm>
          <a:off x="0" y="951234"/>
          <a:ext cx="9144032" cy="5981325"/>
        </p:xfrm>
        <a:graphic>
          <a:graphicData uri="http://schemas.openxmlformats.org/drawingml/2006/table">
            <a:tbl>
              <a:tblPr/>
              <a:tblGrid>
                <a:gridCol w="4143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33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12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17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748">
                <a:tc>
                  <a:txBody>
                    <a:bodyPr/>
                    <a:lstStyle/>
                    <a:p>
                      <a:pPr marL="180975" indent="-180975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744 814,9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778 034,9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903 767,3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861 003,3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743 961,7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739 122,3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192 006,3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215 084,8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254 775,9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261 115,5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244 264,0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247 242,0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128 151,3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136 566,6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141 682,8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357,0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150 982,0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157 215,0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12 061,6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14 168,8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16 832,0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15 069,0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15 342,0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15 433,0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35 038,5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43 378,2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66 625,9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66 548,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64 882,0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61 219,0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3 091,9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2 964,4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4 351,5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3 053,0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3 145,0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3 239,0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91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- 0,5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2 460,2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2 677,5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1 783,5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1 811,0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0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6 659,9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9 387,2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9 605,0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883,0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7 200,0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7 418,0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1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5 159,7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11 690,3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5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2 345,7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1 817,5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942,9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552 808,6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562 950,1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648 991,4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599 887,8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499 697,7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491 880,3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36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556 763,5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569 777,1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650 988,7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599 887,8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499 697,7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491 880,3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02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159 023,5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170 490,0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182 963,5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140 435,5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104 244,5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105 310,9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133 579,5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111 100,0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131 660,2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77 711,4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68 588,5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264 750,7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299 493,5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297 239,2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297 478,3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15 199,9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28 298,6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20 502,6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20 502,6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33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55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434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- 3 954,9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- 6 836,4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- 2 066,9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" y="2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по видам доходов </a:t>
            </a:r>
          </a:p>
          <a:p>
            <a:pPr algn="ctr"/>
            <a:r>
              <a:rPr lang="ru-RU" sz="3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2020-2025 годах, </a:t>
            </a:r>
            <a:r>
              <a:rPr lang="ru-RU" sz="30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000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9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1" y="21537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2366" y="184666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доходов </a:t>
            </a:r>
          </a:p>
          <a:p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в 2022 году </a:t>
            </a:r>
          </a:p>
        </p:txBody>
      </p:sp>
      <p:pic>
        <p:nvPicPr>
          <p:cNvPr id="10" name="Рисунок 9" descr="бюджет-отрадное-дох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1" y="1500174"/>
            <a:ext cx="6766187" cy="518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3526080" y="2071680"/>
            <a:ext cx="1005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141 682,7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4675" y="3009902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УСН 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63 256,6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7276" y="3562352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Акцизы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16 832,0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67636" y="4819652"/>
            <a:ext cx="12842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использования имущества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9 605,0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62500" y="4781552"/>
            <a:ext cx="14462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4 351,4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59962" y="4867277"/>
            <a:ext cx="10893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продажи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11 690,3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40062" y="5902332"/>
            <a:ext cx="113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Штрафы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1 817,5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3905252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Государствен-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ная пошлина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1 783,5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3769" y="4572008"/>
            <a:ext cx="1041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648 991,4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86650" y="56007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903 767,3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0924" y="1419226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52559" y="5374257"/>
            <a:ext cx="1035170" cy="75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43110" y="4000507"/>
            <a:ext cx="1143007" cy="64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Патент 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2 907,6</a:t>
            </a:r>
          </a:p>
        </p:txBody>
      </p:sp>
    </p:spTree>
    <p:extLst>
      <p:ext uri="{BB962C8B-B14F-4D97-AF65-F5344CB8AC3E}">
        <p14:creationId xmlns:p14="http://schemas.microsoft.com/office/powerpoint/2010/main" val="22733060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gray">
          <a:xfrm>
            <a:off x="2" y="3"/>
            <a:ext cx="9155431" cy="6864349"/>
          </a:xfrm>
          <a:prstGeom prst="rect">
            <a:avLst/>
          </a:prstGeom>
          <a:blipFill dpi="0" rotWithShape="1">
            <a:blip r:embed="rId2" cstate="print">
              <a:alphaModFix amt="20000"/>
            </a:blip>
            <a:srcRect/>
            <a:stretch>
              <a:fillRect/>
            </a:stretch>
          </a:blip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AutoShape 3030"/>
          <p:cNvSpPr>
            <a:spLocks noChangeArrowheads="1"/>
          </p:cNvSpPr>
          <p:nvPr/>
        </p:nvSpPr>
        <p:spPr bwMode="auto">
          <a:xfrm>
            <a:off x="1" y="5580062"/>
            <a:ext cx="2868613" cy="12779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3031"/>
          <p:cNvSpPr>
            <a:spLocks noChangeArrowheads="1"/>
          </p:cNvSpPr>
          <p:nvPr/>
        </p:nvSpPr>
        <p:spPr bwMode="auto">
          <a:xfrm>
            <a:off x="1285853" y="4919662"/>
            <a:ext cx="2868612" cy="19383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73"/>
          <p:cNvGrpSpPr>
            <a:grpSpLocks/>
          </p:cNvGrpSpPr>
          <p:nvPr/>
        </p:nvGrpSpPr>
        <p:grpSpPr bwMode="auto">
          <a:xfrm>
            <a:off x="1" y="4071945"/>
            <a:ext cx="1511300" cy="1755775"/>
            <a:chOff x="656" y="1998"/>
            <a:chExt cx="952" cy="1106"/>
          </a:xfrm>
        </p:grpSpPr>
        <p:sp>
          <p:nvSpPr>
            <p:cNvPr id="12" name="Oval 3055"/>
            <p:cNvSpPr>
              <a:spLocks noChangeArrowheads="1"/>
            </p:cNvSpPr>
            <p:nvPr/>
          </p:nvSpPr>
          <p:spPr bwMode="auto">
            <a:xfrm rot="-2771362">
              <a:off x="656" y="1998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056"/>
            <p:cNvGrpSpPr>
              <a:grpSpLocks/>
            </p:cNvGrpSpPr>
            <p:nvPr/>
          </p:nvGrpSpPr>
          <p:grpSpPr bwMode="auto">
            <a:xfrm>
              <a:off x="930" y="2977"/>
              <a:ext cx="403" cy="127"/>
              <a:chOff x="3839" y="1842"/>
              <a:chExt cx="576" cy="181"/>
            </a:xfrm>
          </p:grpSpPr>
          <p:sp>
            <p:nvSpPr>
              <p:cNvPr id="14" name="Oval 3057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3058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3074"/>
          <p:cNvGrpSpPr>
            <a:grpSpLocks/>
          </p:cNvGrpSpPr>
          <p:nvPr/>
        </p:nvGrpSpPr>
        <p:grpSpPr bwMode="auto">
          <a:xfrm>
            <a:off x="1500168" y="3643317"/>
            <a:ext cx="1511300" cy="1755775"/>
            <a:chOff x="1724" y="1635"/>
            <a:chExt cx="952" cy="1106"/>
          </a:xfrm>
        </p:grpSpPr>
        <p:sp>
          <p:nvSpPr>
            <p:cNvPr id="17" name="Oval 3050"/>
            <p:cNvSpPr>
              <a:spLocks noChangeArrowheads="1"/>
            </p:cNvSpPr>
            <p:nvPr/>
          </p:nvSpPr>
          <p:spPr bwMode="auto">
            <a:xfrm rot="-2771362">
              <a:off x="1724" y="1635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3064"/>
            <p:cNvGrpSpPr>
              <a:grpSpLocks/>
            </p:cNvGrpSpPr>
            <p:nvPr/>
          </p:nvGrpSpPr>
          <p:grpSpPr bwMode="auto">
            <a:xfrm>
              <a:off x="1998" y="2614"/>
              <a:ext cx="403" cy="127"/>
              <a:chOff x="3839" y="1842"/>
              <a:chExt cx="576" cy="181"/>
            </a:xfrm>
          </p:grpSpPr>
          <p:sp>
            <p:nvSpPr>
              <p:cNvPr id="19" name="Oval 3065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3066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8" name="Text Box 3096"/>
          <p:cNvSpPr txBox="1">
            <a:spLocks noChangeArrowheads="1"/>
          </p:cNvSpPr>
          <p:nvPr/>
        </p:nvSpPr>
        <p:spPr bwMode="auto">
          <a:xfrm>
            <a:off x="214283" y="4500572"/>
            <a:ext cx="12987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i="0" dirty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1,8</a:t>
            </a:r>
            <a:r>
              <a:rPr lang="en-US" altLang="ko-KR" sz="3600" b="1" i="0" dirty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%</a:t>
            </a:r>
          </a:p>
        </p:txBody>
      </p:sp>
      <p:sp>
        <p:nvSpPr>
          <p:cNvPr id="39" name="Text Box 3097"/>
          <p:cNvSpPr txBox="1">
            <a:spLocks noChangeArrowheads="1"/>
          </p:cNvSpPr>
          <p:nvPr/>
        </p:nvSpPr>
        <p:spPr bwMode="auto">
          <a:xfrm>
            <a:off x="1643044" y="4000507"/>
            <a:ext cx="12987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dirty="0">
                <a:solidFill>
                  <a:srgbClr val="800000"/>
                </a:solidFill>
                <a:latin typeface="돋움" pitchFamily="50" charset="-127"/>
                <a:ea typeface="돋움" pitchFamily="50" charset="-127"/>
              </a:rPr>
              <a:t>2,1</a:t>
            </a:r>
            <a:r>
              <a:rPr lang="en-US" altLang="ko-KR" sz="3600" b="1" i="0" dirty="0">
                <a:solidFill>
                  <a:srgbClr val="800000"/>
                </a:solidFill>
                <a:latin typeface="돋움" pitchFamily="50" charset="-127"/>
                <a:ea typeface="돋움" pitchFamily="50" charset="-127"/>
              </a:rPr>
              <a:t>%</a:t>
            </a:r>
          </a:p>
        </p:txBody>
      </p:sp>
      <p:sp>
        <p:nvSpPr>
          <p:cNvPr id="40" name="Text Box 3098"/>
          <p:cNvSpPr txBox="1">
            <a:spLocks noChangeArrowheads="1"/>
          </p:cNvSpPr>
          <p:nvPr/>
        </p:nvSpPr>
        <p:spPr bwMode="auto">
          <a:xfrm>
            <a:off x="3071803" y="3500438"/>
            <a:ext cx="117532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3800" b="1" i="0" dirty="0">
                <a:solidFill>
                  <a:srgbClr val="412705"/>
                </a:solidFill>
                <a:latin typeface="돋움" pitchFamily="50" charset="-127"/>
                <a:ea typeface="돋움" pitchFamily="50" charset="-127"/>
              </a:rPr>
              <a:t>83%</a:t>
            </a: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581539"/>
              </p:ext>
            </p:extLst>
          </p:nvPr>
        </p:nvGraphicFramePr>
        <p:xfrm>
          <a:off x="1" y="-214338"/>
          <a:ext cx="9144002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581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58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29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налогоплательщика</a:t>
                      </a:r>
                    </a:p>
                  </a:txBody>
                  <a:tcPr anchor="ctr">
                    <a:solidFill>
                      <a:schemeClr val="accent3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налоговых поступлений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бюджет,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Учреждения образования муниципального района Нуримановский район Республики Башкортостан</a:t>
                      </a: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Государственное</a:t>
                      </a:r>
                      <a:r>
                        <a:rPr lang="ru-RU" sz="12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бюджетное учреждение здравоохранения Республики Башкортостан </a:t>
                      </a: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Нуримановская центральная районная больница</a:t>
                      </a: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Общество с ограниченной ответственностью</a:t>
                      </a:r>
                      <a:r>
                        <a:rPr lang="ru-RU" sz="12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«Башкирская генерирующая компания»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Акционерное общество «</a:t>
                      </a:r>
                      <a:r>
                        <a:rPr lang="ru-RU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Акватик</a:t>
                      </a: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2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Государственное автономное учреждение здравоохранения Павловский детский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санаторий Республики Башкортостан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AutoShape 3032"/>
          <p:cNvSpPr>
            <a:spLocks noChangeArrowheads="1"/>
          </p:cNvSpPr>
          <p:nvPr/>
        </p:nvSpPr>
        <p:spPr bwMode="auto">
          <a:xfrm>
            <a:off x="2428862" y="4208463"/>
            <a:ext cx="2871787" cy="26495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3033"/>
          <p:cNvSpPr>
            <a:spLocks noChangeArrowheads="1"/>
          </p:cNvSpPr>
          <p:nvPr/>
        </p:nvSpPr>
        <p:spPr bwMode="auto">
          <a:xfrm>
            <a:off x="4214810" y="3560763"/>
            <a:ext cx="3011488" cy="32972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3033"/>
          <p:cNvSpPr>
            <a:spLocks noChangeArrowheads="1"/>
          </p:cNvSpPr>
          <p:nvPr/>
        </p:nvSpPr>
        <p:spPr bwMode="auto">
          <a:xfrm>
            <a:off x="5918198" y="2857497"/>
            <a:ext cx="3225803" cy="4000504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3075"/>
          <p:cNvGrpSpPr>
            <a:grpSpLocks/>
          </p:cNvGrpSpPr>
          <p:nvPr/>
        </p:nvGrpSpPr>
        <p:grpSpPr bwMode="auto">
          <a:xfrm>
            <a:off x="3071803" y="3143251"/>
            <a:ext cx="1511300" cy="1755775"/>
            <a:chOff x="2793" y="1272"/>
            <a:chExt cx="952" cy="1106"/>
          </a:xfrm>
        </p:grpSpPr>
        <p:sp>
          <p:nvSpPr>
            <p:cNvPr id="22" name="Oval 3043"/>
            <p:cNvSpPr>
              <a:spLocks noChangeArrowheads="1"/>
            </p:cNvSpPr>
            <p:nvPr/>
          </p:nvSpPr>
          <p:spPr bwMode="auto">
            <a:xfrm rot="-2771362">
              <a:off x="2793" y="1272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3067"/>
            <p:cNvGrpSpPr>
              <a:grpSpLocks/>
            </p:cNvGrpSpPr>
            <p:nvPr/>
          </p:nvGrpSpPr>
          <p:grpSpPr bwMode="auto">
            <a:xfrm>
              <a:off x="3067" y="2251"/>
              <a:ext cx="403" cy="127"/>
              <a:chOff x="3839" y="1842"/>
              <a:chExt cx="576" cy="181"/>
            </a:xfrm>
          </p:grpSpPr>
          <p:sp>
            <p:nvSpPr>
              <p:cNvPr id="24" name="Oval 3068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3069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3076"/>
          <p:cNvGrpSpPr>
            <a:grpSpLocks/>
          </p:cNvGrpSpPr>
          <p:nvPr/>
        </p:nvGrpSpPr>
        <p:grpSpPr bwMode="auto">
          <a:xfrm>
            <a:off x="4643440" y="2571747"/>
            <a:ext cx="1511300" cy="1760537"/>
            <a:chOff x="3862" y="848"/>
            <a:chExt cx="952" cy="1109"/>
          </a:xfrm>
        </p:grpSpPr>
        <p:sp>
          <p:nvSpPr>
            <p:cNvPr id="28" name="Oval 3035"/>
            <p:cNvSpPr>
              <a:spLocks noChangeArrowheads="1"/>
            </p:cNvSpPr>
            <p:nvPr/>
          </p:nvSpPr>
          <p:spPr bwMode="auto">
            <a:xfrm rot="-2771362">
              <a:off x="3862" y="848"/>
              <a:ext cx="952" cy="95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3070"/>
            <p:cNvGrpSpPr>
              <a:grpSpLocks/>
            </p:cNvGrpSpPr>
            <p:nvPr/>
          </p:nvGrpSpPr>
          <p:grpSpPr bwMode="auto">
            <a:xfrm>
              <a:off x="4136" y="1830"/>
              <a:ext cx="403" cy="127"/>
              <a:chOff x="3839" y="1842"/>
              <a:chExt cx="576" cy="181"/>
            </a:xfrm>
          </p:grpSpPr>
          <p:sp>
            <p:nvSpPr>
              <p:cNvPr id="30" name="Oval 3071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3072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oup 3076"/>
          <p:cNvGrpSpPr>
            <a:grpSpLocks/>
          </p:cNvGrpSpPr>
          <p:nvPr/>
        </p:nvGrpSpPr>
        <p:grpSpPr bwMode="auto">
          <a:xfrm>
            <a:off x="6286513" y="2000243"/>
            <a:ext cx="1511300" cy="1760537"/>
            <a:chOff x="3862" y="848"/>
            <a:chExt cx="952" cy="1109"/>
          </a:xfrm>
        </p:grpSpPr>
        <p:sp>
          <p:nvSpPr>
            <p:cNvPr id="55" name="Oval 3035"/>
            <p:cNvSpPr>
              <a:spLocks noChangeArrowheads="1"/>
            </p:cNvSpPr>
            <p:nvPr/>
          </p:nvSpPr>
          <p:spPr bwMode="auto">
            <a:xfrm rot="-2771362">
              <a:off x="3862" y="848"/>
              <a:ext cx="952" cy="952"/>
            </a:xfrm>
            <a:prstGeom prst="ellipse">
              <a:avLst/>
            </a:prstGeom>
            <a:gradFill flip="none" rotWithShape="1">
              <a:gsLst>
                <a:gs pos="0">
                  <a:srgbClr val="FF99CC">
                    <a:shade val="30000"/>
                    <a:satMod val="115000"/>
                  </a:srgbClr>
                </a:gs>
                <a:gs pos="50000">
                  <a:srgbClr val="FF99CC">
                    <a:shade val="67500"/>
                    <a:satMod val="115000"/>
                  </a:srgbClr>
                </a:gs>
                <a:gs pos="100000">
                  <a:srgbClr val="FF99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3070"/>
            <p:cNvGrpSpPr>
              <a:grpSpLocks/>
            </p:cNvGrpSpPr>
            <p:nvPr/>
          </p:nvGrpSpPr>
          <p:grpSpPr bwMode="auto">
            <a:xfrm>
              <a:off x="4136" y="1830"/>
              <a:ext cx="403" cy="127"/>
              <a:chOff x="3839" y="1842"/>
              <a:chExt cx="576" cy="181"/>
            </a:xfrm>
          </p:grpSpPr>
          <p:sp>
            <p:nvSpPr>
              <p:cNvPr id="57" name="Oval 3071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3072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3109"/>
          <p:cNvGrpSpPr>
            <a:grpSpLocks/>
          </p:cNvGrpSpPr>
          <p:nvPr/>
        </p:nvGrpSpPr>
        <p:grpSpPr bwMode="auto">
          <a:xfrm>
            <a:off x="500035" y="6215089"/>
            <a:ext cx="6815138" cy="400051"/>
            <a:chOff x="543" y="3818"/>
            <a:chExt cx="4293" cy="252"/>
          </a:xfrm>
        </p:grpSpPr>
        <p:sp>
          <p:nvSpPr>
            <p:cNvPr id="43" name="Text Box 3100"/>
            <p:cNvSpPr txBox="1">
              <a:spLocks noChangeArrowheads="1"/>
            </p:cNvSpPr>
            <p:nvPr/>
          </p:nvSpPr>
          <p:spPr bwMode="auto">
            <a:xfrm>
              <a:off x="543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5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4" name="Text Box 3101"/>
            <p:cNvSpPr txBox="1">
              <a:spLocks noChangeArrowheads="1"/>
            </p:cNvSpPr>
            <p:nvPr/>
          </p:nvSpPr>
          <p:spPr bwMode="auto">
            <a:xfrm>
              <a:off x="1491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4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5" name="Text Box 3102"/>
            <p:cNvSpPr txBox="1">
              <a:spLocks noChangeArrowheads="1"/>
            </p:cNvSpPr>
            <p:nvPr/>
          </p:nvSpPr>
          <p:spPr bwMode="auto">
            <a:xfrm>
              <a:off x="2438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03</a:t>
              </a:r>
            </a:p>
          </p:txBody>
        </p:sp>
        <p:sp>
          <p:nvSpPr>
            <p:cNvPr id="46" name="Text Box 3103"/>
            <p:cNvSpPr txBox="1">
              <a:spLocks noChangeArrowheads="1"/>
            </p:cNvSpPr>
            <p:nvPr/>
          </p:nvSpPr>
          <p:spPr bwMode="auto">
            <a:xfrm>
              <a:off x="3385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2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7" name="Text Box 3104"/>
            <p:cNvSpPr txBox="1">
              <a:spLocks noChangeArrowheads="1"/>
            </p:cNvSpPr>
            <p:nvPr/>
          </p:nvSpPr>
          <p:spPr bwMode="auto">
            <a:xfrm>
              <a:off x="4558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1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8" name="Line 3105"/>
            <p:cNvSpPr>
              <a:spLocks noChangeShapeType="1"/>
            </p:cNvSpPr>
            <p:nvPr/>
          </p:nvSpPr>
          <p:spPr bwMode="auto">
            <a:xfrm>
              <a:off x="828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3106"/>
            <p:cNvSpPr>
              <a:spLocks noChangeShapeType="1"/>
            </p:cNvSpPr>
            <p:nvPr/>
          </p:nvSpPr>
          <p:spPr bwMode="auto">
            <a:xfrm>
              <a:off x="1775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Line 3107"/>
            <p:cNvSpPr>
              <a:spLocks noChangeShapeType="1"/>
            </p:cNvSpPr>
            <p:nvPr/>
          </p:nvSpPr>
          <p:spPr bwMode="auto">
            <a:xfrm>
              <a:off x="2722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3108"/>
            <p:cNvSpPr>
              <a:spLocks noChangeShapeType="1"/>
            </p:cNvSpPr>
            <p:nvPr/>
          </p:nvSpPr>
          <p:spPr bwMode="auto">
            <a:xfrm>
              <a:off x="3669" y="3943"/>
              <a:ext cx="907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 Box 3099"/>
          <p:cNvSpPr txBox="1">
            <a:spLocks noChangeArrowheads="1"/>
          </p:cNvSpPr>
          <p:nvPr/>
        </p:nvSpPr>
        <p:spPr bwMode="auto">
          <a:xfrm>
            <a:off x="6357950" y="2357432"/>
            <a:ext cx="15632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i="0" dirty="0">
                <a:solidFill>
                  <a:srgbClr val="FFCCFF"/>
                </a:solidFill>
                <a:latin typeface="돋움" pitchFamily="50" charset="-127"/>
                <a:ea typeface="돋움" pitchFamily="50" charset="-127"/>
              </a:rPr>
              <a:t>14,0</a:t>
            </a:r>
            <a:r>
              <a:rPr lang="en-US" altLang="ko-KR" sz="3600" b="1" i="0" dirty="0">
                <a:solidFill>
                  <a:srgbClr val="FFCCFF"/>
                </a:solidFill>
                <a:latin typeface="돋움" pitchFamily="50" charset="-127"/>
                <a:ea typeface="돋움" pitchFamily="50" charset="-127"/>
              </a:rPr>
              <a:t>%</a:t>
            </a:r>
          </a:p>
        </p:txBody>
      </p:sp>
      <p:sp>
        <p:nvSpPr>
          <p:cNvPr id="59" name="Text Box 3097"/>
          <p:cNvSpPr txBox="1">
            <a:spLocks noChangeArrowheads="1"/>
          </p:cNvSpPr>
          <p:nvPr/>
        </p:nvSpPr>
        <p:spPr bwMode="auto">
          <a:xfrm>
            <a:off x="3143241" y="3571877"/>
            <a:ext cx="1635592" cy="64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ko-KR" sz="3600" b="1" i="0" dirty="0">
                <a:solidFill>
                  <a:schemeClr val="accent4">
                    <a:lumMod val="40000"/>
                    <a:lumOff val="60000"/>
                  </a:schemeClr>
                </a:solidFill>
                <a:latin typeface="돋움" pitchFamily="50" charset="-127"/>
                <a:ea typeface="돋움" pitchFamily="50" charset="-127"/>
              </a:rPr>
              <a:t>4,3</a:t>
            </a:r>
            <a:r>
              <a:rPr lang="en-US" altLang="ko-KR" sz="3600" b="1" i="0" dirty="0">
                <a:solidFill>
                  <a:schemeClr val="accent4">
                    <a:lumMod val="40000"/>
                    <a:lumOff val="60000"/>
                  </a:schemeClr>
                </a:solidFill>
                <a:latin typeface="돋움" pitchFamily="50" charset="-127"/>
                <a:ea typeface="돋움" pitchFamily="50" charset="-127"/>
              </a:rPr>
              <a:t>%</a:t>
            </a:r>
          </a:p>
        </p:txBody>
      </p:sp>
      <p:sp>
        <p:nvSpPr>
          <p:cNvPr id="60" name="Text Box 3097"/>
          <p:cNvSpPr txBox="1">
            <a:spLocks noChangeArrowheads="1"/>
          </p:cNvSpPr>
          <p:nvPr/>
        </p:nvSpPr>
        <p:spPr bwMode="auto">
          <a:xfrm>
            <a:off x="4643438" y="3000374"/>
            <a:ext cx="17070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ko-KR" sz="3600" b="1" dirty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6,1</a:t>
            </a:r>
            <a:r>
              <a:rPr lang="en-US" altLang="ko-KR" sz="3600" b="1" i="0" dirty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%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428861" y="5143515"/>
            <a:ext cx="54875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ТОП – 5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налогоплательщиков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за 2022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8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43965"/>
              </p:ext>
            </p:extLst>
          </p:nvPr>
        </p:nvGraphicFramePr>
        <p:xfrm>
          <a:off x="0" y="1428736"/>
          <a:ext cx="9143998" cy="177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04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589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(План)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(План)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901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159 023,5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170 490,0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182 963,5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140 435,5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104 244,5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105 310,9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133 579,5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131 660,2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77 711,4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68 588,5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750,7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299 493,5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297 239,2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297 478,3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15 199,9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28 298,6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20 502,6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20 502,6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725009398"/>
              </p:ext>
            </p:extLst>
          </p:nvPr>
        </p:nvGraphicFramePr>
        <p:xfrm>
          <a:off x="0" y="3429000"/>
          <a:ext cx="600076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720817471"/>
              </p:ext>
            </p:extLst>
          </p:nvPr>
        </p:nvGraphicFramePr>
        <p:xfrm>
          <a:off x="5857852" y="3357562"/>
          <a:ext cx="328614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9322" y="5000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297136"/>
            <a:ext cx="113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320818" y="154510"/>
            <a:ext cx="7761249" cy="87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</a:t>
            </a:r>
          </a:p>
          <a:p>
            <a:pPr algn="r"/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полученные из других бюджетов бюджетной </a:t>
            </a:r>
          </a:p>
          <a:p>
            <a:pPr algn="r"/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РФ в 2020-2025 годах</a:t>
            </a:r>
          </a:p>
        </p:txBody>
      </p:sp>
    </p:spTree>
    <p:extLst>
      <p:ext uri="{BB962C8B-B14F-4D97-AF65-F5344CB8AC3E}">
        <p14:creationId xmlns:p14="http://schemas.microsoft.com/office/powerpoint/2010/main" val="285848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2" y="-9526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 РФ, тыс</a:t>
            </a:r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29694"/>
              </p:ext>
            </p:extLst>
          </p:nvPr>
        </p:nvGraphicFramePr>
        <p:xfrm>
          <a:off x="34183" y="764704"/>
          <a:ext cx="9075634" cy="60255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3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5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40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89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133 579,5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111 100,1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131 660,2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77 711,4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68 588,5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капитальных вложений в объекты муниципальной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собственности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0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по закупке техники для жилищно-коммунального хозяйства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5 447,0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39280150"/>
                  </a:ext>
                </a:extLst>
              </a:tr>
              <a:tr h="553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содержание, ремонт, капитальный ремонт, строительство и реконструкцию автомобильных дорог общего пользования местного значения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33 681,5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45 736,0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27 746,3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19 700,8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22 514,4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17 181,2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государственной программы Российской Федерации «Доступная среда»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в общеобразовательных организациях, расположенных в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сельской местности, условий для занятий физической культурой и спортом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95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на 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культуры и спортом в образовательных организациях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3378997"/>
                  </a:ext>
                </a:extLst>
              </a:tr>
              <a:tr h="351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10 454,0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11 303,8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11 303,8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11 303,8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8593084"/>
                  </a:ext>
                </a:extLst>
              </a:tr>
              <a:tr h="402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44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обеспечению жильем молодых семей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отрасли культуры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5 215,3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9 054,6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комплексного развития сельских территорий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9 100,2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13 737,8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4 289,2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1431038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модернизации школьных систем образования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33 588,0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98529144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формирование современной городской среды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9 631,4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9 163,0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02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038617"/>
              </p:ext>
            </p:extLst>
          </p:nvPr>
        </p:nvGraphicFramePr>
        <p:xfrm>
          <a:off x="16778" y="44625"/>
          <a:ext cx="9091724" cy="670941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73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42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27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63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оснащение (обновление материально-технической базы) оборудованием, средствами обучения и воспитания образовательных организаций различных типов для реализации дополнительных общеразвивающих программ, для создания информационных систем в образовательных организациях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2 253,3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61442809"/>
                  </a:ext>
                </a:extLst>
              </a:tr>
              <a:tr h="18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предоставление социальных выплат молодым семьям при  рождении (усыновлении) ребенка (детей)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343,2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2704605"/>
                  </a:ext>
                </a:extLst>
              </a:tr>
              <a:tr h="18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финансовое обеспечение отдельных полномочий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2 181,2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59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текущее содержание введенных дополнительных мест в дошкольных образовательных организациях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1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работников  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 деятельности) в Республике Башкортостан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20 155,0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16 195,9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17 610,3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18 389,0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18 311,1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18 272,1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3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педагогических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6 297,0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7 692,1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8 121,8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8 302,3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8 055,0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387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5 153,0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5 119,5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6 327,7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6 858,8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7 178,1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7 474,8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52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кадастровых работ по межеванию земельных участков в целях их предоставления гражданам для индивидуального жилищного строительства в собственность бесплатно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598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устойчивого функционирования организаций, осуществляющих регулируемые виды деятельности в сфере теплоснабжения, водоснабжения и водоотведения, поставляющих коммунальные ресурсы для предоставления коммунальных услуг населению по тарифам, не обеспечивающим возмещение издержек, и подготовка объектов коммунального хозяйства к работе в осенне-зимний период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8 417,3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4 434,7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8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497041"/>
              </p:ext>
            </p:extLst>
          </p:nvPr>
        </p:nvGraphicFramePr>
        <p:xfrm>
          <a:off x="35496" y="44625"/>
          <a:ext cx="9073008" cy="674998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проекты развития общественной инфраструктуры, основанные на местных инициативах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1 469,2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1 253,0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96916187"/>
                  </a:ext>
                </a:extLst>
              </a:tr>
              <a:tr h="644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оснащения государственных и муниципальных общеобразовательных организаций, в том числе структурных подразделений указанных организаций, государственными символами Российской Федерации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34966384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комплексному благоустройству дворовых территорий муниципальных образований Республики Башкортостан «Башкирские дворики»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3249069"/>
                  </a:ext>
                </a:extLst>
              </a:tr>
              <a:tr h="204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развитию учреждений культуры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6 903,7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23721559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3 752,5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организаций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12 002,3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2 980,5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8 143,4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условий для реализации Всероссийского физкультурно-спортивного комплекса «Готов к труду и обороне»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капитальному ремонту водонапорных башен (систем централизованного водоснабжения) на территории сельских поселений Республики Башкортостан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1 514,6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мероприятий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организации бесплатного горячего питания обучающихся, получающих начальное образование в муниципальных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дополнительных мер социальной поддержки по освобождению от платы, взимаемой за присмотр и уход за детьми граждан из РБ, принимающих участие в специальной военной операции, посещающими муниципальные образовательные организации, реализующие образовательные программы дошкольного образования, в РБ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0349473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по обеспечению детей участников специальной военной операции – учащихся 5-11 классов горячим бесплатным питанием в общеобразовательных организациях 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1287894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строительству, реконструкции, модернизации объектов инфраструктуры за счет средств бюджета Республики Башкортостан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12 359,6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44 424,0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15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974687"/>
              </p:ext>
            </p:extLst>
          </p:nvPr>
        </p:nvGraphicFramePr>
        <p:xfrm>
          <a:off x="42729" y="45418"/>
          <a:ext cx="9058542" cy="678365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46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41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2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03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264 750,7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299 493,5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297 239,2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297 478,3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19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38 004,9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43 075,8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44 435,8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48 165,4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48 165,4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48 165,4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675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132 715,1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139 650,1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142 343,5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150 600,5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150 600,5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150 600,5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3 927,0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01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дотаций бюджетам поселений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0349473"/>
                  </a:ext>
                </a:extLst>
              </a:tr>
              <a:tr h="12015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на осуществление первичного воинского учета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2 015,7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2 428,4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2 516,0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015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единовременного пособия при всех формах устройства детей, лишенных родительского попечения, в семью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89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1287894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1745817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создание и обеспечение деятельности административных комиссий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обустройство, содержание строительство и консервацию скотомогильников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204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 при осуществлении деятельности по обращению с животными без владельцев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11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3 558,7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3 884,7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3 803,5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4690112"/>
                  </a:ext>
                </a:extLst>
              </a:tr>
              <a:tr h="691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общеобразовательных 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1 619,8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1 718,4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142,1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53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908720"/>
            <a:ext cx="8559798" cy="544764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Многих из Вас волнует вопрос, на какие цели расходуются   средства местного бюджета. Каждый вправе в максимально удобной и доступной форме получать информацию о направлениях бюджетной политики, проводимой на территории Нуримановского района. «Бюджет для граждан» – это проект, направленный на ознакомление граждан с приоритетами бюджетной политики, условиями формирования и параметрами бюджета  муниципального района Нуримановский район Республики Башкортостан.</a:t>
            </a: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«Бюджет для граждан» содержит основные параметры годового отчета об исполнении районного бюджета за 2022 год в доступной и понятной форме. В нашем «бюджете для граждан» все данные изложены так, чтобы не только экономисты, но и все жители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Нуримановского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района могли понять, на какие цели и в каком объеме направляются средства.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878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504005"/>
              </p:ext>
            </p:extLst>
          </p:nvPr>
        </p:nvGraphicFramePr>
        <p:xfrm>
          <a:off x="35496" y="74888"/>
          <a:ext cx="9065775" cy="665633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14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89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75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64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24917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детей-сирот и детей, оставшихся без попечения родителей 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14 185,7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12 844,0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11 843,7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13 691,9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13 691,9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13 691,9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детей, оставшихся без попечения родителей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2 802,1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14 061,8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15 260,4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16 861,4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18 149,9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18 149,9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18 149,9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6705200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14 604,0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15 071,1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15 063,5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15 063,5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15 063,5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44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жилыми помещениями инвалидов и семей, имеющих детей-инвалидов, нуждающихся в жилых помещениях, предоставляемых по договорам социального найма, вставших на учет после 1 января 2005 года и страдающих тяжелыми формами хронических заболеваний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2 394,7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2 561,6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2 561,6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2 561,6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8367793"/>
                  </a:ext>
                </a:extLst>
              </a:tr>
              <a:tr h="77312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11 831,6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10 212,5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17 670,7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18 335,4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18 335,4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18 335,4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3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39000"/>
              </p:ext>
            </p:extLst>
          </p:nvPr>
        </p:nvGraphicFramePr>
        <p:xfrm>
          <a:off x="35495" y="63662"/>
          <a:ext cx="9057230" cy="67153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39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63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85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22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65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05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89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9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организаций из многодетных малоимущих семей по предоставлению набора школьно-письменных принадлежностей первоклассникам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74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434,1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5 506,3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4 893,7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4 893,7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4 893,7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95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86598482"/>
                  </a:ext>
                </a:extLst>
              </a:tr>
              <a:tr h="36948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проведение Всероссийской переписи населения 2020 года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4654307"/>
                  </a:ext>
                </a:extLst>
              </a:tr>
              <a:tr h="2946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28 298,6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20 502,6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20 502,6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432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5921709"/>
                  </a:ext>
                </a:extLst>
              </a:tr>
              <a:tr h="7459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мероприятия по благоустройству территорий населенных пунктов, коммунальному хозяйству, обеспечению мер пожарной безопасности и охране окружающей среды в границах сельских поселений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945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премирование муниципальных образований Республики Башкортостан по итогам конкурса «Лучшее муниципальное образование Республики Башкортостан»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5 317,5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15 696,9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9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301204"/>
              </p:ext>
            </p:extLst>
          </p:nvPr>
        </p:nvGraphicFramePr>
        <p:xfrm>
          <a:off x="34183" y="80611"/>
          <a:ext cx="9067088" cy="391858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22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87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08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86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86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86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96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5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35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межбюджетные трансферты</a:t>
                      </a:r>
                      <a:r>
                        <a:rPr lang="ru-RU" sz="120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единовременную компенсационную выплату специалистам муниципальных учреждений культуры с профессиональным образованием и (или) педагогическим работникам муниципальных учреждений дополнительного образования сферы культуры (детских школ искусств, детских музыкальных школ, детских художественных школ, детских хореографических школ), прибывшим (переехавшим) на работу с 2018 года в сельский населенный пункт, либо рабочий поселок, либо поселок городского типа, либо город с населением до 50 тысяч человек, расположенные на территории РБ)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мероприятий в области культуры, искусства, укрепления единства российской нации и этнокультурного развития народов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организацию и проведение республиканского конкурса программ по профилактике экстремизма в молодежной среде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мероприятий по благоустройству административных центров муниципальных районов Республики Башкортостан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8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946824"/>
              </p:ext>
            </p:extLst>
          </p:nvPr>
        </p:nvGraphicFramePr>
        <p:xfrm>
          <a:off x="0" y="2214554"/>
          <a:ext cx="9144001" cy="2693913"/>
        </p:xfrm>
        <a:graphic>
          <a:graphicData uri="http://schemas.openxmlformats.org/drawingml/2006/table">
            <a:tbl>
              <a:tblPr/>
              <a:tblGrid>
                <a:gridCol w="315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19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59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59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47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59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71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70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37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9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71 410,7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74 075,3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87 626,7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75 526,9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75 526,9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75 526,9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39 219,6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64 530,0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47 716,7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48 540,5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56 970,4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51 727,7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26 913,1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21 604,4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25 871,2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26 054,4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25 627,4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25 610,1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8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30 093,2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17 560,7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26 714,2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20 897,0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409,2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22 667,1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94 376,5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75 956,8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51 880,0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32 536,7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32 041,1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518 043,1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600 170,2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582 052,2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512 927,9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511 912,9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1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18 533,6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18 981,5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20 967,6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49 041,3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936,1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936,1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8 525,2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17 700,5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4391681"/>
              </p:ext>
            </p:extLst>
          </p:nvPr>
        </p:nvGraphicFramePr>
        <p:xfrm>
          <a:off x="0" y="357166"/>
          <a:ext cx="2928925" cy="185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4311529"/>
              </p:ext>
            </p:extLst>
          </p:nvPr>
        </p:nvGraphicFramePr>
        <p:xfrm>
          <a:off x="2915816" y="357166"/>
          <a:ext cx="3084944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84490226"/>
              </p:ext>
            </p:extLst>
          </p:nvPr>
        </p:nvGraphicFramePr>
        <p:xfrm>
          <a:off x="3131840" y="4968876"/>
          <a:ext cx="294035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56840958"/>
              </p:ext>
            </p:extLst>
          </p:nvPr>
        </p:nvGraphicFramePr>
        <p:xfrm>
          <a:off x="6084168" y="4968876"/>
          <a:ext cx="3059832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1857364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1802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480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360015042"/>
              </p:ext>
            </p:extLst>
          </p:nvPr>
        </p:nvGraphicFramePr>
        <p:xfrm>
          <a:off x="6000760" y="357166"/>
          <a:ext cx="314324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986126515"/>
              </p:ext>
            </p:extLst>
          </p:nvPr>
        </p:nvGraphicFramePr>
        <p:xfrm>
          <a:off x="-4792" y="4968852"/>
          <a:ext cx="3136632" cy="188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-749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 в </a:t>
            </a:r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2020-2025 </a:t>
            </a:r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годах, </a:t>
            </a:r>
            <a:r>
              <a:rPr lang="ru-RU" sz="24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498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25611292"/>
              </p:ext>
            </p:extLst>
          </p:nvPr>
        </p:nvGraphicFramePr>
        <p:xfrm>
          <a:off x="0" y="818367"/>
          <a:ext cx="9144000" cy="6039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35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35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24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47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35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47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6875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393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73 649,8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76 722,7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89 400,8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81 </a:t>
                      </a:r>
                      <a:r>
                        <a:rPr lang="ru-RU" sz="1400" b="0" kern="130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900,2</a:t>
                      </a:r>
                      <a:endParaRPr lang="ru-RU" sz="1600" b="0" kern="13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81 700,3</a:t>
                      </a:r>
                      <a:endParaRPr lang="ru-RU" sz="1600" b="0" kern="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81 699,9</a:t>
                      </a:r>
                      <a:endParaRPr lang="ru-RU" sz="1600" b="0" kern="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015,7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2 321,2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2 428,4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2 516,0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858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3 130,6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2 880,6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2 880,6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115 128,0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128 800,1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114 406,0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92 538,1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66 549,2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63 170,1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5192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62 982,6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46 537,4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54 684,1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52 698,6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2 732,2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1 990,0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5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5 451,1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1 490,0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368 458,7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406 701,1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479 381,3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459 591,4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438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446,7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435 550,4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52 367,0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51 239,8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54 047,9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68 113,7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46 921,2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46 787,3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44 372,1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42 544,8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55 045,5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56 137,5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55 467,8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55 602,4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5404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68759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8496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31 800,6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32 258,5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39 630,9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34 871,1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30 108,3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30 525,1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17 700,5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4039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790</a:t>
                      </a:r>
                      <a:r>
                        <a:rPr lang="ru-RU" sz="13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768,9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894 796,0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854 003,3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736 461,7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739 122,3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0852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 в </a:t>
            </a:r>
            <a:r>
              <a:rPr lang="ru-RU" sz="26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2020-2025 </a:t>
            </a: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годах, </a:t>
            </a:r>
            <a:r>
              <a:rPr lang="ru-RU" sz="26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06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</a:t>
            </a:r>
          </a:p>
          <a:p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 за 2022 </a:t>
            </a:r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%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750568"/>
              </p:ext>
            </p:extLst>
          </p:nvPr>
        </p:nvGraphicFramePr>
        <p:xfrm>
          <a:off x="251520" y="857841"/>
          <a:ext cx="8847252" cy="600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352889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79417"/>
              </p:ext>
            </p:extLst>
          </p:nvPr>
        </p:nvGraphicFramePr>
        <p:xfrm>
          <a:off x="0" y="3821098"/>
          <a:ext cx="9144000" cy="303690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59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56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 (План)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 (План)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(План)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77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2 935,2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3 736,2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4 632,7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3 321,2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3 321,2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77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48 370,9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46 952,0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55 445,6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47 488,1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47 788,1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47 788,1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64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205,2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70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1 200,0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244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21 143,7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25 812,2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29 117,2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30 188,0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29 988,0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29 988,0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50116657"/>
              </p:ext>
            </p:extLst>
          </p:nvPr>
        </p:nvGraphicFramePr>
        <p:xfrm>
          <a:off x="323528" y="569281"/>
          <a:ext cx="8820472" cy="3160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350" y="-34506"/>
            <a:ext cx="901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общегосударственные вопросы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2020-2025 годах,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8121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733" y="116632"/>
            <a:ext cx="8953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оборону, тыс.руб.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7" y="1078063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Мобилизационная и </a:t>
            </a: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(межбюджетные трансферты бюджетам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сельских поселений на осуществление первичного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воинского учета на территориях,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где отсутствуют военные комиссариаты)</a:t>
            </a: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auto">
          <a:xfrm>
            <a:off x="5148064" y="1078063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83" y="4365104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83" y="3429000"/>
            <a:ext cx="9144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тыс.руб.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61358130"/>
              </p:ext>
            </p:extLst>
          </p:nvPr>
        </p:nvGraphicFramePr>
        <p:xfrm>
          <a:off x="3865611" y="4077072"/>
          <a:ext cx="5148064" cy="275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203482487"/>
              </p:ext>
            </p:extLst>
          </p:nvPr>
        </p:nvGraphicFramePr>
        <p:xfrm>
          <a:off x="0" y="1015635"/>
          <a:ext cx="5143504" cy="241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92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39430047"/>
              </p:ext>
            </p:extLst>
          </p:nvPr>
        </p:nvGraphicFramePr>
        <p:xfrm>
          <a:off x="214282" y="764704"/>
          <a:ext cx="8786874" cy="366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44" y="5000636"/>
            <a:ext cx="214314" cy="214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929198"/>
            <a:ext cx="38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572140"/>
            <a:ext cx="214314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6143644"/>
            <a:ext cx="214314" cy="214314"/>
          </a:xfrm>
          <a:prstGeom prst="rect">
            <a:avLst/>
          </a:prstGeom>
          <a:solidFill>
            <a:srgbClr val="F7F78D"/>
          </a:solidFill>
          <a:ln>
            <a:solidFill>
              <a:srgbClr val="F7F78D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911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494631"/>
            <a:ext cx="43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429132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Транспорт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4500570"/>
            <a:ext cx="214314" cy="214314"/>
          </a:xfrm>
          <a:prstGeom prst="rect">
            <a:avLst/>
          </a:prstGeom>
          <a:solidFill>
            <a:srgbClr val="5DBA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21149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экономику</a:t>
            </a:r>
          </a:p>
          <a:p>
            <a:pPr algn="r"/>
            <a:r>
              <a:rPr lang="ru-RU" sz="27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2020-2025 годах, </a:t>
            </a:r>
            <a:r>
              <a:rPr lang="ru-RU" sz="27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7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9961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472"/>
          <p:cNvSpPr>
            <a:spLocks noChangeArrowheads="1"/>
          </p:cNvSpPr>
          <p:nvPr/>
        </p:nvSpPr>
        <p:spPr bwMode="auto">
          <a:xfrm>
            <a:off x="2712961" y="1456433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16" name="Rectangle 4472"/>
          <p:cNvSpPr>
            <a:spLocks noChangeArrowheads="1"/>
          </p:cNvSpPr>
          <p:nvPr/>
        </p:nvSpPr>
        <p:spPr bwMode="auto">
          <a:xfrm>
            <a:off x="5652964" y="1284750"/>
            <a:ext cx="3146112" cy="73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Обустройство, содержание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реконструкция скотомогильников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380,8 тыс.руб.</a:t>
            </a:r>
          </a:p>
        </p:txBody>
      </p:sp>
      <p:sp>
        <p:nvSpPr>
          <p:cNvPr id="18" name="AutoShape 4438"/>
          <p:cNvSpPr>
            <a:spLocks noChangeArrowheads="1"/>
          </p:cNvSpPr>
          <p:nvPr/>
        </p:nvSpPr>
        <p:spPr bwMode="auto">
          <a:xfrm>
            <a:off x="3344863" y="2690813"/>
            <a:ext cx="2257425" cy="1952625"/>
          </a:xfrm>
          <a:prstGeom prst="hexagon">
            <a:avLst>
              <a:gd name="adj" fmla="val 28902"/>
              <a:gd name="vf" fmla="val 115470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19" name="Freeform 4433"/>
          <p:cNvSpPr>
            <a:spLocks/>
          </p:cNvSpPr>
          <p:nvPr/>
        </p:nvSpPr>
        <p:spPr bwMode="auto">
          <a:xfrm>
            <a:off x="5132388" y="38385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4439"/>
          <p:cNvSpPr>
            <a:spLocks/>
          </p:cNvSpPr>
          <p:nvPr/>
        </p:nvSpPr>
        <p:spPr bwMode="auto">
          <a:xfrm rot="-3587578">
            <a:off x="5503863" y="1993900"/>
            <a:ext cx="1400175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4440"/>
          <p:cNvSpPr>
            <a:spLocks/>
          </p:cNvSpPr>
          <p:nvPr/>
        </p:nvSpPr>
        <p:spPr bwMode="auto">
          <a:xfrm rot="-7200000">
            <a:off x="4111625" y="790575"/>
            <a:ext cx="1401763" cy="2151063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4444"/>
          <p:cNvSpPr>
            <a:spLocks/>
          </p:cNvSpPr>
          <p:nvPr/>
        </p:nvSpPr>
        <p:spPr bwMode="auto">
          <a:xfrm rot="10800000">
            <a:off x="2414588" y="13493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4445"/>
          <p:cNvSpPr>
            <a:spLocks/>
          </p:cNvSpPr>
          <p:nvPr/>
        </p:nvSpPr>
        <p:spPr bwMode="auto">
          <a:xfrm rot="7212422">
            <a:off x="2045495" y="3196431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4446"/>
          <p:cNvSpPr>
            <a:spLocks/>
          </p:cNvSpPr>
          <p:nvPr/>
        </p:nvSpPr>
        <p:spPr bwMode="auto">
          <a:xfrm rot="-7200000" flipH="1" flipV="1">
            <a:off x="3429000" y="4386263"/>
            <a:ext cx="1401763" cy="2147887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4448"/>
          <p:cNvSpPr>
            <a:spLocks noChangeArrowheads="1"/>
          </p:cNvSpPr>
          <p:nvPr/>
        </p:nvSpPr>
        <p:spPr bwMode="auto">
          <a:xfrm>
            <a:off x="3443288" y="2776538"/>
            <a:ext cx="2044700" cy="1770062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pPr algn="ctr"/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экономика 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114 406,0 </a:t>
            </a:r>
            <a:r>
              <a:rPr lang="ru-RU" b="1" dirty="0" err="1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6" name="Rectangle 4472"/>
          <p:cNvSpPr>
            <a:spLocks noChangeArrowheads="1"/>
          </p:cNvSpPr>
          <p:nvPr/>
        </p:nvSpPr>
        <p:spPr bwMode="auto">
          <a:xfrm>
            <a:off x="1780997" y="3826856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6534150" y="3560496"/>
            <a:ext cx="246388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«ИКЦ» 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в области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сельского хозяйства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5 300,7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«ЦКО»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58 856,4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602287" y="5826948"/>
            <a:ext cx="3026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Проведение работ по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землеустройству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1 584,8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области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речного транспорта 739,8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82638" y="5934670"/>
            <a:ext cx="27873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малог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</a:t>
            </a:r>
          </a:p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 предпринимательства </a:t>
            </a:r>
          </a:p>
          <a:p>
            <a:pPr lvl="0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1 870,4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2301" y="3698060"/>
            <a:ext cx="18312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Дорожное хозяйство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45 341,8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18885" y="1270298"/>
            <a:ext cx="25458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по отлову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содержанию безнадзорных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животных 331,3 тыс.руб.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4863" y="90274"/>
            <a:ext cx="580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«Национальная экономика» </a:t>
            </a:r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2022 году</a:t>
            </a:r>
            <a:endParaRPr lang="ru-RU" sz="2400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387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964079"/>
            <a:ext cx="8886824" cy="589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Основными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итогами реализации бюджетной политики муниципального района в 2021 году и первой половине 2022 года являются:</a:t>
            </a:r>
          </a:p>
          <a:p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 увеличения доходов и доходной базы консолидированного бюджета муниципального района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 по достижению целевых индикаторов, установленных Комплексным планом мероприятий по увеличению поступлений налоговых и неналоговых доходов бюджета муниципального района и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бюджетов сельских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 по минимизации рисков снижения доходов консолидированного бюджета муниципального района в условиях внешнего </a:t>
            </a:r>
            <a:r>
              <a:rPr lang="ru-RU" sz="1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санкционного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давления;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государственной поддержки отдельным категориям налогоплательщиков в виде налоговых преференций в соответствии с Планом первоочередных мер по обеспечению устойчивости развития Республики Башкортостан в условиях внешнего </a:t>
            </a:r>
            <a:r>
              <a:rPr lang="ru-RU" sz="1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санкционного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давления, утвержденным распоряжением Главы Республики Башкортостан от 29 апреля 2022 года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РГ-128;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ведение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реестра налоговых льгот и проведение оценки эффективности налоговых расходов. </a:t>
            </a:r>
          </a:p>
          <a:p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 концентрации бюджетных средств на решении ключевых вопросов развития района: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режима первоочередных расходов при исполнении бюджета муниципального района;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 местного бюджета мероприятий национальных проектов, принятых в соответствии с Указами №204 и №474;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ожидаемых результатов от исполнения мероприятий «дорожных карт» по оптимизации бюджетных расходов, сокращению нерезультативных расходов и увеличению собственных доходов;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достижения целевых показателей заработной платы «указных» категорий работников бюджетной сферы;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увеличение уровня открытости бюджетных данных и качества управления муниципальными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финансами.</a:t>
            </a:r>
          </a:p>
          <a:p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Основные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реализации налоговой политики в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первой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половине 2022 года:</a:t>
            </a:r>
          </a:p>
          <a:p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состоянию на 1 июля 2022 года в консолидированный бюджет муниципального района поступления налоговых и неналоговых доходов к уровню аналогичного периода 2021 года возросли на 10,7 процента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 115,1 млн. рублей, в бюджет муниципального района поступило налоговых и неналоговых доходов в сумме 110,6 млн. рублей, с ростом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12,0 процента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8" y="-18107"/>
            <a:ext cx="8718550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229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850" y="1571612"/>
            <a:ext cx="5000660" cy="500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714884"/>
            <a:ext cx="703320" cy="70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1097169" y="5740647"/>
            <a:ext cx="703320" cy="703320"/>
          </a:xfrm>
          <a:prstGeom prst="rect">
            <a:avLst/>
          </a:prstGeom>
          <a:noFill/>
        </p:spPr>
      </p:pic>
      <p:grpSp>
        <p:nvGrpSpPr>
          <p:cNvPr id="2" name="Csoportba foglalás 26"/>
          <p:cNvGrpSpPr/>
          <p:nvPr/>
        </p:nvGrpSpPr>
        <p:grpSpPr>
          <a:xfrm rot="266173">
            <a:off x="1594215" y="3737242"/>
            <a:ext cx="604979" cy="608027"/>
            <a:chOff x="6434320" y="6435149"/>
            <a:chExt cx="630238" cy="633413"/>
          </a:xfrm>
          <a:solidFill>
            <a:srgbClr val="3F3F3F"/>
          </a:solidFill>
        </p:grpSpPr>
        <p:sp>
          <p:nvSpPr>
            <p:cNvPr id="10" name="Freeform 193"/>
            <p:cNvSpPr>
              <a:spLocks noEditPoints="1"/>
            </p:cNvSpPr>
            <p:nvPr/>
          </p:nvSpPr>
          <p:spPr bwMode="auto">
            <a:xfrm>
              <a:off x="6434320" y="6435149"/>
              <a:ext cx="630238" cy="633413"/>
            </a:xfrm>
            <a:custGeom>
              <a:avLst/>
              <a:gdLst>
                <a:gd name="T0" fmla="*/ 397 w 397"/>
                <a:gd name="T1" fmla="*/ 0 h 399"/>
                <a:gd name="T2" fmla="*/ 0 w 397"/>
                <a:gd name="T3" fmla="*/ 0 h 399"/>
                <a:gd name="T4" fmla="*/ 0 w 397"/>
                <a:gd name="T5" fmla="*/ 399 h 399"/>
                <a:gd name="T6" fmla="*/ 397 w 397"/>
                <a:gd name="T7" fmla="*/ 399 h 399"/>
                <a:gd name="T8" fmla="*/ 397 w 397"/>
                <a:gd name="T9" fmla="*/ 0 h 399"/>
                <a:gd name="T10" fmla="*/ 379 w 397"/>
                <a:gd name="T11" fmla="*/ 380 h 399"/>
                <a:gd name="T12" fmla="*/ 19 w 397"/>
                <a:gd name="T13" fmla="*/ 380 h 399"/>
                <a:gd name="T14" fmla="*/ 19 w 397"/>
                <a:gd name="T15" fmla="*/ 19 h 399"/>
                <a:gd name="T16" fmla="*/ 379 w 397"/>
                <a:gd name="T17" fmla="*/ 19 h 399"/>
                <a:gd name="T18" fmla="*/ 379 w 397"/>
                <a:gd name="T19" fmla="*/ 38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399">
                  <a:moveTo>
                    <a:pt x="397" y="0"/>
                  </a:moveTo>
                  <a:lnTo>
                    <a:pt x="0" y="0"/>
                  </a:lnTo>
                  <a:lnTo>
                    <a:pt x="0" y="399"/>
                  </a:lnTo>
                  <a:lnTo>
                    <a:pt x="397" y="399"/>
                  </a:lnTo>
                  <a:lnTo>
                    <a:pt x="397" y="0"/>
                  </a:lnTo>
                  <a:close/>
                  <a:moveTo>
                    <a:pt x="379" y="380"/>
                  </a:moveTo>
                  <a:lnTo>
                    <a:pt x="19" y="380"/>
                  </a:lnTo>
                  <a:lnTo>
                    <a:pt x="19" y="19"/>
                  </a:lnTo>
                  <a:lnTo>
                    <a:pt x="379" y="19"/>
                  </a:lnTo>
                  <a:lnTo>
                    <a:pt x="37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6647735" y="6567879"/>
              <a:ext cx="263525" cy="365125"/>
            </a:xfrm>
            <a:custGeom>
              <a:avLst/>
              <a:gdLst>
                <a:gd name="T0" fmla="*/ 21 w 166"/>
                <a:gd name="T1" fmla="*/ 230 h 230"/>
                <a:gd name="T2" fmla="*/ 102 w 166"/>
                <a:gd name="T3" fmla="*/ 230 h 230"/>
                <a:gd name="T4" fmla="*/ 123 w 166"/>
                <a:gd name="T5" fmla="*/ 112 h 230"/>
                <a:gd name="T6" fmla="*/ 132 w 166"/>
                <a:gd name="T7" fmla="*/ 121 h 230"/>
                <a:gd name="T8" fmla="*/ 132 w 166"/>
                <a:gd name="T9" fmla="*/ 121 h 230"/>
                <a:gd name="T10" fmla="*/ 142 w 166"/>
                <a:gd name="T11" fmla="*/ 131 h 230"/>
                <a:gd name="T12" fmla="*/ 166 w 166"/>
                <a:gd name="T13" fmla="*/ 107 h 230"/>
                <a:gd name="T14" fmla="*/ 140 w 166"/>
                <a:gd name="T15" fmla="*/ 81 h 230"/>
                <a:gd name="T16" fmla="*/ 156 w 166"/>
                <a:gd name="T17" fmla="*/ 62 h 230"/>
                <a:gd name="T18" fmla="*/ 104 w 166"/>
                <a:gd name="T19" fmla="*/ 10 h 230"/>
                <a:gd name="T20" fmla="*/ 88 w 166"/>
                <a:gd name="T21" fmla="*/ 29 h 230"/>
                <a:gd name="T22" fmla="*/ 59 w 166"/>
                <a:gd name="T23" fmla="*/ 0 h 230"/>
                <a:gd name="T24" fmla="*/ 35 w 166"/>
                <a:gd name="T25" fmla="*/ 24 h 230"/>
                <a:gd name="T26" fmla="*/ 45 w 166"/>
                <a:gd name="T27" fmla="*/ 36 h 230"/>
                <a:gd name="T28" fmla="*/ 45 w 166"/>
                <a:gd name="T29" fmla="*/ 36 h 230"/>
                <a:gd name="T30" fmla="*/ 118 w 166"/>
                <a:gd name="T31" fmla="*/ 107 h 230"/>
                <a:gd name="T32" fmla="*/ 0 w 166"/>
                <a:gd name="T33" fmla="*/ 107 h 230"/>
                <a:gd name="T34" fmla="*/ 21 w 166"/>
                <a:gd name="T35" fmla="*/ 230 h 230"/>
                <a:gd name="T36" fmla="*/ 92 w 166"/>
                <a:gd name="T37" fmla="*/ 33 h 230"/>
                <a:gd name="T38" fmla="*/ 104 w 166"/>
                <a:gd name="T39" fmla="*/ 24 h 230"/>
                <a:gd name="T40" fmla="*/ 144 w 166"/>
                <a:gd name="T41" fmla="*/ 62 h 230"/>
                <a:gd name="T42" fmla="*/ 132 w 166"/>
                <a:gd name="T43" fmla="*/ 74 h 230"/>
                <a:gd name="T44" fmla="*/ 92 w 166"/>
                <a:gd name="T45" fmla="*/ 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30">
                  <a:moveTo>
                    <a:pt x="21" y="230"/>
                  </a:moveTo>
                  <a:lnTo>
                    <a:pt x="102" y="230"/>
                  </a:lnTo>
                  <a:lnTo>
                    <a:pt x="123" y="112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42" y="131"/>
                  </a:lnTo>
                  <a:lnTo>
                    <a:pt x="166" y="107"/>
                  </a:lnTo>
                  <a:lnTo>
                    <a:pt x="140" y="81"/>
                  </a:lnTo>
                  <a:lnTo>
                    <a:pt x="156" y="62"/>
                  </a:lnTo>
                  <a:lnTo>
                    <a:pt x="104" y="10"/>
                  </a:lnTo>
                  <a:lnTo>
                    <a:pt x="88" y="29"/>
                  </a:lnTo>
                  <a:lnTo>
                    <a:pt x="59" y="0"/>
                  </a:lnTo>
                  <a:lnTo>
                    <a:pt x="35" y="2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118" y="107"/>
                  </a:lnTo>
                  <a:lnTo>
                    <a:pt x="0" y="107"/>
                  </a:lnTo>
                  <a:lnTo>
                    <a:pt x="21" y="230"/>
                  </a:lnTo>
                  <a:close/>
                  <a:moveTo>
                    <a:pt x="92" y="33"/>
                  </a:moveTo>
                  <a:lnTo>
                    <a:pt x="104" y="24"/>
                  </a:lnTo>
                  <a:lnTo>
                    <a:pt x="144" y="62"/>
                  </a:lnTo>
                  <a:lnTo>
                    <a:pt x="132" y="74"/>
                  </a:lnTo>
                  <a:lnTo>
                    <a:pt x="9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Рисунок 17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34019">
            <a:off x="2382969" y="2743036"/>
            <a:ext cx="761984" cy="6905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240" y="2857496"/>
            <a:ext cx="170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Жилищное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хозяйство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8 054,5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3786190"/>
            <a:ext cx="1792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хозяйство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20 224,6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729" y="4857762"/>
            <a:ext cx="2360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Благоустройство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26 405,0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0737716">
            <a:off x="175365" y="2019532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473" y="77846"/>
            <a:ext cx="85725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жилищно-коммунальное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хозяйство в 2020-2025 годах, </a:t>
            </a:r>
            <a:r>
              <a:rPr lang="ru-RU" sz="26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r">
              <a:spcBef>
                <a:spcPct val="0"/>
              </a:spcBef>
              <a:defRPr/>
            </a:pPr>
            <a:endParaRPr lang="ru-RU" sz="2600" b="1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439667542"/>
              </p:ext>
            </p:extLst>
          </p:nvPr>
        </p:nvGraphicFramePr>
        <p:xfrm>
          <a:off x="4857736" y="1071546"/>
          <a:ext cx="4151321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4094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3" y="77846"/>
            <a:ext cx="85725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</a:t>
            </a:r>
            <a:r>
              <a:rPr lang="ru-RU" sz="26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охрану </a:t>
            </a: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окружающей среды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6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2020-2025 годах, </a:t>
            </a:r>
            <a:r>
              <a:rPr lang="ru-RU" sz="26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494465644"/>
              </p:ext>
            </p:extLst>
          </p:nvPr>
        </p:nvGraphicFramePr>
        <p:xfrm>
          <a:off x="4283968" y="1196752"/>
          <a:ext cx="4536503" cy="441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r="11522"/>
          <a:stretch/>
        </p:blipFill>
        <p:spPr bwMode="auto">
          <a:xfrm>
            <a:off x="323528" y="1340768"/>
            <a:ext cx="3378820" cy="281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1" y="4168725"/>
            <a:ext cx="223794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30" y="5015217"/>
            <a:ext cx="1451570" cy="145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41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65405761"/>
              </p:ext>
            </p:extLst>
          </p:nvPr>
        </p:nvGraphicFramePr>
        <p:xfrm>
          <a:off x="0" y="0"/>
          <a:ext cx="91440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30" y="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образование, </a:t>
            </a:r>
            <a:r>
              <a:rPr lang="ru-RU" sz="32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8" b="9766"/>
          <a:stretch/>
        </p:blipFill>
        <p:spPr>
          <a:xfrm rot="19396263">
            <a:off x="121938" y="1541995"/>
            <a:ext cx="1979471" cy="321021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859553"/>
              </p:ext>
            </p:extLst>
          </p:nvPr>
        </p:nvGraphicFramePr>
        <p:xfrm>
          <a:off x="0" y="4323080"/>
          <a:ext cx="9144000" cy="2534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88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29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2022 (Отчет)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2023 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2024 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2025 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88 191,2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88 124,4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95 317,2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104 607,3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102 269,7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101 919,7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2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239 178,3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269 128,5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324 597,2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294 683,6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280 940,7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281 229,4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29 413,0</a:t>
                      </a:r>
                    </a:p>
                  </a:txBody>
                  <a:tcPr>
                    <a:solidFill>
                      <a:srgbClr val="FFFF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32 870,3</a:t>
                      </a:r>
                    </a:p>
                  </a:txBody>
                  <a:tcPr>
                    <a:solidFill>
                      <a:srgbClr val="FFFF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41 774,0</a:t>
                      </a:r>
                    </a:p>
                  </a:txBody>
                  <a:tcPr>
                    <a:solidFill>
                      <a:srgbClr val="FFFF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37 224,5</a:t>
                      </a:r>
                    </a:p>
                  </a:txBody>
                  <a:tcPr>
                    <a:solidFill>
                      <a:srgbClr val="FFFF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32 767,7</a:t>
                      </a:r>
                    </a:p>
                  </a:txBody>
                  <a:tcPr>
                    <a:solidFill>
                      <a:srgbClr val="FFFF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30 217,1</a:t>
                      </a:r>
                    </a:p>
                  </a:txBody>
                  <a:tcPr>
                    <a:solidFill>
                      <a:srgbClr val="FFFF0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7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4 163,1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9 016,9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9 848,4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333,5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4 733,5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4 733,5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7 513,1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7 561,0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7 844,5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17 742,5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17 735,0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17 450,7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20355920"/>
              </p:ext>
            </p:extLst>
          </p:nvPr>
        </p:nvGraphicFramePr>
        <p:xfrm>
          <a:off x="1907704" y="584775"/>
          <a:ext cx="7236296" cy="377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8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3" y="5522"/>
            <a:ext cx="8858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культуру и </a:t>
            </a:r>
            <a:r>
              <a:rPr lang="ru-RU" sz="25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кинематографию </a:t>
            </a:r>
          </a:p>
          <a:p>
            <a:pPr algn="r"/>
            <a:r>
              <a:rPr lang="ru-RU" sz="25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2020-2025 годах, </a:t>
            </a:r>
            <a:r>
              <a:rPr lang="ru-RU" sz="25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187206997"/>
              </p:ext>
            </p:extLst>
          </p:nvPr>
        </p:nvGraphicFramePr>
        <p:xfrm>
          <a:off x="285720" y="1989174"/>
          <a:ext cx="8089159" cy="266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12748" y="841702"/>
            <a:ext cx="8565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культуры района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 Все вышеуказанные услуги предоставляют МБУ «</a:t>
            </a:r>
            <a:r>
              <a:rPr lang="ru-RU" sz="12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библиотечная система» и МБУ «</a:t>
            </a:r>
            <a:r>
              <a:rPr lang="ru-RU" sz="12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клубная система», в составе которых 48 филиалов в разных населенных пунктах района.</a:t>
            </a:r>
            <a:endParaRPr lang="en-US" sz="1200" b="1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952782"/>
              </p:ext>
            </p:extLst>
          </p:nvPr>
        </p:nvGraphicFramePr>
        <p:xfrm>
          <a:off x="0" y="5255665"/>
          <a:ext cx="9144002" cy="160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246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81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45 255,8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50 581,0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53 381,6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67 411,5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46 219,0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46 085,1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98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703,6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658,8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666,3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0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248402"/>
              </p:ext>
            </p:extLst>
          </p:nvPr>
        </p:nvGraphicFramePr>
        <p:xfrm>
          <a:off x="-2" y="5080000"/>
          <a:ext cx="9144002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01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1 943,3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3 764,2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5 586,8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5 686,5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5 686,5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5 686,5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10 593,2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2 655,0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6 202,1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4 644,0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4 338,6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4 313,3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31 835,6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36 125,6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43 256,6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45 807,0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45 442,7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45 602,6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61816586"/>
              </p:ext>
            </p:extLst>
          </p:nvPr>
        </p:nvGraphicFramePr>
        <p:xfrm>
          <a:off x="9922" y="1159936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2332"/>
            <a:ext cx="939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</a:t>
            </a:r>
          </a:p>
          <a:p>
            <a:pPr algn="ctr"/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политику в 2020-2025 годах, </a:t>
            </a:r>
            <a:r>
              <a:rPr lang="ru-RU" sz="32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97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9844" y="404664"/>
            <a:ext cx="421481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</a:t>
            </a:r>
            <a:r>
              <a:rPr lang="ru-RU" sz="20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00" b="1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(Публикация муниципальных правовых актов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иной официальной информации)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465" y="2914391"/>
            <a:ext cx="896448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</a:t>
            </a:r>
          </a:p>
          <a:p>
            <a:pPr algn="ct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культуру и спорт, </a:t>
            </a:r>
            <a:r>
              <a:rPr lang="ru-RU" sz="20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00" b="1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 по физической культуре и спорту запланированы в рамках муниципальной программы «Развитие молодежной политики, физической культуры  и спорта в муниципальном районе Нуримановский район Республики Башкортостан» подпрограммы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  <a:endParaRPr lang="ru-RU" sz="1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111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50" r="76250" b="5000"/>
          <a:stretch>
            <a:fillRect/>
          </a:stretch>
        </p:blipFill>
        <p:spPr>
          <a:xfrm>
            <a:off x="5000628" y="5214950"/>
            <a:ext cx="742456" cy="1143008"/>
          </a:xfrm>
          <a:prstGeom prst="rect">
            <a:avLst/>
          </a:prstGeom>
        </p:spPr>
      </p:pic>
      <p:pic>
        <p:nvPicPr>
          <p:cNvPr id="12" name="Рисунок 11" descr="2222222222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7500" r="49062" b="7500"/>
          <a:stretch>
            <a:fillRect/>
          </a:stretch>
        </p:blipFill>
        <p:spPr>
          <a:xfrm>
            <a:off x="6215074" y="4929198"/>
            <a:ext cx="1071570" cy="1714512"/>
          </a:xfrm>
          <a:prstGeom prst="rect">
            <a:avLst/>
          </a:prstGeom>
        </p:spPr>
      </p:pic>
      <p:pic>
        <p:nvPicPr>
          <p:cNvPr id="13" name="Рисунок 12" descr="333333333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2" t="50000" r="24688"/>
          <a:stretch>
            <a:fillRect/>
          </a:stretch>
        </p:blipFill>
        <p:spPr>
          <a:xfrm>
            <a:off x="7643833" y="5128340"/>
            <a:ext cx="928695" cy="1357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43504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2023 (План)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0826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2024 (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36161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(План)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2066" y="492919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500,0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00826" y="471488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8148" y="485776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pic>
        <p:nvPicPr>
          <p:cNvPr id="23" name="Рисунок 22" descr="sport_i_ozdorovlenie_0.png"/>
          <p:cNvPicPr>
            <a:picLocks noChangeAspect="1"/>
          </p:cNvPicPr>
          <p:nvPr/>
        </p:nvPicPr>
        <p:blipFill>
          <a:blip r:embed="rId5" cstate="print"/>
          <a:srcRect l="84343" b="7407"/>
          <a:stretch>
            <a:fillRect/>
          </a:stretch>
        </p:blipFill>
        <p:spPr>
          <a:xfrm>
            <a:off x="1857356" y="4572008"/>
            <a:ext cx="1214446" cy="1857388"/>
          </a:xfrm>
          <a:prstGeom prst="rect">
            <a:avLst/>
          </a:prstGeom>
        </p:spPr>
      </p:pic>
      <p:pic>
        <p:nvPicPr>
          <p:cNvPr id="24" name="Рисунок 23" descr="4c913625e80c0fa234b2ed651fd4885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67" r="27329" b="41250"/>
          <a:stretch>
            <a:fillRect/>
          </a:stretch>
        </p:blipFill>
        <p:spPr>
          <a:xfrm>
            <a:off x="285720" y="4857760"/>
            <a:ext cx="1153998" cy="14287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03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683,6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859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1454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14546" y="457200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483,4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43306" y="6581001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2022 (Отчет)</a:t>
            </a:r>
          </a:p>
        </p:txBody>
      </p:sp>
      <p:pic>
        <p:nvPicPr>
          <p:cNvPr id="31" name="Рисунок 30" descr="sport_i_ozdorovlenie_0.png"/>
          <p:cNvPicPr>
            <a:picLocks noChangeAspect="1"/>
          </p:cNvPicPr>
          <p:nvPr/>
        </p:nvPicPr>
        <p:blipFill>
          <a:blip r:embed="rId5" cstate="print"/>
          <a:srcRect l="73111" r="15365" b="3571"/>
          <a:stretch>
            <a:fillRect/>
          </a:stretch>
        </p:blipFill>
        <p:spPr>
          <a:xfrm>
            <a:off x="3500430" y="4572008"/>
            <a:ext cx="857256" cy="19288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1474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529,0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281860870"/>
              </p:ext>
            </p:extLst>
          </p:nvPr>
        </p:nvGraphicFramePr>
        <p:xfrm>
          <a:off x="71438" y="466428"/>
          <a:ext cx="5000628" cy="250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283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44" y="356573"/>
            <a:ext cx="9144000" cy="6463308"/>
          </a:xfrm>
          <a:prstGeom prst="rect">
            <a:avLst/>
          </a:prstGeom>
          <a:blipFill dpi="0" rotWithShape="1">
            <a:blip r:embed="rId2" cstate="print">
              <a:alphaModFix amt="8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Муниципальный долг-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обязательства муниципального образования, возникающие из муниципальных заимствований: привлечения кредитов в кредитных организациях, получения бюджетных кредитов от других бюджетов и предоставления муниципальных гарантий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(тыс.руб.)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44" y="18573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740413"/>
              </p:ext>
            </p:extLst>
          </p:nvPr>
        </p:nvGraphicFramePr>
        <p:xfrm>
          <a:off x="1534344" y="2420888"/>
          <a:ext cx="6096000" cy="9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7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  <a:r>
                        <a:rPr lang="ru-RU" sz="16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r>
                        <a:rPr lang="ru-RU" sz="16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  <a:r>
                        <a:rPr lang="ru-RU" sz="16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</a:t>
                      </a:r>
                      <a:r>
                        <a:rPr lang="ru-RU" sz="16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29835"/>
              </p:ext>
            </p:extLst>
          </p:nvPr>
        </p:nvGraphicFramePr>
        <p:xfrm>
          <a:off x="323529" y="3429000"/>
          <a:ext cx="8319298" cy="326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0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887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645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долговых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обязательств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внутреннего долга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12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01.01.2022г.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01.01.2023г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7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Муниципальные ценные бумаги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полученные  из бюджета Республики Башкортостан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19 500,0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86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Кредиты,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полученные от кредитных организаций в валюте РФ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515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838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19 500,0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4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837665"/>
              </p:ext>
            </p:extLst>
          </p:nvPr>
        </p:nvGraphicFramePr>
        <p:xfrm>
          <a:off x="4249737" y="4727238"/>
          <a:ext cx="4894263" cy="21307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5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(План)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(План)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26 078,2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26 412,4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32 622,1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34 871,1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30 108,3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30 525,1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дотации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5 722,4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5 846,1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7 008,8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椭圆 161"/>
          <p:cNvSpPr/>
          <p:nvPr/>
        </p:nvSpPr>
        <p:spPr>
          <a:xfrm rot="21574610">
            <a:off x="1008888" y="2651560"/>
            <a:ext cx="2277316" cy="2388079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межбюджетные трансферты </a:t>
            </a:r>
          </a:p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характера бюджетам бюджетной системы </a:t>
            </a:r>
          </a:p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Федерации, тыс.руб.</a:t>
            </a:r>
          </a:p>
        </p:txBody>
      </p:sp>
      <p:sp>
        <p:nvSpPr>
          <p:cNvPr id="6" name="椭圆 162"/>
          <p:cNvSpPr/>
          <p:nvPr/>
        </p:nvSpPr>
        <p:spPr>
          <a:xfrm rot="14374610">
            <a:off x="-55569" y="4419320"/>
            <a:ext cx="2412169" cy="2227483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96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80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163"/>
          <p:cNvSpPr/>
          <p:nvPr/>
        </p:nvSpPr>
        <p:spPr>
          <a:xfrm rot="7174610">
            <a:off x="1907044" y="4384087"/>
            <a:ext cx="2303675" cy="244135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62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164"/>
          <p:cNvSpPr/>
          <p:nvPr/>
        </p:nvSpPr>
        <p:spPr>
          <a:xfrm rot="7174610">
            <a:off x="1429653" y="5158152"/>
            <a:ext cx="1295603" cy="756537"/>
          </a:xfrm>
          <a:custGeom>
            <a:avLst/>
            <a:gdLst>
              <a:gd name="connsiteX0" fmla="*/ 0 w 1254201"/>
              <a:gd name="connsiteY0" fmla="*/ 741887 h 759470"/>
              <a:gd name="connsiteX1" fmla="*/ 28289 w 1254201"/>
              <a:gd name="connsiteY1" fmla="*/ 669414 h 759470"/>
              <a:gd name="connsiteX2" fmla="*/ 81103 w 1254201"/>
              <a:gd name="connsiteY2" fmla="*/ 566247 h 759470"/>
              <a:gd name="connsiteX3" fmla="*/ 1201486 w 1254201"/>
              <a:gd name="connsiteY3" fmla="*/ 8577 h 759470"/>
              <a:gd name="connsiteX4" fmla="*/ 1254201 w 1254201"/>
              <a:gd name="connsiteY4" fmla="*/ 17775 h 759470"/>
              <a:gd name="connsiteX5" fmla="*/ 1235809 w 1254201"/>
              <a:gd name="connsiteY5" fmla="*/ 68025 h 759470"/>
              <a:gd name="connsiteX6" fmla="*/ 192661 w 1254201"/>
              <a:gd name="connsiteY6" fmla="*/ 759470 h 759470"/>
              <a:gd name="connsiteX7" fmla="*/ 76909 w 1254201"/>
              <a:gd name="connsiteY7" fmla="*/ 75362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1" h="759470">
                <a:moveTo>
                  <a:pt x="0" y="741887"/>
                </a:move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5"/>
                  <a:pt x="763659" y="-45751"/>
                  <a:pt x="1201486" y="8577"/>
                </a:cubicBezTo>
                <a:lnTo>
                  <a:pt x="1254201" y="17775"/>
                </a:lnTo>
                <a:lnTo>
                  <a:pt x="1235809" y="68025"/>
                </a:lnTo>
                <a:cubicBezTo>
                  <a:pt x="1063944" y="474359"/>
                  <a:pt x="661599" y="759470"/>
                  <a:pt x="192661" y="759470"/>
                </a:cubicBezTo>
                <a:cubicBezTo>
                  <a:pt x="153583" y="759470"/>
                  <a:pt x="114967" y="757490"/>
                  <a:pt x="76909" y="75362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165"/>
          <p:cNvSpPr/>
          <p:nvPr/>
        </p:nvSpPr>
        <p:spPr>
          <a:xfrm rot="15291983">
            <a:off x="1202167" y="4280368"/>
            <a:ext cx="881750" cy="797593"/>
          </a:xfrm>
          <a:custGeom>
            <a:avLst/>
            <a:gdLst>
              <a:gd name="connsiteX0" fmla="*/ 1254202 w 1254202"/>
              <a:gd name="connsiteY0" fmla="*/ 17774 h 759470"/>
              <a:gd name="connsiteX1" fmla="*/ 1235810 w 1254202"/>
              <a:gd name="connsiteY1" fmla="*/ 68025 h 759470"/>
              <a:gd name="connsiteX2" fmla="*/ 192662 w 1254202"/>
              <a:gd name="connsiteY2" fmla="*/ 759470 h 759470"/>
              <a:gd name="connsiteX3" fmla="*/ 76910 w 1254202"/>
              <a:gd name="connsiteY3" fmla="*/ 753625 h 759470"/>
              <a:gd name="connsiteX4" fmla="*/ 0 w 1254202"/>
              <a:gd name="connsiteY4" fmla="*/ 741887 h 759470"/>
              <a:gd name="connsiteX5" fmla="*/ 28289 w 1254202"/>
              <a:gd name="connsiteY5" fmla="*/ 669414 h 759470"/>
              <a:gd name="connsiteX6" fmla="*/ 81103 w 1254202"/>
              <a:gd name="connsiteY6" fmla="*/ 566247 h 759470"/>
              <a:gd name="connsiteX7" fmla="*/ 1201486 w 1254202"/>
              <a:gd name="connsiteY7" fmla="*/ 857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2" h="759470">
                <a:moveTo>
                  <a:pt x="1254202" y="17774"/>
                </a:moveTo>
                <a:lnTo>
                  <a:pt x="1235810" y="68025"/>
                </a:lnTo>
                <a:cubicBezTo>
                  <a:pt x="1063945" y="474358"/>
                  <a:pt x="661600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6"/>
                  <a:pt x="763659" y="-45751"/>
                  <a:pt x="1201486" y="857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166"/>
          <p:cNvSpPr/>
          <p:nvPr/>
        </p:nvSpPr>
        <p:spPr>
          <a:xfrm rot="21574610">
            <a:off x="1998136" y="4433097"/>
            <a:ext cx="1075762" cy="563575"/>
          </a:xfrm>
          <a:custGeom>
            <a:avLst/>
            <a:gdLst>
              <a:gd name="connsiteX0" fmla="*/ 565035 w 1250798"/>
              <a:gd name="connsiteY0" fmla="*/ 114747 h 759470"/>
              <a:gd name="connsiteX1" fmla="*/ 1201486 w 1250798"/>
              <a:gd name="connsiteY1" fmla="*/ 8577 h 759470"/>
              <a:gd name="connsiteX2" fmla="*/ 1250798 w 1250798"/>
              <a:gd name="connsiteY2" fmla="*/ 19739 h 759470"/>
              <a:gd name="connsiteX3" fmla="*/ 1235810 w 1250798"/>
              <a:gd name="connsiteY3" fmla="*/ 68025 h 759470"/>
              <a:gd name="connsiteX4" fmla="*/ 192662 w 1250798"/>
              <a:gd name="connsiteY4" fmla="*/ 759470 h 759470"/>
              <a:gd name="connsiteX5" fmla="*/ 76910 w 1250798"/>
              <a:gd name="connsiteY5" fmla="*/ 753625 h 759470"/>
              <a:gd name="connsiteX6" fmla="*/ 0 w 1250798"/>
              <a:gd name="connsiteY6" fmla="*/ 741887 h 759470"/>
              <a:gd name="connsiteX7" fmla="*/ 28289 w 1250798"/>
              <a:gd name="connsiteY7" fmla="*/ 669414 h 759470"/>
              <a:gd name="connsiteX8" fmla="*/ 81103 w 1250798"/>
              <a:gd name="connsiteY8" fmla="*/ 566247 h 759470"/>
              <a:gd name="connsiteX9" fmla="*/ 565035 w 1250798"/>
              <a:gd name="connsiteY9" fmla="*/ 11474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798" h="759470">
                <a:moveTo>
                  <a:pt x="565035" y="114747"/>
                </a:moveTo>
                <a:cubicBezTo>
                  <a:pt x="761094" y="19302"/>
                  <a:pt x="982573" y="-18587"/>
                  <a:pt x="1201486" y="8577"/>
                </a:cubicBezTo>
                <a:lnTo>
                  <a:pt x="1250798" y="19739"/>
                </a:lnTo>
                <a:lnTo>
                  <a:pt x="1235810" y="68025"/>
                </a:lnTo>
                <a:cubicBezTo>
                  <a:pt x="1063946" y="474359"/>
                  <a:pt x="661599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89"/>
                  <a:pt x="81103" y="566247"/>
                </a:cubicBezTo>
                <a:cubicBezTo>
                  <a:pt x="198338" y="363191"/>
                  <a:pt x="368977" y="210191"/>
                  <a:pt x="565035" y="114747"/>
                </a:cubicBezTo>
                <a:close/>
              </a:path>
            </a:pathLst>
          </a:custGeom>
          <a:solidFill>
            <a:srgbClr val="F7F78D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67"/>
          <p:cNvSpPr/>
          <p:nvPr/>
        </p:nvSpPr>
        <p:spPr>
          <a:xfrm rot="14374610">
            <a:off x="1791961" y="4889177"/>
            <a:ext cx="477571" cy="417533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500166" y="4500570"/>
            <a:ext cx="214314" cy="257174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7"/>
          <p:cNvSpPr>
            <a:spLocks noChangeAspect="1" noEditPoints="1"/>
          </p:cNvSpPr>
          <p:nvPr/>
        </p:nvSpPr>
        <p:spPr bwMode="auto">
          <a:xfrm>
            <a:off x="2428860" y="4500570"/>
            <a:ext cx="357190" cy="361528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ysClr val="window" lastClr="FFFFFF">
              <a:alpha val="88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429000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субъектов РФ и муниципальных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образований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5143512"/>
            <a:ext cx="1364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Иные дотации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85984" y="5000636"/>
            <a:ext cx="207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Прочие межбюджетные трансферты общего характера</a:t>
            </a:r>
          </a:p>
        </p:txBody>
      </p:sp>
      <p:sp>
        <p:nvSpPr>
          <p:cNvPr id="24" name="Freeform 5"/>
          <p:cNvSpPr>
            <a:spLocks noChangeAspect="1" noEditPoints="1"/>
          </p:cNvSpPr>
          <p:nvPr/>
        </p:nvSpPr>
        <p:spPr bwMode="auto">
          <a:xfrm>
            <a:off x="1857356" y="5429264"/>
            <a:ext cx="481329" cy="397686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708460031"/>
              </p:ext>
            </p:extLst>
          </p:nvPr>
        </p:nvGraphicFramePr>
        <p:xfrm>
          <a:off x="3851920" y="1158045"/>
          <a:ext cx="5292080" cy="34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60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84625"/>
              </p:ext>
            </p:extLst>
          </p:nvPr>
        </p:nvGraphicFramePr>
        <p:xfrm>
          <a:off x="8995" y="1124744"/>
          <a:ext cx="9144001" cy="5634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2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6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990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1434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940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</a:p>
                  </a:txBody>
                  <a:tcPr anchor="ctr"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83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коммунальное хозяйство,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населенных пунктов и охрану окружающей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 </a:t>
                      </a:r>
                      <a:endParaRPr lang="ru-RU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МБТ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закупку техники для жилищно-коммунального хозяйства</a:t>
                      </a:r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администра-тивных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центров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МБТ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«ППМИ»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" marR="36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Прочие МБТ</a:t>
                      </a:r>
                    </a:p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2 884,9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1 035,6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1 289,2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96,4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Баш-Шидинский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1 516,7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/>
                          <a:ea typeface="Times New Roman"/>
                        </a:rPr>
                        <a:t>622,0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199,4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Красногорский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5 678,9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337,9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7 156,7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8 499,2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5 695,0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459,8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920,8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2 339,3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337,9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/>
                          <a:ea typeface="Times New Roman"/>
                        </a:rPr>
                        <a:t>2 569,5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371,2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Никольский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1 960,5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697,0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/>
                          <a:ea typeface="Times New Roman"/>
                        </a:rPr>
                        <a:t>785,3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818,0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2 840,5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337,9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1 224,8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/>
                          <a:ea typeface="Times New Roman"/>
                        </a:rPr>
                        <a:t>1 322,7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1 036,8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2 316,9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/>
                          <a:ea typeface="Times New Roman"/>
                        </a:rPr>
                        <a:t>558,5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727,2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Павловский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4 222,6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337,9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2 086,2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/>
                          <a:ea typeface="Times New Roman"/>
                        </a:rPr>
                        <a:t>4 205,4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843,9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Первомайский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1 967,6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/>
                          <a:ea typeface="Times New Roman"/>
                        </a:rPr>
                        <a:t>137,3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243,5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1 728,0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/>
                          <a:ea typeface="Times New Roman"/>
                        </a:rPr>
                        <a:t>611,6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443,4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2 458,3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/>
                          <a:ea typeface="Times New Roman"/>
                        </a:rPr>
                        <a:t>261,4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630,1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3536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2 707,9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675,0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465,2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678,1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282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32 622,1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2 015,7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15 875,3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21 327,3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5 695,0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459,8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7 008,8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2406" y="-23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за 20</a:t>
            </a:r>
            <a:r>
              <a:rPr lang="en-US" sz="24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75576948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1" y="21537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6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18171" y="260648"/>
            <a:ext cx="8820472" cy="936104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в расчете на душу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за </a:t>
            </a:r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834826"/>
              </p:ext>
            </p:extLst>
          </p:nvPr>
        </p:nvGraphicFramePr>
        <p:xfrm>
          <a:off x="130095" y="1325491"/>
          <a:ext cx="8883812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85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411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90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43 599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633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123 986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10 332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95 892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991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14 925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1 244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601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217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5978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263"/>
            <a:ext cx="8424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</a:p>
          <a:p>
            <a:pPr algn="ctr"/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РАЙОНА </a:t>
            </a:r>
            <a:endParaRPr lang="ru-RU" sz="4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738"/>
            <a:ext cx="9144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Исполнение бюджета - процесс сбора и учета доходов и осуществление расходов на основе сводной бюджетной росписи и кассового плана.</a:t>
            </a:r>
          </a:p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–это этап бюджетного процесса ,который начинается с момента утверждения решения о бюджете муниципального района и продолжается в течение финансового года. Можно выделить следующие этапы этого процесса.</a:t>
            </a:r>
          </a:p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- исполнение бюджета по доходам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заключается в обеспечении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 планом мобилизации доходов.</a:t>
            </a:r>
          </a:p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- исполнение по расходам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означает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обязательств. </a:t>
            </a:r>
          </a:p>
          <a:p>
            <a:pPr algn="just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Составление и утверждение отчета об исполнении бюджета является важной формой контроля за исполнением бюджета.</a:t>
            </a:r>
          </a:p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Годовой отчет об исполнении бюджета предоставляется в Совет, который принимает   решения об его утверждении либо отклонении.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3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26097724_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6" name="TextBox 5"/>
          <p:cNvSpPr txBox="1"/>
          <p:nvPr/>
        </p:nvSpPr>
        <p:spPr>
          <a:xfrm>
            <a:off x="1285853" y="1142986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Педагогические 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дошкольных образовательных организаций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415" y="2643182"/>
            <a:ext cx="27217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Педагогические  работники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образования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15" y="3929066"/>
            <a:ext cx="27698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Педагогические  работники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организаций дополнительного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образования детей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1944" y="5214952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учреждений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культуры </a:t>
            </a:r>
          </a:p>
        </p:txBody>
      </p:sp>
      <p:sp>
        <p:nvSpPr>
          <p:cNvPr id="11" name="TextBox 10"/>
          <p:cNvSpPr txBox="1"/>
          <p:nvPr/>
        </p:nvSpPr>
        <p:spPr>
          <a:xfrm rot="20694709">
            <a:off x="4152541" y="928672"/>
            <a:ext cx="1468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89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  <p:sp>
        <p:nvSpPr>
          <p:cNvPr id="12" name="TextBox 11"/>
          <p:cNvSpPr txBox="1"/>
          <p:nvPr/>
        </p:nvSpPr>
        <p:spPr>
          <a:xfrm rot="20831758">
            <a:off x="3950933" y="2000242"/>
            <a:ext cx="172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человека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756265">
            <a:off x="3918551" y="3310302"/>
            <a:ext cx="1424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  <p:sp>
        <p:nvSpPr>
          <p:cNvPr id="14" name="TextBox 13"/>
          <p:cNvSpPr txBox="1"/>
          <p:nvPr/>
        </p:nvSpPr>
        <p:spPr>
          <a:xfrm rot="19990454">
            <a:off x="4028611" y="4455604"/>
            <a:ext cx="1424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"/>
            <a:ext cx="390780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Средняя заработная </a:t>
            </a:r>
          </a:p>
          <a:p>
            <a:r>
              <a:rPr lang="ru-RU" sz="200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плата работников, выделенных в </a:t>
            </a:r>
          </a:p>
          <a:p>
            <a:r>
              <a:rPr lang="ru-RU" sz="200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«майских» Указах Президента РФ</a:t>
            </a:r>
            <a:endParaRPr lang="ru-RU" sz="2000" cap="all" spc="0" dirty="0">
              <a:ln>
                <a:solidFill>
                  <a:srgbClr val="FF0000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1526" y="6000768"/>
            <a:ext cx="4562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Среднесписочная численность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444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7272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03856376"/>
              </p:ext>
            </p:extLst>
          </p:nvPr>
        </p:nvGraphicFramePr>
        <p:xfrm>
          <a:off x="0" y="572394"/>
          <a:ext cx="9144000" cy="532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3" y="0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изменения средней </a:t>
            </a:r>
          </a:p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заработной платы отдельных категорий работников,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8664" y="5674713"/>
            <a:ext cx="522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дошкольных образовательных организаций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08664" y="5907090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образовательных организаций общего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08664" y="6184089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организаций дополнительного образования детей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8664" y="6482132"/>
            <a:ext cx="256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Работники учреждений культуры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6507" y="5753019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6507" y="5982042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6507" y="6251150"/>
            <a:ext cx="142876" cy="142876"/>
          </a:xfrm>
          <a:prstGeom prst="rect">
            <a:avLst/>
          </a:prstGeom>
          <a:solidFill>
            <a:srgbClr val="B5D36B"/>
          </a:solidFill>
          <a:ln>
            <a:solidFill>
              <a:srgbClr val="B5D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06507" y="6549194"/>
            <a:ext cx="142876" cy="142876"/>
          </a:xfrm>
          <a:prstGeom prst="rect">
            <a:avLst/>
          </a:prstGeom>
          <a:solidFill>
            <a:srgbClr val="EC5E06"/>
          </a:solidFill>
          <a:ln>
            <a:solidFill>
              <a:srgbClr val="EC5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77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08"/>
          <p:cNvSpPr>
            <a:spLocks/>
          </p:cNvSpPr>
          <p:nvPr/>
        </p:nvSpPr>
        <p:spPr bwMode="auto">
          <a:xfrm>
            <a:off x="251520" y="933450"/>
            <a:ext cx="870991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onstantia" pitchFamily="18" charset="0"/>
              </a:rPr>
              <a:t>      </a:t>
            </a: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Нуримановский район Республики Башкортостан является программно-ориентированным, то есть расходование средств осуществляется на основании 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утвержденных муниципальных программ.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alibri" pitchFamily="34" charset="0"/>
              </a:rPr>
              <a:t>     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57411788"/>
              </p:ext>
            </p:extLst>
          </p:nvPr>
        </p:nvGraphicFramePr>
        <p:xfrm>
          <a:off x="323527" y="2466690"/>
          <a:ext cx="8637909" cy="41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91088" y="2443664"/>
            <a:ext cx="113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75534275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841289"/>
              </p:ext>
            </p:extLst>
          </p:nvPr>
        </p:nvGraphicFramePr>
        <p:xfrm>
          <a:off x="0" y="1450393"/>
          <a:ext cx="9144034" cy="5427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8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85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8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21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21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21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78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786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7 952,2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6 226,6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6 012,8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7 125,0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7 125,0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7 125,0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04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«Экономическое и инвестиционное развитие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366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1 278,2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1 152,9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1 714,8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543,8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422,3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430,2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399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25 176,8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47 743,2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24 754,3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27 117,6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37 856,5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32 614,2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118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28 951,5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21 985,6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21 556,3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47 153,1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26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14 205,8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4 853,0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18 146,1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2 582,4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4 289,2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3 521,7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6142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и поддержка малого и среднего предпринимательства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4 493,4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1 529,2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1 870,4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9096375" cy="108012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cap="none" spc="0" dirty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br>
              <a:rPr lang="ru-RU" sz="2400" b="1" cap="none" spc="0" dirty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 </a:t>
            </a:r>
            <a:br>
              <a:rPr lang="ru-RU" sz="2400" b="1" cap="none" spc="0" dirty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разрезе муниципальных программ, </a:t>
            </a:r>
            <a:r>
              <a:rPr lang="ru-RU" sz="2400" b="1" cap="none" spc="0" dirty="0" err="1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cap="none" spc="0" dirty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804723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85068"/>
              </p:ext>
            </p:extLst>
          </p:nvPr>
        </p:nvGraphicFramePr>
        <p:xfrm>
          <a:off x="0" y="4"/>
          <a:ext cx="9144000" cy="6857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7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01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874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                                                                                                    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8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47 910,7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48 070,0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57 355,1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50 861,4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50 861,4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50 861,4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7052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68 984,9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73 826,9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83 567,8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75 836,2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47 660,6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49 523,8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34 009,2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34 602,7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41 578,0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46 089,7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45 762,0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45 913,9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80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4 812,4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5 047,3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5 073,3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5 828,5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4 733,5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4 733,5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902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354 894,0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393 984,1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459 202,6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445 940,6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426 803,1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423 913,5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59 952,0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61 005,6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71 372,8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75 444,9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55 611,4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55 470,8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104 622,3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86 220,5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98 642,2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62 720,4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51 893,3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61571,1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spc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spc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954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2 900,1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2 811,6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3 253,3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3 435,6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3 180,6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3 180,6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6850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«Реализация государственной национальной политики в муниципальном районе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spc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baseline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324,2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1 709,7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696,3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2 184,1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790 768,9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894 796,0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854 003,3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736 461,7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739 122,3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99244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</a:t>
            </a:r>
          </a:p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за </a:t>
            </a:r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4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          </a:t>
            </a:r>
            <a:r>
              <a:rPr lang="ru-RU" sz="1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716935"/>
              </p:ext>
            </p:extLst>
          </p:nvPr>
        </p:nvGraphicFramePr>
        <p:xfrm>
          <a:off x="148374" y="1052738"/>
          <a:ext cx="8847252" cy="600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06828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68125018"/>
              </p:ext>
            </p:extLst>
          </p:nvPr>
        </p:nvGraphicFramePr>
        <p:xfrm>
          <a:off x="0" y="746118"/>
          <a:ext cx="91440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Шестиугольник 5"/>
          <p:cNvSpPr/>
          <p:nvPr/>
        </p:nvSpPr>
        <p:spPr>
          <a:xfrm>
            <a:off x="2979308" y="1272589"/>
            <a:ext cx="907327" cy="858711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000,2</a:t>
            </a:r>
            <a:endParaRPr lang="ru-RU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2956205" y="2446375"/>
            <a:ext cx="953531" cy="808969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3943467" y="3034801"/>
            <a:ext cx="894470" cy="72008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295,0 тыс.руб.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017673" y="1857366"/>
            <a:ext cx="828154" cy="851554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 </a:t>
            </a:r>
            <a:endParaRPr lang="ru-RU" dirty="0"/>
          </a:p>
          <a:p>
            <a:pPr algn="ctr"/>
            <a:r>
              <a:rPr lang="ru-RU" dirty="0"/>
              <a:t>Тыс.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8663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71017"/>
            <a:ext cx="3892505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 621,4 </a:t>
            </a:r>
            <a:r>
              <a:rPr lang="ru-RU" sz="2000" b="1" dirty="0" err="1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2258" y="1394169"/>
            <a:ext cx="9535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459,8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4985" y="1942200"/>
            <a:ext cx="953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46,0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919279" y="2526975"/>
            <a:ext cx="96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69,6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892297" y="3096600"/>
            <a:ext cx="953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46,0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89585" y="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проектах по программе  поддержки местных инициатив (ППМИ), направленных на решение вопросов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местного значения  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непосредственном участии граждан за 2022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solidFill>
                <a:schemeClr val="accent3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06929">
            <a:off x="2805049" y="4301925"/>
            <a:ext cx="2916939" cy="2187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83971">
            <a:off x="5811885" y="4169300"/>
            <a:ext cx="3001606" cy="2251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4328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153088"/>
              </p:ext>
            </p:extLst>
          </p:nvPr>
        </p:nvGraphicFramePr>
        <p:xfrm>
          <a:off x="27632" y="739445"/>
          <a:ext cx="9088490" cy="6118555"/>
        </p:xfrm>
        <a:graphic>
          <a:graphicData uri="http://schemas.openxmlformats.org/drawingml/2006/table">
            <a:tbl>
              <a:tblPr/>
              <a:tblGrid>
                <a:gridCol w="375522"/>
                <a:gridCol w="4752528"/>
                <a:gridCol w="864096"/>
                <a:gridCol w="1080120"/>
                <a:gridCol w="1008112"/>
                <a:gridCol w="1008112"/>
              </a:tblGrid>
              <a:tr h="1562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Содержание наказа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(наименование объекта, мероприятия, населенного пункта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0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РБ,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МО,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внебюджетных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 (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материальных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др.)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и установка оборудования для уличного освещения в деревне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Байгильдино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СП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Байгильдинский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96,9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88,5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8,4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и установка оборудования для уличного освещения в деревне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Большетенькашево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СП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Байгильдинский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276,2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249,9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26,3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и установка оборудования для уличного освещения 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деревне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Укарлино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Байгильдинский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162,5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147,6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и установка оборудования для уличного освещения в деревне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Новокулево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СП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Новокулевский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332,4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315,8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16,6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и установка оборудования для уличного освещения в деревне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Нимислярово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СП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Новокулевский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392,4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373,3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19,1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и установка оборудования для уличного освещения в деревне Новобедеево СП Красногорский сельсовет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133,7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121,6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12,1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и установка оборудования для уличного освещения в деревне Новобирючево СП Красногорский сельсовет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133,7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121,6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12,1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2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и установка оборудования для уличного освещения в микрорайоне Молодежная села Красная Горка СП Красногорский сельсовет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605,7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564,9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40,8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спортивного инвентаря для муниципального  автономного учреждения дополнительного образования Детско-юношеская спортивная школа муниципального района Нуримановский район Республики Башкортостан в селе Красная Горка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Красногорский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сельсовет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4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3254" marR="3254" marT="3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2 285,5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2 127,2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6624"/>
            <a:ext cx="8854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мероприятий, включенных </a:t>
            </a:r>
            <a:endParaRPr lang="ru-RU" sz="2000" b="1" dirty="0" smtClean="0">
              <a:solidFill>
                <a:schemeClr val="accent3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 наказов избирателей, за 2022 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b="1" dirty="0">
              <a:solidFill>
                <a:schemeClr val="accent3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Picture 21" descr="Подведение итогов приема предложений по благоустройств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44" y="4437114"/>
            <a:ext cx="2822438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268" y="152400"/>
            <a:ext cx="9067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по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благоустройству 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парка культуры и отдыха с. Красная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Горка муниципального 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Башкортостан, в рамках национального проекта «Жилье и городская среда»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2022 год</a:t>
            </a:r>
            <a:endParaRPr lang="ru-RU" b="1" dirty="0">
              <a:solidFill>
                <a:schemeClr val="accent3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3267" y="1512243"/>
            <a:ext cx="5084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Стоимость проекта – 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8 977,0 тыс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>
              <a:buFontTx/>
              <a:buChar char="-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средства федерального бюджета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8 357,6 тыс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 руб. </a:t>
            </a:r>
          </a:p>
          <a:p>
            <a:pPr>
              <a:buFontTx/>
              <a:buChar char="-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средства республиканского бюджета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170,6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buFontTx/>
              <a:buChar char="-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средства местного бюджета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448,8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тыс. руб. </a:t>
            </a:r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8549" y="1772816"/>
            <a:ext cx="3212289" cy="217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876841"/>
            <a:ext cx="3312368" cy="21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524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116" y="4680214"/>
            <a:ext cx="3227321" cy="217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58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946164"/>
              </p:ext>
            </p:extLst>
          </p:nvPr>
        </p:nvGraphicFramePr>
        <p:xfrm>
          <a:off x="274320" y="1052736"/>
          <a:ext cx="8528858" cy="5713142"/>
        </p:xfrm>
        <a:graphic>
          <a:graphicData uri="http://schemas.openxmlformats.org/drawingml/2006/table">
            <a:tbl>
              <a:tblPr/>
              <a:tblGrid>
                <a:gridCol w="2990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28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23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30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074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94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325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0224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908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2022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 (Отчет)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526,5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890,4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2 502,7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4 738,2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1 782,3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</a:p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"Успех каждого ребенка"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526,5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условий для занятий физической культурой и спортом  в МБОУ СОШ </a:t>
                      </a:r>
                    </a:p>
                    <a:p>
                      <a:pPr algn="l" fontAlgn="b"/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с.Старокулево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капитальный ремонт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428,7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2 671,6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0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456,9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организациях, в том числе осуществляемых за счет средств резервного фонда Правительства Российской Федерации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2 074,0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2 066,6 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1 782,3 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10 551,9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7 197,6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4072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"Обеспечение качественно нового уровня развития инфраструктуры культуры" ("Культурная среда")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8 948,2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отрасли культуры - приобретение музыкальных инструментов, оборудования и материалов для МБУ  ДО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ДШИ 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7 044,5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2287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1 425,1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Реализация мероприятий по развитию учреждений сферы культуры - капитальный ремонт "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Сарвинский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сельский клуб" - филиал </a:t>
                      </a:r>
                    </a:p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МБУ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ЦКС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4317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"Создание условий для реализации творческого потенциала нации" ("Творческие люди")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178,6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лучших сельских учреждений культуры (приобретение оборудования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Бикмурзинская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СБ-филиал МБУ "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ЦБС"); Государственная поддержка лучших работников сельских учреждений культуры (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Имаев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В.Ш. МБУ "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ЦКС")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Жильё и городская среда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9 645,2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8 977,0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9 430,7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28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9 645,2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8 977,0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общественных, дворовых территорий и мест массового отдыха населения СП Красногорский сельсовет (Благоустройство парка культуры и отдыха с. Красная Горка)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9 430,7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08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10 342,2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20 419,3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19 131,0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4 738,2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1 782,3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0" y="11663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200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реализации национальных проектов на территории муниципального района Нуримановский район Республики Башкортостан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1621" y="759550"/>
            <a:ext cx="901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4612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8F2C9-D78D-4B1C-9E11-96E2BB97DE3F}" type="slidenum">
              <a:rPr lang="ru-RU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2050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405753"/>
              </p:ext>
            </p:extLst>
          </p:nvPr>
        </p:nvGraphicFramePr>
        <p:xfrm>
          <a:off x="4905375" y="1323975"/>
          <a:ext cx="392430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" name="Лист" r:id="rId4" imgW="3924171" imgH="1724019" progId="Excel.Sheet.8">
                  <p:embed/>
                </p:oleObj>
              </mc:Choice>
              <mc:Fallback>
                <p:oleObj name="Лист" r:id="rId4" imgW="3924171" imgH="172401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1323975"/>
                        <a:ext cx="3924300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4692650" y="3192447"/>
            <a:ext cx="4451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Среднемесячная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заработная плата  одного работающего в районе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5195888" y="1057275"/>
            <a:ext cx="3786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Численность работающих, тыс. чел</a:t>
            </a:r>
            <a:r>
              <a:rPr lang="ru-RU" sz="1600" b="1" i="1" dirty="0"/>
              <a:t>.</a:t>
            </a:r>
          </a:p>
        </p:txBody>
      </p:sp>
      <p:pic>
        <p:nvPicPr>
          <p:cNvPr id="2057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5" y="5396197"/>
            <a:ext cx="2016139" cy="14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ая прямоугольная выноска 10"/>
          <p:cNvSpPr/>
          <p:nvPr/>
        </p:nvSpPr>
        <p:spPr bwMode="auto">
          <a:xfrm>
            <a:off x="142844" y="5643578"/>
            <a:ext cx="2571768" cy="1078820"/>
          </a:xfrm>
          <a:prstGeom prst="wedgeRoundRectCallout">
            <a:avLst>
              <a:gd name="adj1" fmla="val 58211"/>
              <a:gd name="adj2" fmla="val 29926"/>
              <a:gd name="adj3" fmla="val 16667"/>
            </a:avLst>
          </a:prstGeom>
          <a:noFill/>
          <a:ln>
            <a:solidFill>
              <a:schemeClr val="accent3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уровне прожиточного минимума на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1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10 397,0 руб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500034" y="714356"/>
            <a:ext cx="3786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Фонд оплаты труда</a:t>
            </a:r>
          </a:p>
        </p:txBody>
      </p:sp>
      <p:graphicFrame>
        <p:nvGraphicFramePr>
          <p:cNvPr id="230405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440835"/>
              </p:ext>
            </p:extLst>
          </p:nvPr>
        </p:nvGraphicFramePr>
        <p:xfrm>
          <a:off x="104775" y="919163"/>
          <a:ext cx="49530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" name="Лист" r:id="rId8" imgW="4543414" imgH="3143212" progId="Excel.Sheet.8">
                  <p:embed/>
                </p:oleObj>
              </mc:Choice>
              <mc:Fallback>
                <p:oleObj name="Лист" r:id="rId8" imgW="4543414" imgH="314321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919163"/>
                        <a:ext cx="4953000" cy="257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6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665195"/>
              </p:ext>
            </p:extLst>
          </p:nvPr>
        </p:nvGraphicFramePr>
        <p:xfrm>
          <a:off x="4343400" y="3724275"/>
          <a:ext cx="4533900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" name="Лист" r:id="rId11" imgW="4200385" imgH="2590673" progId="Excel.Sheet.8">
                  <p:embed/>
                </p:oleObj>
              </mc:Choice>
              <mc:Fallback>
                <p:oleObj name="Лист" r:id="rId11" imgW="4200385" imgH="259067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24275"/>
                        <a:ext cx="4533900" cy="280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133350"/>
            <a:ext cx="9020300" cy="66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ru-RU" altLang="zh-CN" sz="28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Показатели социально-экономического развития Нуримановского района</a:t>
            </a:r>
            <a:r>
              <a:rPr lang="en-US" altLang="zh-CN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/>
                <a:cs typeface="Times New Roman" pitchFamily="18" charset="0"/>
              </a:rPr>
              <a:t>	</a:t>
            </a:r>
          </a:p>
        </p:txBody>
      </p:sp>
      <p:graphicFrame>
        <p:nvGraphicFramePr>
          <p:cNvPr id="2355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342095"/>
              </p:ext>
            </p:extLst>
          </p:nvPr>
        </p:nvGraphicFramePr>
        <p:xfrm>
          <a:off x="285750" y="3429000"/>
          <a:ext cx="4119563" cy="243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5" name="Лист" r:id="rId14" imgW="3838414" imgH="1952466" progId="Excel.Sheet.8">
                  <p:embed/>
                </p:oleObj>
              </mc:Choice>
              <mc:Fallback>
                <p:oleObj name="Лист" r:id="rId14" imgW="3838414" imgH="195246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429000"/>
                        <a:ext cx="4119563" cy="243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9108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26" y="1857366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Нуримановский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С.Красная Горка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Ул. Советская, 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Ардаширова Анфиса Гайнисламовна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Телефон: 8(34776) 2-25-84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nuriman_tfu@ufamts</a:t>
            </a:r>
            <a:r>
              <a:rPr lang="ru-RU" b="1" u="sng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ru-RU" b="1" u="sng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7" y="800077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rgbClr val="0070C0"/>
                  </a:solidFill>
                </a:ln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61930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Диаграмма 245"/>
          <p:cNvGraphicFramePr>
            <a:graphicFrameLocks/>
          </p:cNvGraphicFramePr>
          <p:nvPr/>
        </p:nvGraphicFramePr>
        <p:xfrm>
          <a:off x="-50800" y="1735138"/>
          <a:ext cx="9245600" cy="517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" r:id="rId3" imgW="9242337" imgH="5169856" progId="Excel.Sheet.8">
                  <p:embed/>
                </p:oleObj>
              </mc:Choice>
              <mc:Fallback>
                <p:oleObj r:id="rId3" imgW="9242337" imgH="516985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735138"/>
                        <a:ext cx="9245600" cy="5173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" name="椭圆 47"/>
          <p:cNvSpPr/>
          <p:nvPr/>
        </p:nvSpPr>
        <p:spPr>
          <a:xfrm>
            <a:off x="4429126" y="3071811"/>
            <a:ext cx="2357455" cy="2262926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245" name="Shape 244"/>
          <p:cNvCxnSpPr/>
          <p:nvPr/>
        </p:nvCxnSpPr>
        <p:spPr>
          <a:xfrm rot="5400000" flipH="1" flipV="1">
            <a:off x="5576095" y="2782096"/>
            <a:ext cx="642937" cy="650875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 стрелкой 236"/>
          <p:cNvCxnSpPr/>
          <p:nvPr/>
        </p:nvCxnSpPr>
        <p:spPr>
          <a:xfrm rot="5400000" flipH="1" flipV="1">
            <a:off x="3607594" y="3036095"/>
            <a:ext cx="2000250" cy="500062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hape 230"/>
          <p:cNvCxnSpPr/>
          <p:nvPr/>
        </p:nvCxnSpPr>
        <p:spPr>
          <a:xfrm rot="16200000" flipV="1">
            <a:off x="2357438" y="2714626"/>
            <a:ext cx="1000125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hape 230"/>
          <p:cNvCxnSpPr/>
          <p:nvPr/>
        </p:nvCxnSpPr>
        <p:spPr>
          <a:xfrm rot="16200000" flipV="1">
            <a:off x="714376" y="5786438"/>
            <a:ext cx="1000125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hape 230"/>
          <p:cNvCxnSpPr/>
          <p:nvPr/>
        </p:nvCxnSpPr>
        <p:spPr>
          <a:xfrm rot="16200000" flipV="1">
            <a:off x="357188" y="3786188"/>
            <a:ext cx="1000125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TextBox 212"/>
          <p:cNvSpPr txBox="1">
            <a:spLocks noChangeArrowheads="1"/>
          </p:cNvSpPr>
          <p:nvPr/>
        </p:nvSpPr>
        <p:spPr bwMode="auto">
          <a:xfrm>
            <a:off x="7072314" y="3571876"/>
            <a:ext cx="2071687" cy="707886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480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субъектов малого и среднего предпринимательства</a:t>
            </a:r>
          </a:p>
        </p:txBody>
      </p:sp>
      <p:cxnSp>
        <p:nvCxnSpPr>
          <p:cNvPr id="212" name="Shape 211"/>
          <p:cNvCxnSpPr/>
          <p:nvPr/>
        </p:nvCxnSpPr>
        <p:spPr>
          <a:xfrm rot="5400000" flipH="1" flipV="1">
            <a:off x="7219158" y="3639346"/>
            <a:ext cx="642937" cy="650875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1857375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3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370527"/>
              </p:ext>
            </p:extLst>
          </p:nvPr>
        </p:nvGraphicFramePr>
        <p:xfrm>
          <a:off x="-50800" y="-67760"/>
          <a:ext cx="9245600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" name="Worksheet" r:id="rId5" imgW="9248584" imgH="1743075" progId="Excel.Sheet.8">
                  <p:embed/>
                </p:oleObj>
              </mc:Choice>
              <mc:Fallback>
                <p:oleObj name="Worksheet" r:id="rId5" imgW="9248584" imgH="174307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67760"/>
                        <a:ext cx="9245600" cy="188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64514" y="214290"/>
            <a:ext cx="5837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</a:p>
        </p:txBody>
      </p:sp>
      <p:sp>
        <p:nvSpPr>
          <p:cNvPr id="169" name="椭圆 43"/>
          <p:cNvSpPr/>
          <p:nvPr/>
        </p:nvSpPr>
        <p:spPr>
          <a:xfrm>
            <a:off x="1285853" y="5072050"/>
            <a:ext cx="1688628" cy="178595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236" name="TextBox 218"/>
          <p:cNvSpPr txBox="1">
            <a:spLocks noChangeArrowheads="1"/>
          </p:cNvSpPr>
          <p:nvPr/>
        </p:nvSpPr>
        <p:spPr bwMode="auto">
          <a:xfrm>
            <a:off x="-348" y="4929189"/>
            <a:ext cx="1812035" cy="646331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23,06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млн. руб. –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оборот общественного 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питания</a:t>
            </a:r>
          </a:p>
        </p:txBody>
      </p:sp>
      <p:sp>
        <p:nvSpPr>
          <p:cNvPr id="9237" name="TextBox 216"/>
          <p:cNvSpPr txBox="1">
            <a:spLocks noChangeArrowheads="1"/>
          </p:cNvSpPr>
          <p:nvPr/>
        </p:nvSpPr>
        <p:spPr bwMode="auto">
          <a:xfrm>
            <a:off x="1" y="2928940"/>
            <a:ext cx="2723631" cy="646331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1 476,1 млн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руб. - оборот розничной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торговли во всех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каналах реализации</a:t>
            </a:r>
          </a:p>
        </p:txBody>
      </p:sp>
      <p:sp>
        <p:nvSpPr>
          <p:cNvPr id="9238" name="TextBox 220"/>
          <p:cNvSpPr txBox="1">
            <a:spLocks noChangeArrowheads="1"/>
          </p:cNvSpPr>
          <p:nvPr/>
        </p:nvSpPr>
        <p:spPr bwMode="auto">
          <a:xfrm>
            <a:off x="142136" y="2071690"/>
            <a:ext cx="3070969" cy="461665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Объем валового производства </a:t>
            </a:r>
          </a:p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сельскому хозяйству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2 386,7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39" name="TextBox 234"/>
          <p:cNvSpPr txBox="1">
            <a:spLocks noChangeArrowheads="1"/>
          </p:cNvSpPr>
          <p:nvPr/>
        </p:nvSpPr>
        <p:spPr bwMode="auto">
          <a:xfrm>
            <a:off x="3714751" y="1785940"/>
            <a:ext cx="5237459" cy="461665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работ (услуг) по кругу крупных и средних организаций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1 675,0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40" name="TextBox 243"/>
          <p:cNvSpPr txBox="1">
            <a:spLocks noChangeArrowheads="1"/>
          </p:cNvSpPr>
          <p:nvPr/>
        </p:nvSpPr>
        <p:spPr bwMode="auto">
          <a:xfrm>
            <a:off x="6215064" y="2357440"/>
            <a:ext cx="2928937" cy="1015663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397,9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- объем инвестиций за счет всех источников финансирования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текущих ценах по кругу крупных и средних организаций (предварительные данные)</a:t>
            </a:r>
          </a:p>
        </p:txBody>
      </p:sp>
      <p:sp>
        <p:nvSpPr>
          <p:cNvPr id="191" name="椭圆 69"/>
          <p:cNvSpPr/>
          <p:nvPr/>
        </p:nvSpPr>
        <p:spPr>
          <a:xfrm>
            <a:off x="2428863" y="2714623"/>
            <a:ext cx="1932455" cy="1789579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20" name="Рисунок 219" descr="IMG_5887сай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7" y="2857496"/>
            <a:ext cx="1643075" cy="1500198"/>
          </a:xfrm>
          <a:prstGeom prst="flowChartConnector">
            <a:avLst/>
          </a:prstGeom>
        </p:spPr>
      </p:pic>
      <p:pic>
        <p:nvPicPr>
          <p:cNvPr id="218" name="Рисунок 217" descr="chef-carrying-plate-of-seafood-shutterstock.jpg"/>
          <p:cNvPicPr>
            <a:picLocks noChangeAspect="1"/>
          </p:cNvPicPr>
          <p:nvPr/>
        </p:nvPicPr>
        <p:blipFill>
          <a:blip r:embed="rId8" cstate="print"/>
          <a:srcRect l="12901"/>
          <a:stretch>
            <a:fillRect/>
          </a:stretch>
        </p:blipFill>
        <p:spPr>
          <a:xfrm>
            <a:off x="1428729" y="5214950"/>
            <a:ext cx="1428760" cy="1500198"/>
          </a:xfrm>
          <a:prstGeom prst="flowChartConnector">
            <a:avLst/>
          </a:prstGeom>
        </p:spPr>
      </p:pic>
      <p:sp>
        <p:nvSpPr>
          <p:cNvPr id="172" name="椭圆 46"/>
          <p:cNvSpPr/>
          <p:nvPr/>
        </p:nvSpPr>
        <p:spPr>
          <a:xfrm>
            <a:off x="1071541" y="3429003"/>
            <a:ext cx="1747801" cy="1747801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16" name="Рисунок 215" descr="product_magazin2.jpg"/>
          <p:cNvPicPr>
            <a:picLocks noChangeAspect="1"/>
          </p:cNvPicPr>
          <p:nvPr/>
        </p:nvPicPr>
        <p:blipFill>
          <a:blip r:embed="rId9" cstate="print"/>
          <a:srcRect l="21875" t="17197" r="18750" b="12511"/>
          <a:stretch>
            <a:fillRect/>
          </a:stretch>
        </p:blipFill>
        <p:spPr>
          <a:xfrm>
            <a:off x="1214415" y="3571876"/>
            <a:ext cx="1500199" cy="1500198"/>
          </a:xfrm>
          <a:prstGeom prst="flowChartConnector">
            <a:avLst/>
          </a:prstGeom>
        </p:spPr>
      </p:pic>
      <p:pic>
        <p:nvPicPr>
          <p:cNvPr id="248" name="Рисунок 247" descr="a6c216cc0a2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3437" y="3286127"/>
            <a:ext cx="2000264" cy="1826195"/>
          </a:xfrm>
          <a:prstGeom prst="flowChartConnector">
            <a:avLst/>
          </a:prstGeom>
        </p:spPr>
      </p:pic>
      <p:sp>
        <p:nvSpPr>
          <p:cNvPr id="208" name="椭圆 72"/>
          <p:cNvSpPr>
            <a:spLocks noChangeAspect="1"/>
          </p:cNvSpPr>
          <p:nvPr/>
        </p:nvSpPr>
        <p:spPr>
          <a:xfrm>
            <a:off x="5500695" y="4158000"/>
            <a:ext cx="2700000" cy="270000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10" name="Рисунок 209" descr="closing_shutterstock_75020932.jpg"/>
          <p:cNvPicPr>
            <a:picLocks noChangeAspect="1"/>
          </p:cNvPicPr>
          <p:nvPr/>
        </p:nvPicPr>
        <p:blipFill>
          <a:blip r:embed="rId11" cstate="print"/>
          <a:srcRect r="2941"/>
          <a:stretch>
            <a:fillRect/>
          </a:stretch>
        </p:blipFill>
        <p:spPr>
          <a:xfrm>
            <a:off x="5643571" y="4357695"/>
            <a:ext cx="2357455" cy="2286016"/>
          </a:xfrm>
          <a:prstGeom prst="ellipse">
            <a:avLst/>
          </a:prstGeom>
        </p:spPr>
      </p:pic>
      <p:sp>
        <p:nvSpPr>
          <p:cNvPr id="194" name="椭圆 72"/>
          <p:cNvSpPr>
            <a:spLocks noChangeAspect="1"/>
          </p:cNvSpPr>
          <p:nvPr/>
        </p:nvSpPr>
        <p:spPr>
          <a:xfrm>
            <a:off x="2714612" y="4158000"/>
            <a:ext cx="2700000" cy="270000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23" name="Рисунок 222" descr="711b1cf25ce7e89d393a0af412b7a27e.jpg"/>
          <p:cNvPicPr>
            <a:picLocks noChangeAspect="1"/>
          </p:cNvPicPr>
          <p:nvPr/>
        </p:nvPicPr>
        <p:blipFill>
          <a:blip r:embed="rId12" cstate="print"/>
          <a:srcRect l="12500" r="32031"/>
          <a:stretch>
            <a:fillRect/>
          </a:stretch>
        </p:blipFill>
        <p:spPr>
          <a:xfrm>
            <a:off x="2857489" y="4286257"/>
            <a:ext cx="2428892" cy="242889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1866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C21DD-5FCB-4DA0-811C-B34575DEFAF0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031" name="Заголовок 1"/>
          <p:cNvSpPr txBox="1">
            <a:spLocks/>
          </p:cNvSpPr>
          <p:nvPr/>
        </p:nvSpPr>
        <p:spPr bwMode="auto">
          <a:xfrm>
            <a:off x="0" y="28575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197171"/>
            <a:ext cx="482441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 и услуг собственными силами</a:t>
            </a:r>
            <a:r>
              <a:rPr lang="ru-RU" sz="14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825" y="1285875"/>
            <a:ext cx="3963988" cy="307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 розничной  торговли</a:t>
            </a:r>
            <a:endParaRPr lang="ru-RU" sz="1400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985762"/>
              </p:ext>
            </p:extLst>
          </p:nvPr>
        </p:nvGraphicFramePr>
        <p:xfrm>
          <a:off x="5076825" y="1844824"/>
          <a:ext cx="401955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" name="Лист" r:id="rId4" imgW="3829115" imgH="1533417" progId="Excel.Sheet.8">
                  <p:embed/>
                </p:oleObj>
              </mc:Choice>
              <mc:Fallback>
                <p:oleObj name="Лист" r:id="rId4" imgW="3829115" imgH="153341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844824"/>
                        <a:ext cx="401955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127445"/>
              </p:ext>
            </p:extLst>
          </p:nvPr>
        </p:nvGraphicFramePr>
        <p:xfrm>
          <a:off x="5086350" y="4191000"/>
          <a:ext cx="382905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" name="Лист" r:id="rId7" imgW="3829115" imgH="1895354" progId="Excel.Sheet.8">
                  <p:embed/>
                </p:oleObj>
              </mc:Choice>
              <mc:Fallback>
                <p:oleObj name="Лист" r:id="rId7" imgW="3829115" imgH="189535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4191000"/>
                        <a:ext cx="3829050" cy="189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V="1">
            <a:off x="5175250" y="3789362"/>
            <a:ext cx="3968750" cy="307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  общественного  питания</a:t>
            </a:r>
          </a:p>
        </p:txBody>
      </p:sp>
      <p:graphicFrame>
        <p:nvGraphicFramePr>
          <p:cNvPr id="1026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559886"/>
              </p:ext>
            </p:extLst>
          </p:nvPr>
        </p:nvGraphicFramePr>
        <p:xfrm>
          <a:off x="0" y="1838325"/>
          <a:ext cx="4857750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" name="Лист" r:id="rId10" imgW="4857858" imgH="3838530" progId="Excel.Sheet.8">
                  <p:embed/>
                </p:oleObj>
              </mc:Choice>
              <mc:Fallback>
                <p:oleObj name="Лист" r:id="rId10" imgW="4857858" imgH="383853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38325"/>
                        <a:ext cx="4857750" cy="383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160256"/>
            <a:ext cx="90203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ru-RU" altLang="zh-CN" sz="28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Показатели социально-экономического развития Нуримановского района</a:t>
            </a:r>
            <a:endParaRPr lang="en-US" altLang="zh-CN" sz="2800" b="1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>
              <a:lnSpc>
                <a:spcPts val="3000"/>
              </a:lnSpc>
              <a:tabLst>
                <a:tab pos="977900" algn="l"/>
                <a:tab pos="3441700" algn="l"/>
              </a:tabLst>
            </a:pPr>
            <a:r>
              <a:rPr lang="en-US" altLang="zh-CN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61412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21b7abc98d97783f3e65ac839b38db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7" y="2643183"/>
            <a:ext cx="3786215" cy="4214818"/>
          </a:xfrm>
          <a:prstGeom prst="rect">
            <a:avLst/>
          </a:prstGeom>
        </p:spPr>
      </p:pic>
      <p:graphicFrame>
        <p:nvGraphicFramePr>
          <p:cNvPr id="56" name="Диаграмма 55"/>
          <p:cNvGraphicFramePr/>
          <p:nvPr/>
        </p:nvGraphicFramePr>
        <p:xfrm>
          <a:off x="0" y="1643050"/>
          <a:ext cx="9144000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spect="1" noChangeArrowheads="1" noTextEdit="1"/>
          </p:cNvSpPr>
          <p:nvPr/>
        </p:nvSpPr>
        <p:spPr bwMode="auto">
          <a:xfrm>
            <a:off x="642912" y="1357301"/>
            <a:ext cx="2825749" cy="373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2" y="1199787"/>
            <a:ext cx="1947283" cy="12598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1217"/>
              </a:cxn>
              <a:cxn ang="0">
                <a:pos x="859" y="739"/>
              </a:cxn>
              <a:cxn ang="0">
                <a:pos x="0" y="0"/>
              </a:cxn>
            </a:cxnLst>
            <a:rect l="0" t="0" r="r" b="b"/>
            <a:pathLst>
              <a:path w="859" h="1217">
                <a:moveTo>
                  <a:pt x="0" y="0"/>
                </a:moveTo>
                <a:lnTo>
                  <a:pt x="0" y="725"/>
                </a:lnTo>
                <a:lnTo>
                  <a:pt x="859" y="1217"/>
                </a:lnTo>
                <a:lnTo>
                  <a:pt x="859" y="739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3" y="2021748"/>
            <a:ext cx="1947280" cy="10033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1" y="2734620"/>
            <a:ext cx="1947285" cy="7468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1" y="3355459"/>
            <a:ext cx="1947285" cy="748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3" y="3745172"/>
            <a:ext cx="1947280" cy="1003339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969"/>
              </a:cxn>
              <a:cxn ang="0">
                <a:pos x="859" y="476"/>
              </a:cxn>
              <a:cxn ang="0">
                <a:pos x="859" y="0"/>
              </a:cxn>
              <a:cxn ang="0">
                <a:pos x="0" y="246"/>
              </a:cxn>
            </a:cxnLst>
            <a:rect l="0" t="0" r="r" b="b"/>
            <a:pathLst>
              <a:path w="859" h="969">
                <a:moveTo>
                  <a:pt x="0" y="246"/>
                </a:moveTo>
                <a:lnTo>
                  <a:pt x="0" y="969"/>
                </a:lnTo>
                <a:lnTo>
                  <a:pt x="859" y="476"/>
                </a:lnTo>
                <a:lnTo>
                  <a:pt x="859" y="0"/>
                </a:lnTo>
                <a:lnTo>
                  <a:pt x="0" y="246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0" y="285729"/>
            <a:ext cx="1947280" cy="121444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  <a:close/>
              </a:path>
            </a:pathLst>
          </a:custGeom>
          <a:solidFill>
            <a:srgbClr val="38C89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1" y="1142986"/>
            <a:ext cx="1947285" cy="9286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  <a:close/>
              </a:path>
            </a:pathLst>
          </a:custGeom>
          <a:solidFill>
            <a:srgbClr val="FAF8B0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1" y="2071679"/>
            <a:ext cx="1947285" cy="8572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EDDB6D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52"/>
          <p:cNvGrpSpPr/>
          <p:nvPr/>
        </p:nvGrpSpPr>
        <p:grpSpPr>
          <a:xfrm>
            <a:off x="1928795" y="2071675"/>
            <a:ext cx="10053165" cy="619393"/>
            <a:chOff x="1461290" y="3403042"/>
            <a:chExt cx="6754048" cy="464546"/>
          </a:xfrm>
        </p:grpSpPr>
        <p:sp>
          <p:nvSpPr>
            <p:cNvPr id="24" name="Rectangle 32"/>
            <p:cNvSpPr/>
            <p:nvPr/>
          </p:nvSpPr>
          <p:spPr>
            <a:xfrm>
              <a:off x="5286380" y="3429006"/>
              <a:ext cx="2928958" cy="192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4" name="Group 44"/>
            <p:cNvGrpSpPr/>
            <p:nvPr/>
          </p:nvGrpSpPr>
          <p:grpSpPr>
            <a:xfrm>
              <a:off x="1461290" y="3403042"/>
              <a:ext cx="3753652" cy="464546"/>
              <a:chOff x="1461290" y="3403042"/>
              <a:chExt cx="3753652" cy="464546"/>
            </a:xfrm>
          </p:grpSpPr>
          <p:sp>
            <p:nvSpPr>
              <p:cNvPr id="26" name="Rectangle 14"/>
              <p:cNvSpPr/>
              <p:nvPr/>
            </p:nvSpPr>
            <p:spPr>
              <a:xfrm>
                <a:off x="1461290" y="3403042"/>
                <a:ext cx="3753652" cy="428629"/>
              </a:xfrm>
              <a:prstGeom prst="rect">
                <a:avLst/>
              </a:prstGeom>
              <a:solidFill>
                <a:srgbClr val="E7CE3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5" name="Group 41"/>
              <p:cNvGrpSpPr/>
              <p:nvPr/>
            </p:nvGrpSpPr>
            <p:grpSpPr>
              <a:xfrm>
                <a:off x="2791970" y="3426977"/>
                <a:ext cx="2413391" cy="440611"/>
                <a:chOff x="2791970" y="3426977"/>
                <a:chExt cx="2413391" cy="440611"/>
              </a:xfrm>
            </p:grpSpPr>
            <p:sp>
              <p:nvSpPr>
                <p:cNvPr id="28" name="Rectangle 26"/>
                <p:cNvSpPr/>
                <p:nvPr/>
              </p:nvSpPr>
              <p:spPr>
                <a:xfrm>
                  <a:off x="2791970" y="3426977"/>
                  <a:ext cx="2413391" cy="2077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defRPr/>
                  </a:pP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Open Sans Light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Rectangle 36"/>
                <p:cNvSpPr/>
                <p:nvPr/>
              </p:nvSpPr>
              <p:spPr>
                <a:xfrm>
                  <a:off x="3214678" y="3429006"/>
                  <a:ext cx="571504" cy="4385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6" name="Group 51"/>
          <p:cNvGrpSpPr/>
          <p:nvPr/>
        </p:nvGrpSpPr>
        <p:grpSpPr>
          <a:xfrm>
            <a:off x="1928795" y="1428739"/>
            <a:ext cx="9838851" cy="656045"/>
            <a:chOff x="1461290" y="2857502"/>
            <a:chExt cx="6325420" cy="492034"/>
          </a:xfrm>
        </p:grpSpPr>
        <p:sp>
          <p:nvSpPr>
            <p:cNvPr id="31" name="Rectangle 31"/>
            <p:cNvSpPr/>
            <p:nvPr/>
          </p:nvSpPr>
          <p:spPr>
            <a:xfrm>
              <a:off x="4857752" y="2857502"/>
              <a:ext cx="2928958" cy="192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8" name="Group 45"/>
            <p:cNvGrpSpPr/>
            <p:nvPr/>
          </p:nvGrpSpPr>
          <p:grpSpPr>
            <a:xfrm>
              <a:off x="1461290" y="2873239"/>
              <a:ext cx="3325024" cy="476297"/>
              <a:chOff x="1461290" y="2873239"/>
              <a:chExt cx="3325024" cy="476297"/>
            </a:xfrm>
          </p:grpSpPr>
          <p:sp>
            <p:nvSpPr>
              <p:cNvPr id="33" name="Rectangle 12"/>
              <p:cNvSpPr/>
              <p:nvPr/>
            </p:nvSpPr>
            <p:spPr>
              <a:xfrm>
                <a:off x="1461290" y="2873239"/>
                <a:ext cx="3325024" cy="466469"/>
              </a:xfrm>
              <a:prstGeom prst="rect">
                <a:avLst/>
              </a:prstGeom>
              <a:solidFill>
                <a:srgbClr val="F8F6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9" name="Group 40"/>
              <p:cNvGrpSpPr/>
              <p:nvPr/>
            </p:nvGrpSpPr>
            <p:grpSpPr>
              <a:xfrm>
                <a:off x="2807732" y="2910954"/>
                <a:ext cx="1835706" cy="438582"/>
                <a:chOff x="2807732" y="2910954"/>
                <a:chExt cx="1835706" cy="438582"/>
              </a:xfrm>
            </p:grpSpPr>
            <p:sp>
              <p:nvSpPr>
                <p:cNvPr id="35" name="Rectangle 25"/>
                <p:cNvSpPr/>
                <p:nvPr/>
              </p:nvSpPr>
              <p:spPr>
                <a:xfrm>
                  <a:off x="3357554" y="3000378"/>
                  <a:ext cx="1285884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807732" y="2910954"/>
                  <a:ext cx="571504" cy="4385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10" name="Group 50"/>
          <p:cNvGrpSpPr/>
          <p:nvPr/>
        </p:nvGrpSpPr>
        <p:grpSpPr>
          <a:xfrm>
            <a:off x="1928797" y="857236"/>
            <a:ext cx="9624537" cy="727997"/>
            <a:chOff x="1461290" y="2224624"/>
            <a:chExt cx="5825354" cy="675084"/>
          </a:xfrm>
        </p:grpSpPr>
        <p:sp>
          <p:nvSpPr>
            <p:cNvPr id="38" name="Rectangle 30"/>
            <p:cNvSpPr/>
            <p:nvPr/>
          </p:nvSpPr>
          <p:spPr>
            <a:xfrm>
              <a:off x="4357686" y="2357436"/>
              <a:ext cx="2928958" cy="23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11" name="Group 46"/>
            <p:cNvGrpSpPr/>
            <p:nvPr/>
          </p:nvGrpSpPr>
          <p:grpSpPr>
            <a:xfrm>
              <a:off x="1461290" y="2224624"/>
              <a:ext cx="2824958" cy="675084"/>
              <a:chOff x="1461290" y="2224624"/>
              <a:chExt cx="2824958" cy="675084"/>
            </a:xfrm>
          </p:grpSpPr>
          <p:sp>
            <p:nvSpPr>
              <p:cNvPr id="40" name="Rectangle 10"/>
              <p:cNvSpPr/>
              <p:nvPr/>
            </p:nvSpPr>
            <p:spPr>
              <a:xfrm>
                <a:off x="1461290" y="2290875"/>
                <a:ext cx="2824958" cy="529963"/>
              </a:xfrm>
              <a:prstGeom prst="rect">
                <a:avLst/>
              </a:prstGeom>
              <a:solidFill>
                <a:srgbClr val="34BA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12" name="Group 39"/>
              <p:cNvGrpSpPr/>
              <p:nvPr/>
            </p:nvGrpSpPr>
            <p:grpSpPr>
              <a:xfrm>
                <a:off x="2153108" y="2224624"/>
                <a:ext cx="2075454" cy="675084"/>
                <a:chOff x="2153108" y="2224624"/>
                <a:chExt cx="2075454" cy="675084"/>
              </a:xfrm>
            </p:grpSpPr>
            <p:sp>
              <p:nvSpPr>
                <p:cNvPr id="42" name="Rectangle 24"/>
                <p:cNvSpPr/>
                <p:nvPr/>
              </p:nvSpPr>
              <p:spPr>
                <a:xfrm>
                  <a:off x="2153108" y="2224624"/>
                  <a:ext cx="2075454" cy="5993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b="1" kern="0" dirty="0">
                      <a:solidFill>
                        <a:schemeClr val="bg1"/>
                      </a:solidFill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1</a:t>
                  </a:r>
                  <a:r>
                    <a:rPr lang="en-US" sz="1200" b="1" kern="0" dirty="0" smtClean="0">
                      <a:solidFill>
                        <a:schemeClr val="bg1"/>
                      </a:solidFill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7,</a:t>
                  </a:r>
                  <a:r>
                    <a:rPr lang="ru-RU" sz="1200" b="1" kern="0" dirty="0" smtClean="0">
                      <a:solidFill>
                        <a:schemeClr val="bg1"/>
                      </a:solidFill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854 </a:t>
                  </a:r>
                  <a:r>
                    <a:rPr lang="ru-RU" sz="1200" b="1" kern="0" dirty="0">
                      <a:solidFill>
                        <a:schemeClr val="bg1"/>
                      </a:solidFill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тыс. кв. м. - о</a:t>
                  </a:r>
                  <a:r>
                    <a:rPr kumimoji="0" lang="ru-RU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бъем</a:t>
                  </a:r>
                  <a:r>
                    <a:rPr kumimoji="0" lang="ru-RU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 жилищного </a:t>
                  </a:r>
                </a:p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строительства за счет всех источников </a:t>
                  </a:r>
                </a:p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b="1" kern="0" dirty="0">
                      <a:solidFill>
                        <a:schemeClr val="bg1"/>
                      </a:solidFill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ф</a:t>
                  </a:r>
                  <a:r>
                    <a:rPr kumimoji="0" lang="ru-RU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инансирования</a:t>
                  </a: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itchFamily="18" charset="0"/>
                    <a:ea typeface="Open Sans Light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Rectangle 34"/>
                <p:cNvSpPr/>
                <p:nvPr/>
              </p:nvSpPr>
              <p:spPr>
                <a:xfrm>
                  <a:off x="2285984" y="2357436"/>
                  <a:ext cx="571504" cy="5422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sp>
        <p:nvSpPr>
          <p:cNvPr id="52" name="TextBox 51"/>
          <p:cNvSpPr txBox="1"/>
          <p:nvPr/>
        </p:nvSpPr>
        <p:spPr>
          <a:xfrm>
            <a:off x="3071801" y="2034261"/>
            <a:ext cx="337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том числе индивидуальное жилищное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строительство (ИЖС)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206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объектов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17,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854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тыс. кв.м.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" y="6257836"/>
            <a:ext cx="2928959" cy="600164"/>
          </a:xfrm>
          <a:prstGeom prst="rect">
            <a:avLst/>
          </a:prstGeom>
          <a:solidFill>
            <a:srgbClr val="FF7C80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340,25 км - протяженность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автомобильных дорог общего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пользования местного значения </a:t>
            </a:r>
          </a:p>
        </p:txBody>
      </p:sp>
      <p:sp>
        <p:nvSpPr>
          <p:cNvPr id="44" name="Rectangle 8"/>
          <p:cNvSpPr/>
          <p:nvPr/>
        </p:nvSpPr>
        <p:spPr>
          <a:xfrm flipH="1">
            <a:off x="4214810" y="3571879"/>
            <a:ext cx="4214843" cy="642941"/>
          </a:xfrm>
          <a:prstGeom prst="rect">
            <a:avLst/>
          </a:prstGeom>
          <a:solidFill>
            <a:srgbClr val="00C0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285952" y="0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развития </a:t>
            </a:r>
          </a:p>
          <a:p>
            <a:pPr algn="r"/>
            <a:r>
              <a:rPr lang="ru-RU" sz="28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социальной сферы, за </a:t>
            </a: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72135" y="6072209"/>
            <a:ext cx="184731" cy="246221"/>
          </a:xfrm>
          <a:prstGeom prst="rect">
            <a:avLst/>
          </a:prstGeom>
          <a:blipFill dpi="0" rotWithShape="1">
            <a:blip r:embed="rId4" cstate="print">
              <a:alphaModFix amt="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pPr algn="just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Рисунок 58" descr="512x384_cl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285860"/>
            <a:ext cx="3571868" cy="250033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393273" y="4736014"/>
            <a:ext cx="50720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994 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чел. - среднегодовое кол-во детей посещающих дошкольные образовательные организации; 100% обеспеченность местами в дошкольных образовательных организациях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20147" y="4246848"/>
            <a:ext cx="450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чел. – среднегодовое кол-во обучающихся в организациях дополнительного образования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71804" y="1500175"/>
            <a:ext cx="3857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 b="1" kern="0" dirty="0" smtClean="0">
                <a:latin typeface="Times New Roman" pitchFamily="18" charset="0"/>
                <a:ea typeface="Open Sans Light" pitchFamily="34" charset="0"/>
                <a:cs typeface="Times New Roman" pitchFamily="18" charset="0"/>
              </a:rPr>
              <a:t>31,7 </a:t>
            </a:r>
            <a:r>
              <a:rPr lang="ru-RU" sz="1200" b="1" kern="0" dirty="0">
                <a:latin typeface="Times New Roman" pitchFamily="18" charset="0"/>
                <a:ea typeface="Open Sans Light" pitchFamily="34" charset="0"/>
                <a:cs typeface="Times New Roman" pitchFamily="18" charset="0"/>
              </a:rPr>
              <a:t>кв.м. общая площадь жилых помещений, приходящихся в среднем на одного жителя</a:t>
            </a:r>
            <a:endParaRPr lang="en-US" sz="1200" b="1" kern="0" dirty="0">
              <a:latin typeface="Times New Roman" pitchFamily="18" charset="0"/>
              <a:ea typeface="Open Sans Light" pitchFamily="34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86249" y="3571876"/>
            <a:ext cx="5214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2618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чел. – среднегодовое кол-во учащихся в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общеобразовательных организациях; 100% - обеспеченность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местами в общеобразовательных организациях</a:t>
            </a:r>
          </a:p>
          <a:p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3071802" y="5357829"/>
            <a:ext cx="535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kern="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200" b="1" kern="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b="1" kern="0" dirty="0">
                <a:latin typeface="Times New Roman" pitchFamily="18" charset="0"/>
                <a:cs typeface="Times New Roman" pitchFamily="18" charset="0"/>
              </a:rPr>
              <a:t> – кол-во учреждений </a:t>
            </a:r>
            <a:r>
              <a:rPr lang="ru-RU" sz="1200" b="1" kern="0" dirty="0" err="1"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1200" b="1" kern="0" dirty="0">
                <a:latin typeface="Times New Roman" pitchFamily="18" charset="0"/>
                <a:cs typeface="Times New Roman" pitchFamily="18" charset="0"/>
              </a:rPr>
              <a:t> типа</a:t>
            </a:r>
            <a:endParaRPr lang="en-US" sz="1200" b="1" kern="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pic>
        <p:nvPicPr>
          <p:cNvPr id="51" name="Рисунок 50" descr="030a13c4925ee1d88b9dab405daca565.png"/>
          <p:cNvPicPr>
            <a:picLocks noChangeAspect="1"/>
          </p:cNvPicPr>
          <p:nvPr/>
        </p:nvPicPr>
        <p:blipFill>
          <a:blip r:embed="rId6" cstate="print"/>
          <a:srcRect b="3449"/>
          <a:stretch>
            <a:fillRect/>
          </a:stretch>
        </p:blipFill>
        <p:spPr>
          <a:xfrm>
            <a:off x="285721" y="2857497"/>
            <a:ext cx="6215107" cy="4000504"/>
          </a:xfrm>
          <a:prstGeom prst="rect">
            <a:avLst/>
          </a:prstGeom>
        </p:spPr>
      </p:pic>
      <p:pic>
        <p:nvPicPr>
          <p:cNvPr id="7" name="Рисунок 6" descr="121170495_3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14346" y="357167"/>
            <a:ext cx="3841167" cy="33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428596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606475430"/>
              </p:ext>
            </p:extLst>
          </p:nvPr>
        </p:nvGraphicFramePr>
        <p:xfrm>
          <a:off x="-19422" y="1294475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838016"/>
              </p:ext>
            </p:extLst>
          </p:nvPr>
        </p:nvGraphicFramePr>
        <p:xfrm>
          <a:off x="0" y="5085184"/>
          <a:ext cx="9144000" cy="177178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28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13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95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14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11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46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94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    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42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744 814,9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778 034,9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903 767,3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861 003,3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743 961,7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739 122,3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7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790 768,9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894 796,0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854 003,3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736 461,7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739 122,3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412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15 652,8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734,0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8 971,3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3518" y="116632"/>
            <a:ext cx="867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</a:t>
            </a:r>
          </a:p>
          <a:p>
            <a:pPr algn="ctr"/>
            <a:r>
              <a:rPr lang="ru-RU" sz="3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исполнения бюджета в 2020-2025 годах,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66902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B0DFA0"/>
      </a:accent1>
      <a:accent2>
        <a:srgbClr val="B0DFA0"/>
      </a:accent2>
      <a:accent3>
        <a:srgbClr val="CFEBC6"/>
      </a:accent3>
      <a:accent4>
        <a:srgbClr val="5FF2CA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3643</TotalTime>
  <Words>7153</Words>
  <Application>Microsoft Office PowerPoint</Application>
  <PresentationFormat>Экран (4:3)</PresentationFormat>
  <Paragraphs>2003</Paragraphs>
  <Slides>50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Поток</vt:lpstr>
      <vt:lpstr>Лист</vt:lpstr>
      <vt:lpstr>Лист Microsoft Excel 97-2003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муниципального района  Нуримановский район Республики Башкортостан  в разрезе муниципальных программ, тыс.руб.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 Васильевна Курдамонова</dc:creator>
  <cp:lastModifiedBy>Пользователь Windows</cp:lastModifiedBy>
  <cp:revision>413</cp:revision>
  <cp:lastPrinted>2023-03-17T06:56:11Z</cp:lastPrinted>
  <dcterms:created xsi:type="dcterms:W3CDTF">2022-04-27T05:35:46Z</dcterms:created>
  <dcterms:modified xsi:type="dcterms:W3CDTF">2023-04-10T11:20:51Z</dcterms:modified>
</cp:coreProperties>
</file>