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260" r:id="rId3"/>
    <p:sldId id="261" r:id="rId4"/>
    <p:sldId id="259" r:id="rId5"/>
    <p:sldId id="258" r:id="rId6"/>
    <p:sldId id="257" r:id="rId7"/>
    <p:sldId id="420" r:id="rId8"/>
    <p:sldId id="347" r:id="rId9"/>
    <p:sldId id="419" r:id="rId10"/>
    <p:sldId id="341" r:id="rId11"/>
    <p:sldId id="349" r:id="rId12"/>
    <p:sldId id="315" r:id="rId13"/>
    <p:sldId id="316" r:id="rId14"/>
    <p:sldId id="312" r:id="rId15"/>
    <p:sldId id="313" r:id="rId16"/>
    <p:sldId id="362" r:id="rId17"/>
    <p:sldId id="351" r:id="rId18"/>
    <p:sldId id="342" r:id="rId19"/>
    <p:sldId id="343" r:id="rId20"/>
    <p:sldId id="415" r:id="rId21"/>
    <p:sldId id="416" r:id="rId22"/>
    <p:sldId id="417" r:id="rId23"/>
    <p:sldId id="418" r:id="rId24"/>
    <p:sldId id="269" r:id="rId25"/>
    <p:sldId id="322" r:id="rId26"/>
    <p:sldId id="359" r:id="rId27"/>
    <p:sldId id="270" r:id="rId28"/>
    <p:sldId id="364" r:id="rId29"/>
    <p:sldId id="365" r:id="rId30"/>
    <p:sldId id="383" r:id="rId31"/>
    <p:sldId id="367" r:id="rId32"/>
    <p:sldId id="385" r:id="rId33"/>
    <p:sldId id="369" r:id="rId34"/>
    <p:sldId id="387" r:id="rId35"/>
    <p:sldId id="388" r:id="rId36"/>
    <p:sldId id="373" r:id="rId37"/>
    <p:sldId id="411" r:id="rId38"/>
    <p:sldId id="409" r:id="rId39"/>
    <p:sldId id="410" r:id="rId40"/>
    <p:sldId id="374" r:id="rId41"/>
    <p:sldId id="376" r:id="rId42"/>
    <p:sldId id="377" r:id="rId43"/>
    <p:sldId id="408" r:id="rId44"/>
    <p:sldId id="304" r:id="rId45"/>
    <p:sldId id="305" r:id="rId46"/>
    <p:sldId id="306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279" r:id="rId65"/>
    <p:sldId id="280" r:id="rId66"/>
    <p:sldId id="281" r:id="rId67"/>
    <p:sldId id="28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81"/>
    <a:srgbClr val="00CCFF"/>
    <a:srgbClr val="FF33CC"/>
    <a:srgbClr val="EC5E06"/>
    <a:srgbClr val="FFDA65"/>
    <a:srgbClr val="0099FF"/>
    <a:srgbClr val="D60093"/>
    <a:srgbClr val="CC00FF"/>
    <a:srgbClr val="CC66F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image" Target="../media/image3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image" Target="../media/image43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24.xlsx"/><Relationship Id="rId1" Type="http://schemas.openxmlformats.org/officeDocument/2006/relationships/image" Target="../media/image45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image" Target="../media/image48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29.xlsx"/><Relationship Id="rId1" Type="http://schemas.openxmlformats.org/officeDocument/2006/relationships/image" Target="../media/image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31.xlsx"/><Relationship Id="rId1" Type="http://schemas.openxmlformats.org/officeDocument/2006/relationships/image" Target="../media/image5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33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98764288"/>
        <c:axId val="98765824"/>
      </c:barChart>
      <c:catAx>
        <c:axId val="98764288"/>
        <c:scaling>
          <c:orientation val="minMax"/>
        </c:scaling>
        <c:axPos val="b"/>
        <c:tickLblPos val="nextTo"/>
        <c:crossAx val="98765824"/>
        <c:crosses val="autoZero"/>
        <c:auto val="1"/>
        <c:lblAlgn val="ctr"/>
        <c:lblOffset val="100"/>
      </c:catAx>
      <c:valAx>
        <c:axId val="98765824"/>
        <c:scaling>
          <c:orientation val="minMax"/>
        </c:scaling>
        <c:axPos val="l"/>
        <c:majorGridlines/>
        <c:numFmt formatCode="General" sourceLinked="1"/>
        <c:tickLblPos val="nextTo"/>
        <c:crossAx val="98764288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за 2018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11"/>
          <c:y val="2.372217419648616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rgbClr val="E632B3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8080"/>
              </a:solidFill>
            </c:spPr>
          </c:dPt>
          <c:dLbls>
            <c:dLbl>
              <c:idx val="0"/>
              <c:layout>
                <c:manualLayout>
                  <c:x val="-4.5119392066334203E-2"/>
                  <c:y val="-2.602214645582482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</a:t>
                    </a:r>
                    <a:r>
                      <a:rPr lang="en-US" smtClean="0"/>
                      <a:t>8,3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9666369256649577"/>
                  <c:y val="-4.6769385452283714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4</a:t>
                    </a:r>
                    <a:r>
                      <a:rPr lang="en-US" smtClean="0"/>
                      <a:t>8,9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7.9503722899882098E-2"/>
                  <c:y val="-8.6016230671757971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21,2</a:t>
                    </a:r>
                    <a:r>
                      <a:rPr lang="ru-RU" b="1" smtClean="0"/>
                      <a:t> %</a:t>
                    </a:r>
                    <a:endParaRPr lang="en-US" b="1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,6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28.3</c:v>
                </c:pt>
                <c:pt idx="1">
                  <c:v>48.9</c:v>
                </c:pt>
                <c:pt idx="2">
                  <c:v>21.2</c:v>
                </c:pt>
                <c:pt idx="3" formatCode="0.0">
                  <c:v>1.6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126"/>
          <c:h val="0.748534346813197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Val val="1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Val val="1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Val val="1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 (Отчет)</c:v>
                </c:pt>
                <c:pt idx="3">
                  <c:v>2019 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52015.1</c:v>
                </c:pt>
                <c:pt idx="1">
                  <c:v>50393.5</c:v>
                </c:pt>
                <c:pt idx="2">
                  <c:v>60132.7</c:v>
                </c:pt>
                <c:pt idx="3">
                  <c:v>53542.9</c:v>
                </c:pt>
                <c:pt idx="4">
                  <c:v>53542.9</c:v>
                </c:pt>
                <c:pt idx="5">
                  <c:v>53542.9</c:v>
                </c:pt>
              </c:numCache>
            </c:numRef>
          </c:val>
        </c:ser>
        <c:axId val="116081408"/>
        <c:axId val="116082944"/>
      </c:barChart>
      <c:catAx>
        <c:axId val="116081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82944"/>
        <c:crosses val="autoZero"/>
        <c:auto val="1"/>
        <c:lblAlgn val="ctr"/>
        <c:lblOffset val="100"/>
      </c:catAx>
      <c:valAx>
        <c:axId val="1160829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6081408"/>
        <c:crosses val="autoZero"/>
        <c:crossBetween val="between"/>
      </c:valAx>
    </c:plotArea>
    <c:plotVisOnly val="1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3"/>
              <c:layout>
                <c:manualLayout>
                  <c:x val="-2.020187880654335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 (Отчет)</c:v>
                </c:pt>
                <c:pt idx="3">
                  <c:v>2019 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34693.199999999997</c:v>
                </c:pt>
                <c:pt idx="1">
                  <c:v>24150.7</c:v>
                </c:pt>
                <c:pt idx="2" formatCode="#,##0.00">
                  <c:v>30643.1</c:v>
                </c:pt>
                <c:pt idx="3" formatCode="#,##0.00">
                  <c:v>40212.300000000003</c:v>
                </c:pt>
                <c:pt idx="4" formatCode="#,##0.00">
                  <c:v>66199.399999999994</c:v>
                </c:pt>
                <c:pt idx="5" formatCode="#,##0.00">
                  <c:v>72052</c:v>
                </c:pt>
              </c:numCache>
            </c:numRef>
          </c:val>
        </c:ser>
        <c:shape val="cylinder"/>
        <c:axId val="116119424"/>
        <c:axId val="116120960"/>
        <c:axId val="0"/>
      </c:bar3DChart>
      <c:catAx>
        <c:axId val="116119424"/>
        <c:scaling>
          <c:orientation val="minMax"/>
        </c:scaling>
        <c:axPos val="b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20960"/>
        <c:crosses val="autoZero"/>
        <c:auto val="1"/>
        <c:lblAlgn val="ctr"/>
        <c:lblOffset val="100"/>
      </c:catAx>
      <c:valAx>
        <c:axId val="116120960"/>
        <c:scaling>
          <c:orientation val="minMax"/>
        </c:scaling>
        <c:delete val="1"/>
        <c:axPos val="l"/>
        <c:numFmt formatCode="#,##0.0" sourceLinked="1"/>
        <c:tickLblPos val="none"/>
        <c:crossAx val="116119424"/>
        <c:crosses val="autoZero"/>
        <c:crossBetween val="between"/>
      </c:valAx>
    </c:plotArea>
    <c:plotVisOnly val="1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932770455695493E-2"/>
          <c:y val="0"/>
          <c:w val="0.9730672295443048"/>
          <c:h val="0.7700854999460067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Val val="1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Val val="1"/>
            </c:dLbl>
            <c:dLbl>
              <c:idx val="5"/>
              <c:layout>
                <c:manualLayout>
                  <c:x val="-0.14056749160273824"/>
                  <c:y val="8.7395004245353944E-2"/>
                </c:manualLayout>
              </c:layout>
              <c:showVal val="1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77021.899999999994</c:v>
                </c:pt>
                <c:pt idx="1">
                  <c:v>41486.5</c:v>
                </c:pt>
                <c:pt idx="2">
                  <c:v>60437.4</c:v>
                </c:pt>
                <c:pt idx="3">
                  <c:v>40932.6</c:v>
                </c:pt>
                <c:pt idx="4">
                  <c:v>34279.300000000003</c:v>
                </c:pt>
                <c:pt idx="5">
                  <c:v>33292.9</c:v>
                </c:pt>
              </c:numCache>
            </c:numRef>
          </c:val>
        </c:ser>
        <c:marker val="1"/>
        <c:axId val="116013696"/>
        <c:axId val="116015488"/>
      </c:lineChart>
      <c:catAx>
        <c:axId val="11601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15488"/>
        <c:crosses val="autoZero"/>
        <c:auto val="1"/>
        <c:lblAlgn val="ctr"/>
        <c:lblOffset val="100"/>
      </c:catAx>
      <c:valAx>
        <c:axId val="1160154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6013696"/>
        <c:crosses val="autoZero"/>
        <c:crossBetween val="between"/>
      </c:valAx>
    </c:plotArea>
    <c:plotVisOnly val="1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Val val="1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Val val="1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Val val="1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Val val="1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2017.</c:v>
                </c:pt>
                <c:pt idx="5">
                  <c:v>2016.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404747</c:v>
                </c:pt>
                <c:pt idx="1">
                  <c:v>401105.1</c:v>
                </c:pt>
                <c:pt idx="2">
                  <c:v>405131.4</c:v>
                </c:pt>
                <c:pt idx="3">
                  <c:v>425813.9</c:v>
                </c:pt>
                <c:pt idx="4">
                  <c:v>347913.8</c:v>
                </c:pt>
                <c:pt idx="5">
                  <c:v>340049.2</c:v>
                </c:pt>
              </c:numCache>
            </c:numRef>
          </c:val>
        </c:ser>
        <c:shape val="cylinder"/>
        <c:axId val="116281344"/>
        <c:axId val="116282880"/>
        <c:axId val="0"/>
      </c:bar3DChart>
      <c:catAx>
        <c:axId val="116281344"/>
        <c:scaling>
          <c:orientation val="minMax"/>
        </c:scaling>
        <c:axPos val="l"/>
        <c:numFmt formatCode="dd/mm/yyyy" sourceLinked="1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282880"/>
        <c:crosses val="autoZero"/>
        <c:auto val="1"/>
        <c:lblAlgn val="ctr"/>
        <c:lblOffset val="100"/>
      </c:catAx>
      <c:valAx>
        <c:axId val="11628288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16281344"/>
        <c:crosses val="autoZero"/>
        <c:crossBetween val="between"/>
      </c:valAx>
      <c:spPr>
        <a:noFill/>
      </c:spPr>
    </c:plotArea>
    <c:plotVisOnly val="1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2.0167821684695959E-2"/>
          <c:w val="1"/>
          <c:h val="0.759263435157012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14613.2</c:v>
                </c:pt>
                <c:pt idx="1">
                  <c:v>39134.6</c:v>
                </c:pt>
                <c:pt idx="2">
                  <c:v>20196.7</c:v>
                </c:pt>
                <c:pt idx="3">
                  <c:v>12337.5</c:v>
                </c:pt>
                <c:pt idx="4">
                  <c:v>12441.8</c:v>
                </c:pt>
                <c:pt idx="5">
                  <c:v>12441.8</c:v>
                </c:pt>
              </c:numCache>
            </c:numRef>
          </c:val>
        </c:ser>
        <c:shape val="cone"/>
        <c:axId val="116401280"/>
        <c:axId val="116402816"/>
        <c:axId val="0"/>
      </c:bar3DChart>
      <c:catAx>
        <c:axId val="11640128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402816"/>
        <c:crosses val="autoZero"/>
        <c:auto val="1"/>
        <c:lblAlgn val="ctr"/>
        <c:lblOffset val="100"/>
      </c:catAx>
      <c:valAx>
        <c:axId val="1164028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6401280"/>
        <c:crosses val="autoZero"/>
        <c:crossBetween val="between"/>
      </c:valAx>
    </c:plotArea>
    <c:plotVisOnly val="1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2.7350235922704622E-2"/>
                </c:manualLayout>
              </c:layout>
              <c:showVal val="1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Val val="1"/>
            </c:dLbl>
            <c:dLbl>
              <c:idx val="5"/>
              <c:layout>
                <c:manualLayout>
                  <c:x val="6.060625342003792E-2"/>
                  <c:y val="5.4700471845409736E-2"/>
                </c:manualLayout>
              </c:layout>
              <c:showVal val="1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27337.9</c:v>
                </c:pt>
                <c:pt idx="1">
                  <c:v>32125.3</c:v>
                </c:pt>
                <c:pt idx="2">
                  <c:v>31404.400000000001</c:v>
                </c:pt>
                <c:pt idx="3">
                  <c:v>30639</c:v>
                </c:pt>
                <c:pt idx="4">
                  <c:v>35584.199999999997</c:v>
                </c:pt>
                <c:pt idx="5">
                  <c:v>33585.599999999999</c:v>
                </c:pt>
              </c:numCache>
            </c:numRef>
          </c:val>
        </c:ser>
        <c:shape val="pyramid"/>
        <c:axId val="116451968"/>
        <c:axId val="113639808"/>
        <c:axId val="0"/>
      </c:bar3DChart>
      <c:catAx>
        <c:axId val="116451968"/>
        <c:scaling>
          <c:orientation val="minMax"/>
        </c:scaling>
        <c:axPos val="b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639808"/>
        <c:crosses val="autoZero"/>
        <c:auto val="1"/>
        <c:lblAlgn val="ctr"/>
        <c:lblOffset val="100"/>
      </c:catAx>
      <c:valAx>
        <c:axId val="11363980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6451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Val val="1"/>
            </c:dLbl>
            <c:dLbl>
              <c:idx val="1"/>
              <c:layout>
                <c:manualLayout>
                  <c:x val="-6.3681146327490695E-2"/>
                  <c:y val="2.0317513136392077E-2"/>
                </c:manualLayout>
              </c:layout>
              <c:showVal val="1"/>
            </c:dLbl>
            <c:dLbl>
              <c:idx val="2"/>
              <c:layout>
                <c:manualLayout>
                  <c:x val="-7.16412896184270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2875313791913283E-2"/>
                  <c:y val="2.4799206873325496E-2"/>
                </c:manualLayout>
              </c:layout>
              <c:showVal val="1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Val val="1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4213749239645924E-2"/>
                  <c:y val="1.0457546478441668E-2"/>
                </c:manualLayout>
              </c:layout>
              <c:showVal val="1"/>
            </c:dLbl>
            <c:dLbl>
              <c:idx val="1"/>
              <c:layout>
                <c:manualLayout>
                  <c:x val="7.6505840622976967E-2"/>
                  <c:y val="1.0457134764013441E-2"/>
                </c:manualLayout>
              </c:layout>
              <c:showVal val="1"/>
            </c:dLbl>
            <c:dLbl>
              <c:idx val="2"/>
              <c:layout>
                <c:manualLayout>
                  <c:x val="4.6916503991170137E-2"/>
                  <c:y val="1.0457134764013543E-2"/>
                </c:manualLayout>
              </c:layout>
              <c:showVal val="1"/>
            </c:dLbl>
            <c:dLbl>
              <c:idx val="3"/>
              <c:layout>
                <c:manualLayout>
                  <c:x val="7.6385159583177445E-2"/>
                  <c:y val="-4.1830185913767227E-2"/>
                </c:manualLayout>
              </c:layout>
              <c:showVal val="1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Val val="1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2971.5</c:v>
                </c:pt>
                <c:pt idx="1">
                  <c:v>2513.9</c:v>
                </c:pt>
                <c:pt idx="2">
                  <c:v>2936.2</c:v>
                </c:pt>
                <c:pt idx="3">
                  <c:v>2534.6999999999998</c:v>
                </c:pt>
                <c:pt idx="4">
                  <c:v>2534.6999999999998</c:v>
                </c:pt>
                <c:pt idx="5">
                  <c:v>2534.6999999999998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6.8746198229106492E-2"/>
                  <c:y val="1.0457546478441708E-2"/>
                </c:manualLayout>
              </c:layout>
              <c:showVal val="1"/>
            </c:dLbl>
            <c:dLbl>
              <c:idx val="1"/>
              <c:layout>
                <c:manualLayout>
                  <c:x val="7.127943959882143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1118672941232794E-2"/>
                  <c:y val="5.2287732392209104E-3"/>
                </c:manualLayout>
              </c:layout>
              <c:showVal val="1"/>
            </c:dLbl>
            <c:dLbl>
              <c:idx val="3"/>
              <c:layout>
                <c:manualLayout>
                  <c:x val="6.8424877007144141E-2"/>
                  <c:y val="-4.7058959152988182E-2"/>
                </c:manualLayout>
              </c:layout>
              <c:showVal val="1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Val val="1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37425.4</c:v>
                </c:pt>
                <c:pt idx="1">
                  <c:v>35536.699999999997</c:v>
                </c:pt>
                <c:pt idx="2">
                  <c:v>43726.9</c:v>
                </c:pt>
                <c:pt idx="3">
                  <c:v>35825.4</c:v>
                </c:pt>
                <c:pt idx="4">
                  <c:v>35825.4</c:v>
                </c:pt>
                <c:pt idx="5">
                  <c:v>35825.4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6.8746622415538611E-2"/>
                  <c:y val="-1.5686731432090997E-2"/>
                </c:manualLayout>
              </c:layout>
              <c:showVal val="1"/>
            </c:dLbl>
            <c:dLbl>
              <c:idx val="1"/>
              <c:layout>
                <c:manualLayout>
                  <c:x val="6.8585855757948996E-2"/>
                  <c:y val="-2.0915092956883617E-2"/>
                </c:manualLayout>
              </c:layout>
              <c:showVal val="1"/>
            </c:dLbl>
            <c:dLbl>
              <c:idx val="2"/>
              <c:layout>
                <c:manualLayout>
                  <c:x val="6.8425089100359965E-2"/>
                  <c:y val="-1.0457546478441708E-2"/>
                </c:manualLayout>
              </c:layout>
              <c:showVal val="1"/>
            </c:dLbl>
            <c:dLbl>
              <c:idx val="3"/>
              <c:layout>
                <c:manualLayout>
                  <c:x val="6.8424877007144141E-2"/>
                  <c:y val="-1.045795819287007E-2"/>
                </c:manualLayout>
              </c:layout>
              <c:showVal val="1"/>
            </c:dLbl>
            <c:dLbl>
              <c:idx val="4"/>
              <c:layout>
                <c:manualLayout>
                  <c:x val="7.0917608572638111E-2"/>
                  <c:y val="-1.0457546478441708E-2"/>
                </c:manualLayout>
              </c:layout>
              <c:showVal val="1"/>
            </c:dLbl>
            <c:dLbl>
              <c:idx val="5"/>
              <c:layout>
                <c:manualLayout>
                  <c:x val="8.1490879567533508E-2"/>
                  <c:y val="-1.5686319717662846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13355.6</c:v>
                </c:pt>
                <c:pt idx="1">
                  <c:v>13483.9</c:v>
                </c:pt>
                <c:pt idx="2">
                  <c:v>14236.5</c:v>
                </c:pt>
                <c:pt idx="3">
                  <c:v>18868.5</c:v>
                </c:pt>
                <c:pt idx="4">
                  <c:v>18967.400000000001</c:v>
                </c:pt>
                <c:pt idx="5">
                  <c:v>18967.400000000001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66B02E"/>
            </a:solidFill>
          </c:spPr>
          <c:dLbls>
            <c:dLbl>
              <c:idx val="2"/>
              <c:layout>
                <c:manualLayout>
                  <c:x val="2.1227048775830256E-2"/>
                  <c:y val="-0.10457546478441809"/>
                </c:manualLayout>
              </c:layout>
              <c:showVal val="1"/>
            </c:dLbl>
            <c:dLbl>
              <c:idx val="3"/>
              <c:layout>
                <c:manualLayout>
                  <c:x val="-5.8374384133534032E-2"/>
                  <c:y val="-2.0915092956883617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173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dLbls>
            <c:dLbl>
              <c:idx val="0"/>
              <c:layout>
                <c:manualLayout>
                  <c:x val="1.0613524387915385E-2"/>
                  <c:y val="-0.10457546478441809"/>
                </c:manualLayout>
              </c:layout>
              <c:showVal val="1"/>
            </c:dLbl>
            <c:dLbl>
              <c:idx val="1"/>
              <c:layout>
                <c:manualLayout>
                  <c:x val="-5.0414240842598088E-2"/>
                  <c:y val="-1.5686319717663107E-2"/>
                </c:manualLayout>
              </c:layout>
              <c:showVal val="1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 formatCode="#,##0.0">
                  <c:v>250</c:v>
                </c:pt>
              </c:numCache>
            </c:numRef>
          </c:val>
        </c:ser>
        <c:shape val="cylinder"/>
        <c:axId val="118743040"/>
        <c:axId val="118744576"/>
        <c:axId val="0"/>
      </c:bar3DChart>
      <c:catAx>
        <c:axId val="118743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744576"/>
        <c:crosses val="autoZero"/>
        <c:auto val="1"/>
        <c:lblAlgn val="ctr"/>
        <c:lblOffset val="100"/>
      </c:catAx>
      <c:valAx>
        <c:axId val="11874457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18743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9D749"/>
            </a:solidFill>
          </c:spPr>
          <c:dLbls>
            <c:dLbl>
              <c:idx val="0"/>
              <c:layout>
                <c:manualLayout>
                  <c:x val="-1.7846044642011161E-2"/>
                  <c:y val="-9.8764740831988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749,6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1749.6</c:v>
                </c:pt>
                <c:pt idx="1">
                  <c:v>1778.5</c:v>
                </c:pt>
                <c:pt idx="2" formatCode="0.0">
                  <c:v>1951.1</c:v>
                </c:pt>
                <c:pt idx="3" formatCode="0.0">
                  <c:v>2282</c:v>
                </c:pt>
                <c:pt idx="4" formatCode="0.0">
                  <c:v>2282</c:v>
                </c:pt>
                <c:pt idx="5" formatCode="0.0">
                  <c:v>2282</c:v>
                </c:pt>
              </c:numCache>
            </c:numRef>
          </c:val>
        </c:ser>
        <c:shape val="box"/>
        <c:axId val="118445184"/>
        <c:axId val="118447104"/>
        <c:axId val="0"/>
      </c:bar3DChart>
      <c:catAx>
        <c:axId val="118445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447104"/>
        <c:crosses val="autoZero"/>
        <c:auto val="1"/>
        <c:lblAlgn val="ctr"/>
        <c:lblOffset val="100"/>
      </c:catAx>
      <c:valAx>
        <c:axId val="118447104"/>
        <c:scaling>
          <c:orientation val="minMax"/>
        </c:scaling>
        <c:delete val="1"/>
        <c:axPos val="l"/>
        <c:numFmt formatCode="#,##0.0" sourceLinked="1"/>
        <c:tickLblPos val="none"/>
        <c:crossAx val="118445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2852482931713379E-2"/>
          <c:w val="0.97357359856839665"/>
          <c:h val="0.6823524159675787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1406.2</c:v>
                </c:pt>
                <c:pt idx="1">
                  <c:v>1398.7</c:v>
                </c:pt>
                <c:pt idx="2">
                  <c:v>1538.1</c:v>
                </c:pt>
                <c:pt idx="3">
                  <c:v>1642.8</c:v>
                </c:pt>
                <c:pt idx="4">
                  <c:v>1666</c:v>
                </c:pt>
                <c:pt idx="5">
                  <c:v>1725.6</c:v>
                </c:pt>
              </c:numCache>
            </c:numRef>
          </c:val>
        </c:ser>
        <c:marker val="1"/>
        <c:axId val="118905472"/>
        <c:axId val="118911360"/>
      </c:lineChart>
      <c:catAx>
        <c:axId val="118905472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11360"/>
        <c:crosses val="autoZero"/>
        <c:auto val="1"/>
        <c:lblAlgn val="ctr"/>
        <c:lblOffset val="100"/>
      </c:catAx>
      <c:valAx>
        <c:axId val="118911360"/>
        <c:scaling>
          <c:orientation val="minMax"/>
        </c:scaling>
        <c:delete val="1"/>
        <c:axPos val="l"/>
        <c:numFmt formatCode="#,##0.0" sourceLinked="1"/>
        <c:tickLblPos val="none"/>
        <c:crossAx val="118905472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02946304"/>
        <c:axId val="103274368"/>
      </c:barChart>
      <c:catAx>
        <c:axId val="102946304"/>
        <c:scaling>
          <c:orientation val="minMax"/>
        </c:scaling>
        <c:axPos val="b"/>
        <c:tickLblPos val="nextTo"/>
        <c:crossAx val="103274368"/>
        <c:crosses val="autoZero"/>
        <c:auto val="1"/>
        <c:lblAlgn val="ctr"/>
        <c:lblOffset val="100"/>
      </c:catAx>
      <c:valAx>
        <c:axId val="103274368"/>
        <c:scaling>
          <c:orientation val="minMax"/>
        </c:scaling>
        <c:axPos val="l"/>
        <c:majorGridlines/>
        <c:numFmt formatCode="General" sourceLinked="1"/>
        <c:tickLblPos val="nextTo"/>
        <c:crossAx val="102946304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80"/>
      <c:perspective val="20"/>
    </c:view3D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FBFB81"/>
            </a:solidFill>
          </c:spPr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3489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8730.2999999999811</c:v>
                </c:pt>
                <c:pt idx="1">
                  <c:v>6155.3</c:v>
                </c:pt>
                <c:pt idx="2">
                  <c:v>6808.9</c:v>
                </c:pt>
                <c:pt idx="3">
                  <c:v>8324.6</c:v>
                </c:pt>
                <c:pt idx="4">
                  <c:v>8324.6</c:v>
                </c:pt>
                <c:pt idx="5">
                  <c:v>8324.6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1481191149434972E-2"/>
                  <c:y val="1.8518174982460709E-17"/>
                </c:manualLayout>
              </c:layout>
              <c:showVal val="1"/>
            </c:dLbl>
            <c:dLbl>
              <c:idx val="2"/>
              <c:layout>
                <c:manualLayout>
                  <c:x val="-2.9629422249596391E-3"/>
                  <c:y val="-4.0403757613085983E-3"/>
                </c:manualLayout>
              </c:layout>
              <c:showVal val="1"/>
            </c:dLbl>
            <c:dLbl>
              <c:idx val="3"/>
              <c:layout>
                <c:manualLayout>
                  <c:x val="-2.370353779967711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3.555530669951569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3.7036777811995693E-2"/>
                  <c:y val="0"/>
                </c:manualLayout>
              </c:layout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25232.1</c:v>
                </c:pt>
                <c:pt idx="1">
                  <c:v>29976.400000000001</c:v>
                </c:pt>
                <c:pt idx="2">
                  <c:v>23463.9</c:v>
                </c:pt>
                <c:pt idx="3">
                  <c:v>16081.5</c:v>
                </c:pt>
                <c:pt idx="4">
                  <c:v>13981.5</c:v>
                </c:pt>
                <c:pt idx="5">
                  <c:v>13981.5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9258844499192774E-3"/>
                  <c:y val="-4.0406939011323872E-3"/>
                </c:manualLayout>
              </c:layout>
              <c:showVal val="1"/>
            </c:dLbl>
            <c:dLbl>
              <c:idx val="2"/>
              <c:layout>
                <c:manualLayout>
                  <c:x val="3.7036777811995811E-2"/>
                  <c:y val="1.2121127283925882E-2"/>
                </c:manualLayout>
              </c:layout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 (План)</c:v>
                </c:pt>
                <c:pt idx="5">
                  <c:v>2021 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25537.200000000001</c:v>
                </c:pt>
                <c:pt idx="1">
                  <c:v>22481.200000000001</c:v>
                </c:pt>
                <c:pt idx="2">
                  <c:v>23671.4</c:v>
                </c:pt>
                <c:pt idx="3">
                  <c:v>21043</c:v>
                </c:pt>
                <c:pt idx="4">
                  <c:v>23792</c:v>
                </c:pt>
                <c:pt idx="5">
                  <c:v>24374</c:v>
                </c:pt>
              </c:numCache>
            </c:numRef>
          </c:val>
        </c:ser>
        <c:shape val="cylinder"/>
        <c:axId val="119161600"/>
        <c:axId val="119163136"/>
        <c:axId val="119156736"/>
      </c:bar3DChart>
      <c:catAx>
        <c:axId val="11916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163136"/>
        <c:crosses val="autoZero"/>
        <c:auto val="1"/>
        <c:lblAlgn val="ctr"/>
        <c:lblOffset val="100"/>
      </c:catAx>
      <c:valAx>
        <c:axId val="1191631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9161600"/>
        <c:crosses val="autoZero"/>
        <c:crossBetween val="between"/>
      </c:valAx>
      <c:serAx>
        <c:axId val="119156736"/>
        <c:scaling>
          <c:orientation val="minMax"/>
        </c:scaling>
        <c:delete val="1"/>
        <c:axPos val="b"/>
        <c:tickLblPos val="none"/>
        <c:crossAx val="11916313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43045206210586"/>
          <c:y val="3.9909291351539436E-2"/>
          <c:w val="0.76156954793789644"/>
          <c:h val="0.920181417296921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6200</c:v>
                </c:pt>
                <c:pt idx="1">
                  <c:v>6200</c:v>
                </c:pt>
                <c:pt idx="2">
                  <c:v>6200</c:v>
                </c:pt>
                <c:pt idx="3">
                  <c:v>6200</c:v>
                </c:pt>
                <c:pt idx="4">
                  <c:v>6214.5</c:v>
                </c:pt>
                <c:pt idx="5">
                  <c:v>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7615.3</c:v>
                </c:pt>
                <c:pt idx="1">
                  <c:v>7344.7</c:v>
                </c:pt>
                <c:pt idx="2">
                  <c:v>7321</c:v>
                </c:pt>
                <c:pt idx="3">
                  <c:v>12985.5</c:v>
                </c:pt>
                <c:pt idx="4">
                  <c:v>6523.4</c:v>
                </c:pt>
                <c:pt idx="5">
                  <c:v>7823.1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dLbls>
            <c:dLbl>
              <c:idx val="4"/>
              <c:layout>
                <c:manualLayout>
                  <c:x val="0"/>
                  <c:y val="2.32802603389685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25000</c:v>
                </c:pt>
                <c:pt idx="1">
                  <c:v>20000</c:v>
                </c:pt>
                <c:pt idx="2">
                  <c:v>2000</c:v>
                </c:pt>
                <c:pt idx="3">
                  <c:v>22485</c:v>
                </c:pt>
                <c:pt idx="4">
                  <c:v>34817.800000000003</c:v>
                </c:pt>
                <c:pt idx="5">
                  <c:v>11927.7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64.7</c:v>
                </c:pt>
                <c:pt idx="1">
                  <c:v>64.7</c:v>
                </c:pt>
                <c:pt idx="2">
                  <c:v>64.7</c:v>
                </c:pt>
                <c:pt idx="3">
                  <c:v>252.4</c:v>
                </c:pt>
                <c:pt idx="4">
                  <c:v>2347.9</c:v>
                </c:pt>
                <c:pt idx="5">
                  <c:v>30991.9</c:v>
                </c:pt>
              </c:numCache>
            </c:numRef>
          </c:val>
        </c:ser>
        <c:shape val="cylinder"/>
        <c:axId val="119986816"/>
        <c:axId val="120000896"/>
        <c:axId val="0"/>
      </c:bar3DChart>
      <c:catAx>
        <c:axId val="11998681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00896"/>
        <c:crosses val="autoZero"/>
        <c:auto val="1"/>
        <c:lblAlgn val="ctr"/>
        <c:lblOffset val="100"/>
      </c:catAx>
      <c:valAx>
        <c:axId val="120000896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19986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hape val="pyramid"/>
        <c:axId val="120015104"/>
        <c:axId val="120127488"/>
        <c:axId val="0"/>
      </c:bar3DChart>
      <c:catAx>
        <c:axId val="120015104"/>
        <c:scaling>
          <c:orientation val="minMax"/>
        </c:scaling>
        <c:axPos val="b"/>
        <c:tickLblPos val="nextTo"/>
        <c:crossAx val="120127488"/>
        <c:crosses val="autoZero"/>
        <c:auto val="1"/>
        <c:lblAlgn val="ctr"/>
        <c:lblOffset val="100"/>
      </c:catAx>
      <c:valAx>
        <c:axId val="120127488"/>
        <c:scaling>
          <c:orientation val="minMax"/>
        </c:scaling>
        <c:axPos val="l"/>
        <c:majorGridlines/>
        <c:numFmt formatCode="0%" sourceLinked="1"/>
        <c:tickLblPos val="nextTo"/>
        <c:crossAx val="120015104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Val val="1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63620.800000000003</c:v>
                </c:pt>
                <c:pt idx="1">
                  <c:v>56531.1</c:v>
                </c:pt>
                <c:pt idx="2">
                  <c:v>72779.600000000006</c:v>
                </c:pt>
                <c:pt idx="3">
                  <c:v>71214.7</c:v>
                </c:pt>
                <c:pt idx="4">
                  <c:v>71095</c:v>
                </c:pt>
                <c:pt idx="5">
                  <c:v>71118.899999999994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202443.3</c:v>
                </c:pt>
                <c:pt idx="1">
                  <c:v>199614</c:v>
                </c:pt>
                <c:pt idx="2">
                  <c:v>238279.2</c:v>
                </c:pt>
                <c:pt idx="3">
                  <c:v>220148.3</c:v>
                </c:pt>
                <c:pt idx="4">
                  <c:v>216596.3</c:v>
                </c:pt>
                <c:pt idx="5">
                  <c:v>219061.1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Val val="1"/>
            </c:dLbl>
            <c:dLbl>
              <c:idx val="1"/>
              <c:layout>
                <c:manualLayout>
                  <c:x val="-9.3567037761889838E-3"/>
                  <c:y val="-3.7824794361186805E-2"/>
                </c:manualLayout>
              </c:layout>
              <c:showVal val="1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Val val="1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Val val="1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Val val="1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Val val="1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18559.599999999897</c:v>
                </c:pt>
                <c:pt idx="1">
                  <c:v>20832</c:v>
                </c:pt>
                <c:pt idx="2">
                  <c:v>26560.9</c:v>
                </c:pt>
                <c:pt idx="3">
                  <c:v>27524</c:v>
                </c:pt>
                <c:pt idx="4">
                  <c:v>27546.799999999996</c:v>
                </c:pt>
                <c:pt idx="5">
                  <c:v>27744.1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-1.3099385286664367E-2"/>
                  <c:y val="-3.0259835488950001E-2"/>
                </c:manualLayout>
              </c:layout>
              <c:showVal val="1"/>
            </c:dLbl>
            <c:dLbl>
              <c:idx val="1"/>
              <c:layout>
                <c:manualLayout>
                  <c:x val="3.7426815104755714E-3"/>
                  <c:y val="-2.6477356052830851E-2"/>
                </c:manualLayout>
              </c:layout>
              <c:showVal val="1"/>
            </c:dLbl>
            <c:dLbl>
              <c:idx val="2"/>
              <c:layout>
                <c:manualLayout>
                  <c:x val="-1.3099385286664367E-2"/>
                  <c:y val="-1.8912397180593437E-2"/>
                </c:manualLayout>
              </c:layout>
              <c:showVal val="1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Val val="1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7612.6</c:v>
                </c:pt>
                <c:pt idx="1">
                  <c:v>8436</c:v>
                </c:pt>
                <c:pt idx="2">
                  <c:v>12339.8</c:v>
                </c:pt>
                <c:pt idx="3">
                  <c:v>9165.5</c:v>
                </c:pt>
                <c:pt idx="4">
                  <c:v>8815</c:v>
                </c:pt>
                <c:pt idx="5">
                  <c:v>9000.4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</c:dLbl>
            <c:dLbl>
              <c:idx val="1"/>
              <c:layout>
                <c:manualLayout>
                  <c:x val="1.309938528666436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22804453142659E-2"/>
                  <c:y val="7.5649588722373753E-3"/>
                </c:manualLayout>
              </c:layout>
              <c:showVal val="1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Val val="1"/>
            </c:dLbl>
            <c:dLbl>
              <c:idx val="4"/>
              <c:layout>
                <c:manualLayout>
                  <c:x val="1.6842066797139905E-2"/>
                  <c:y val="3.7824794361186881E-3"/>
                </c:manualLayout>
              </c:layout>
              <c:showVal val="1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5765</c:v>
                </c:pt>
                <c:pt idx="1">
                  <c:v>4802</c:v>
                </c:pt>
                <c:pt idx="2">
                  <c:v>7197.1</c:v>
                </c:pt>
                <c:pt idx="3">
                  <c:v>6589.4</c:v>
                </c:pt>
                <c:pt idx="4">
                  <c:v>6589.4</c:v>
                </c:pt>
                <c:pt idx="5">
                  <c:v>6589.4</c:v>
                </c:pt>
              </c:numCache>
            </c:numRef>
          </c:val>
        </c:ser>
        <c:shape val="cylinder"/>
        <c:axId val="120355072"/>
        <c:axId val="119873536"/>
        <c:axId val="0"/>
      </c:bar3DChart>
      <c:catAx>
        <c:axId val="12035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873536"/>
        <c:crosses val="autoZero"/>
        <c:auto val="1"/>
        <c:lblAlgn val="ctr"/>
        <c:lblOffset val="100"/>
      </c:catAx>
      <c:valAx>
        <c:axId val="119873536"/>
        <c:scaling>
          <c:orientation val="minMax"/>
        </c:scaling>
        <c:delete val="1"/>
        <c:axPos val="l"/>
        <c:numFmt formatCode="#,##0.0" sourceLinked="1"/>
        <c:tickLblPos val="none"/>
        <c:crossAx val="120355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9903744"/>
        <c:axId val="119905280"/>
      </c:barChart>
      <c:catAx>
        <c:axId val="119903744"/>
        <c:scaling>
          <c:orientation val="minMax"/>
        </c:scaling>
        <c:axPos val="b"/>
        <c:tickLblPos val="nextTo"/>
        <c:crossAx val="119905280"/>
        <c:crosses val="autoZero"/>
        <c:auto val="1"/>
        <c:lblAlgn val="ctr"/>
        <c:lblOffset val="100"/>
      </c:catAx>
      <c:valAx>
        <c:axId val="119905280"/>
        <c:scaling>
          <c:orientation val="minMax"/>
        </c:scaling>
        <c:axPos val="l"/>
        <c:majorGridlines/>
        <c:numFmt formatCode="General" sourceLinked="1"/>
        <c:tickLblPos val="nextTo"/>
        <c:crossAx val="119903744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2521421315721452"/>
          <c:y val="3.437500000000001E-2"/>
          <c:w val="0.77478578684278865"/>
          <c:h val="0.93125000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47897,4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47897.4</c:v>
                </c:pt>
                <c:pt idx="1">
                  <c:v>47310.6</c:v>
                </c:pt>
                <c:pt idx="2">
                  <c:v>47252.6</c:v>
                </c:pt>
                <c:pt idx="3">
                  <c:v>45809</c:v>
                </c:pt>
                <c:pt idx="4">
                  <c:v>31621.1</c:v>
                </c:pt>
                <c:pt idx="5">
                  <c:v>25214.1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solidFill>
                <a:srgbClr val="F79646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703.2</c:v>
                </c:pt>
                <c:pt idx="1">
                  <c:v>703.2</c:v>
                </c:pt>
                <c:pt idx="2">
                  <c:v>703.2</c:v>
                </c:pt>
                <c:pt idx="3">
                  <c:v>625.29999999999995</c:v>
                </c:pt>
                <c:pt idx="4">
                  <c:v>538.5</c:v>
                </c:pt>
                <c:pt idx="5">
                  <c:v>628.9</c:v>
                </c:pt>
              </c:numCache>
            </c:numRef>
          </c:val>
        </c:ser>
        <c:axId val="120464896"/>
        <c:axId val="120466432"/>
      </c:barChart>
      <c:catAx>
        <c:axId val="120464896"/>
        <c:scaling>
          <c:orientation val="minMax"/>
        </c:scaling>
        <c:axPos val="l"/>
        <c:tickLblPos val="nextTo"/>
        <c:spPr>
          <a:solidFill>
            <a:prstClr val="white">
              <a:alpha val="46000"/>
            </a:prstClr>
          </a:solidFill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466432"/>
        <c:crosses val="autoZero"/>
        <c:auto val="1"/>
        <c:lblAlgn val="ctr"/>
        <c:lblOffset val="100"/>
      </c:catAx>
      <c:valAx>
        <c:axId val="120466432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2046489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8928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dLbls>
            <c:dLbl>
              <c:idx val="0"/>
              <c:layout>
                <c:manualLayout>
                  <c:x val="6.666666666666668E-2"/>
                  <c:y val="-2.1875000000000741E-2"/>
                </c:manualLayout>
              </c:layout>
              <c:showVal val="1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Val val="1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Val val="1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Val val="1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Val val="1"/>
            </c:dLbl>
            <c:dLbl>
              <c:idx val="5"/>
              <c:layout>
                <c:manualLayout>
                  <c:x val="5.8333333333334021E-2"/>
                  <c:y val="3.12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31705.3</c:v>
                </c:pt>
                <c:pt idx="1">
                  <c:v>33236.6</c:v>
                </c:pt>
                <c:pt idx="2">
                  <c:v>33728.199999999997</c:v>
                </c:pt>
                <c:pt idx="3">
                  <c:v>41818.9</c:v>
                </c:pt>
                <c:pt idx="4" formatCode="#,##0.00">
                  <c:v>42291.4</c:v>
                </c:pt>
                <c:pt idx="5" formatCode="#,##0.00">
                  <c:v>43370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dLbls>
            <c:dLbl>
              <c:idx val="0"/>
              <c:layout>
                <c:manualLayout>
                  <c:x val="5.8333333333334077E-2"/>
                  <c:y val="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6.1111111111111123E-2"/>
                  <c:y val="-3.1250000000000249E-3"/>
                </c:manualLayout>
              </c:layout>
              <c:showVal val="1"/>
            </c:dLbl>
            <c:dLbl>
              <c:idx val="2"/>
              <c:layout>
                <c:manualLayout>
                  <c:x val="6.2500000000000083E-2"/>
                  <c:y val="9.3750000000001315E-3"/>
                </c:manualLayout>
              </c:layout>
              <c:showVal val="1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Val val="1"/>
            </c:dLbl>
            <c:dLbl>
              <c:idx val="4"/>
              <c:layout>
                <c:manualLayout>
                  <c:x val="6.3888888888888884E-2"/>
                  <c:y val="1.432275120902314E-17"/>
                </c:manualLayout>
              </c:layout>
              <c:showVal val="1"/>
            </c:dLbl>
            <c:dLbl>
              <c:idx val="5"/>
              <c:layout>
                <c:manualLayout>
                  <c:x val="6.666666666666656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16544.400000000001</c:v>
                </c:pt>
                <c:pt idx="1">
                  <c:v>19983.400000000001</c:v>
                </c:pt>
                <c:pt idx="2">
                  <c:v>17891</c:v>
                </c:pt>
                <c:pt idx="3">
                  <c:v>9826.1</c:v>
                </c:pt>
                <c:pt idx="4" formatCode="#,##0.00">
                  <c:v>14186.2</c:v>
                </c:pt>
                <c:pt idx="5" formatCode="#,##0.00">
                  <c:v>11275.1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6944444444444443E-2"/>
                  <c:y val="9.375000000000161E-3"/>
                </c:manualLayout>
              </c:layout>
              <c:showVal val="1"/>
            </c:dLbl>
            <c:dLbl>
              <c:idx val="1"/>
              <c:layout>
                <c:manualLayout>
                  <c:x val="5.6944444444444443E-2"/>
                  <c:y val="9.375000000000161E-3"/>
                </c:manualLayout>
              </c:layout>
              <c:showVal val="1"/>
            </c:dLbl>
            <c:dLbl>
              <c:idx val="2"/>
              <c:layout>
                <c:manualLayout>
                  <c:x val="6.3888888888888884E-2"/>
                  <c:y val="-3.5806878022558388E-18"/>
                </c:manualLayout>
              </c:layout>
              <c:showVal val="1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Val val="1"/>
            </c:dLbl>
            <c:dLbl>
              <c:idx val="4"/>
              <c:layout>
                <c:manualLayout>
                  <c:x val="5.5555555555555455E-2"/>
                  <c:y val="6.2500000000000134E-3"/>
                </c:manualLayout>
              </c:layout>
              <c:showVal val="1"/>
            </c:dLbl>
            <c:dLbl>
              <c:idx val="5"/>
              <c:layout>
                <c:manualLayout>
                  <c:x val="5.8333333333334021E-2"/>
                  <c:y val="6.250000000000013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798.6</c:v>
                </c:pt>
                <c:pt idx="1">
                  <c:v>2605</c:v>
                </c:pt>
                <c:pt idx="2">
                  <c:v>2262.6</c:v>
                </c:pt>
                <c:pt idx="3">
                  <c:v>1931.4</c:v>
                </c:pt>
                <c:pt idx="4">
                  <c:v>1931.4</c:v>
                </c:pt>
                <c:pt idx="5">
                  <c:v>1931.4</c:v>
                </c:pt>
              </c:numCache>
            </c:numRef>
          </c:val>
        </c:ser>
        <c:overlap val="100"/>
        <c:axId val="120813440"/>
        <c:axId val="120814976"/>
      </c:barChart>
      <c:catAx>
        <c:axId val="120813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814976"/>
        <c:crosses val="autoZero"/>
        <c:auto val="1"/>
        <c:lblAlgn val="ctr"/>
        <c:lblOffset val="100"/>
      </c:catAx>
      <c:valAx>
        <c:axId val="12081497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20813440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10"/>
      <c:perspective val="30"/>
    </c:view3D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FFC000"/>
            </a:solidFill>
            <a:ln w="44450">
              <a:noFill/>
            </a:ln>
          </c:spPr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Val val="1"/>
            </c:dLbl>
            <c:dLbl>
              <c:idx val="1"/>
              <c:layout>
                <c:manualLayout>
                  <c:x val="2.0825117448554972E-2"/>
                  <c:y val="-5.2688976377952758E-2"/>
                </c:manualLayout>
              </c:layout>
              <c:showVal val="1"/>
            </c:dLbl>
            <c:dLbl>
              <c:idx val="2"/>
              <c:layout>
                <c:manualLayout>
                  <c:x val="3.2557400913121155E-2"/>
                  <c:y val="-5.1970691163604553E-2"/>
                </c:manualLayout>
              </c:layout>
              <c:showVal val="1"/>
            </c:dLbl>
            <c:dLbl>
              <c:idx val="3"/>
              <c:layout>
                <c:manualLayout>
                  <c:x val="9.5304263437658748E-4"/>
                  <c:y val="1.15625477440035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349.5</c:v>
                </c:pt>
                <c:pt idx="1">
                  <c:v>402.4</c:v>
                </c:pt>
                <c:pt idx="2">
                  <c:v>403.3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</c:numCache>
            </c:numRef>
          </c:val>
        </c:ser>
        <c:shape val="cone"/>
        <c:axId val="120753536"/>
        <c:axId val="120759424"/>
        <c:axId val="0"/>
      </c:bar3DChart>
      <c:catAx>
        <c:axId val="120753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759424"/>
        <c:crosses val="autoZero"/>
        <c:auto val="1"/>
        <c:lblAlgn val="ctr"/>
        <c:lblOffset val="100"/>
      </c:catAx>
      <c:valAx>
        <c:axId val="12075942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20753536"/>
        <c:crosses val="autoZero"/>
        <c:crossBetween val="between"/>
      </c:valAx>
      <c:spPr>
        <a:noFill/>
      </c:spPr>
    </c:plotArea>
    <c:plotVisOnly val="1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758158094526028E-2"/>
          <c:y val="0"/>
          <c:w val="0.94248368381093406"/>
          <c:h val="0.822185589149291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7396</c:v>
                </c:pt>
                <c:pt idx="1">
                  <c:v>3895.2</c:v>
                </c:pt>
                <c:pt idx="2">
                  <c:v>3941.2</c:v>
                </c:pt>
                <c:pt idx="3">
                  <c:v>3341.5</c:v>
                </c:pt>
                <c:pt idx="4">
                  <c:v>3368.4</c:v>
                </c:pt>
                <c:pt idx="5">
                  <c:v>3398.3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49D749"/>
            </a:solidFill>
          </c:spPr>
          <c:dLbls>
            <c:dLbl>
              <c:idx val="0"/>
              <c:layout>
                <c:manualLayout>
                  <c:x val="1.5686268051559652E-2"/>
                  <c:y val="6.9713542910377147E-3"/>
                </c:manualLayout>
              </c:layout>
              <c:showVal val="1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Val val="1"/>
            </c:dLbl>
            <c:dLbl>
              <c:idx val="3"/>
              <c:layout>
                <c:manualLayout>
                  <c:x val="3.1372536103119311E-2"/>
                  <c:y val="6.97162876461104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6368.8</c:v>
                </c:pt>
                <c:pt idx="1">
                  <c:v>10735.6</c:v>
                </c:pt>
                <c:pt idx="2">
                  <c:v>17248</c:v>
                </c:pt>
                <c:pt idx="3">
                  <c:v>24532.799999999996</c:v>
                </c:pt>
                <c:pt idx="4">
                  <c:v>23044.9</c:v>
                </c:pt>
                <c:pt idx="5">
                  <c:v>21969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4522873954866366"/>
                  <c:y val="-3.834395820536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783,0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10630.4</c:v>
                </c:pt>
                <c:pt idx="1">
                  <c:v>1783.1</c:v>
                </c:pt>
                <c:pt idx="2">
                  <c:v>6360.3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121582720"/>
        <c:axId val="121584256"/>
      </c:barChart>
      <c:catAx>
        <c:axId val="12158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584256"/>
        <c:crosses val="autoZero"/>
        <c:auto val="1"/>
        <c:lblAlgn val="ctr"/>
        <c:lblOffset val="100"/>
      </c:catAx>
      <c:valAx>
        <c:axId val="121584256"/>
        <c:scaling>
          <c:orientation val="minMax"/>
        </c:scaling>
        <c:delete val="1"/>
        <c:axPos val="l"/>
        <c:numFmt formatCode="_-* #,##0.0_р_._-;\-* #,##0.0_р_._-;_-* &quot;-&quot;??_р_._-;_-@_-" sourceLinked="1"/>
        <c:tickLblPos val="none"/>
        <c:crossAx val="121582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8.0847222222222265E-2"/>
          <c:y val="1.6819012797074956E-2"/>
          <c:w val="0.89859612860892357"/>
          <c:h val="0.876392443631931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Val val="1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Val val="1"/>
            </c:dLbl>
            <c:dLbl>
              <c:idx val="3"/>
              <c:layout>
                <c:manualLayout>
                  <c:x val="4.1666666666666683E-3"/>
                  <c:y val="7.3126142595978496E-3"/>
                </c:manualLayout>
              </c:layout>
              <c:showVal val="1"/>
            </c:dLbl>
            <c:dLbl>
              <c:idx val="4"/>
              <c:layout>
                <c:manualLayout>
                  <c:x val="-8.3333333333334546E-3"/>
                  <c:y val="5.6476365868631064E-2"/>
                </c:manualLayout>
              </c:layout>
              <c:showVal val="1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(план)</c:v>
                </c:pt>
                <c:pt idx="5">
                  <c:v>2018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13409.2</c:v>
                </c:pt>
                <c:pt idx="1">
                  <c:v>14580.5</c:v>
                </c:pt>
                <c:pt idx="2">
                  <c:v>14590.5</c:v>
                </c:pt>
                <c:pt idx="3">
                  <c:v>18924.3</c:v>
                </c:pt>
                <c:pt idx="4">
                  <c:v>23662.1</c:v>
                </c:pt>
                <c:pt idx="5">
                  <c:v>23662.2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77777777778016E-3"/>
                  <c:y val="3.055534837799660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999830491088088E-2"/>
                </c:manualLayout>
              </c:layout>
              <c:showVal val="1"/>
            </c:dLbl>
            <c:dLbl>
              <c:idx val="3"/>
              <c:layout>
                <c:manualLayout>
                  <c:x val="-4.1666666666666683E-3"/>
                  <c:y val="1.9444312604179635E-2"/>
                </c:manualLayout>
              </c:layout>
              <c:showVal val="1"/>
            </c:dLbl>
            <c:dLbl>
              <c:idx val="4"/>
              <c:layout>
                <c:manualLayout>
                  <c:x val="-2.777777777777901E-3"/>
                  <c:y val="-1.928923928993488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3333043314337091E-2"/>
                </c:manualLayout>
              </c:layout>
              <c:showVal val="1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(план)</c:v>
                </c:pt>
                <c:pt idx="5">
                  <c:v>2018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22548.400000000001</c:v>
                </c:pt>
                <c:pt idx="1">
                  <c:v>22680.400000000001</c:v>
                </c:pt>
                <c:pt idx="2">
                  <c:v>22092.1</c:v>
                </c:pt>
                <c:pt idx="3">
                  <c:v>26126.5</c:v>
                </c:pt>
                <c:pt idx="4">
                  <c:v>31745.1</c:v>
                </c:pt>
                <c:pt idx="5">
                  <c:v>31772.3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Val val="1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Val val="1"/>
            </c:dLbl>
            <c:dLbl>
              <c:idx val="2"/>
              <c:layout>
                <c:manualLayout>
                  <c:x val="-7.6388888888888895E-2"/>
                  <c:y val="-6.2979842327752666E-2"/>
                </c:manualLayout>
              </c:layout>
              <c:showVal val="1"/>
            </c:dLbl>
            <c:dLbl>
              <c:idx val="3"/>
              <c:layout>
                <c:manualLayout>
                  <c:x val="-7.0833333333334123E-2"/>
                  <c:y val="-4.9487205324197404E-2"/>
                </c:manualLayout>
              </c:layout>
              <c:showVal val="1"/>
            </c:dLbl>
            <c:dLbl>
              <c:idx val="4"/>
              <c:layout>
                <c:manualLayout>
                  <c:x val="-9.444455380577417E-2"/>
                  <c:y val="-3.65373523921942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9.1257971181391267E-3"/>
                </c:manualLayout>
              </c:layout>
              <c:showVal val="1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(план)</c:v>
                </c:pt>
                <c:pt idx="5">
                  <c:v>2018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25808.2</c:v>
                </c:pt>
                <c:pt idx="1">
                  <c:v>27404.3</c:v>
                </c:pt>
                <c:pt idx="2">
                  <c:v>26849.7</c:v>
                </c:pt>
                <c:pt idx="3">
                  <c:v>28445.7</c:v>
                </c:pt>
                <c:pt idx="4">
                  <c:v>29878.9</c:v>
                </c:pt>
                <c:pt idx="5">
                  <c:v>29890.799999999996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33333333333412E-2"/>
                  <c:y val="3.6278819809316021E-2"/>
                </c:manualLayout>
              </c:layout>
              <c:showVal val="1"/>
            </c:dLbl>
            <c:dLbl>
              <c:idx val="1"/>
              <c:layout>
                <c:manualLayout>
                  <c:x val="-2.777777777778016E-3"/>
                  <c:y val="2.2222071547633872E-2"/>
                </c:manualLayout>
              </c:layout>
              <c:showVal val="1"/>
            </c:dLbl>
            <c:dLbl>
              <c:idx val="2"/>
              <c:layout>
                <c:manualLayout>
                  <c:x val="-7.6388888888888895E-2"/>
                  <c:y val="-4.5632824233351132E-2"/>
                </c:manualLayout>
              </c:layout>
              <c:showVal val="1"/>
            </c:dLbl>
            <c:dLbl>
              <c:idx val="3"/>
              <c:layout>
                <c:manualLayout>
                  <c:x val="-8.6111111111110819E-2"/>
                  <c:y val="-3.6563071297989032E-2"/>
                </c:manualLayout>
              </c:layout>
              <c:showVal val="1"/>
            </c:dLbl>
            <c:dLbl>
              <c:idx val="4"/>
              <c:layout>
                <c:manualLayout>
                  <c:x val="-2.7778871391075212E-3"/>
                  <c:y val="3.537443559957201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3.6563071297989053E-2"/>
                </c:manualLayout>
              </c:layout>
              <c:showVal val="1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(план)</c:v>
                </c:pt>
                <c:pt idx="5">
                  <c:v>2018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17185.7</c:v>
                </c:pt>
                <c:pt idx="1">
                  <c:v>19656</c:v>
                </c:pt>
                <c:pt idx="2">
                  <c:v>23289.7</c:v>
                </c:pt>
                <c:pt idx="3">
                  <c:v>25516.6</c:v>
                </c:pt>
                <c:pt idx="4">
                  <c:v>29588.9</c:v>
                </c:pt>
                <c:pt idx="5">
                  <c:v>29655</c:v>
                </c:pt>
              </c:numCache>
            </c:numRef>
          </c:val>
        </c:ser>
        <c:dLbls>
          <c:showVal val="1"/>
        </c:dLbls>
        <c:marker val="1"/>
        <c:axId val="122194560"/>
        <c:axId val="122216832"/>
      </c:lineChart>
      <c:catAx>
        <c:axId val="122194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122216832"/>
        <c:crosses val="autoZero"/>
        <c:auto val="1"/>
        <c:lblAlgn val="ctr"/>
        <c:lblOffset val="100"/>
      </c:catAx>
      <c:valAx>
        <c:axId val="12221683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22194560"/>
        <c:crosses val="autoZero"/>
        <c:crossBetween val="between"/>
      </c:valAx>
    </c:plotArea>
    <c:plotVisOnly val="1"/>
  </c:chart>
  <c:spPr>
    <a:blipFill dpi="0" rotWithShape="1">
      <a:blip xmlns:r="http://schemas.openxmlformats.org/officeDocument/2006/relationships" r:embed="rId1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Val val="1"/>
            </c:dLbl>
            <c:dLbl>
              <c:idx val="2"/>
              <c:layout>
                <c:manualLayout>
                  <c:x val="-3.4722222222222224E-2"/>
                  <c:y val="1.4109248690283994E-2"/>
                </c:manualLayout>
              </c:layout>
              <c:showVal val="1"/>
            </c:dLbl>
            <c:dLbl>
              <c:idx val="3"/>
              <c:layout>
                <c:manualLayout>
                  <c:x val="-1.3888888888889055E-2"/>
                  <c:y val="1.12873989522271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539706.30000000005</c:v>
                </c:pt>
                <c:pt idx="1">
                  <c:v>556143.69999999332</c:v>
                </c:pt>
                <c:pt idx="2">
                  <c:v>672098</c:v>
                </c:pt>
                <c:pt idx="3">
                  <c:v>587806.4</c:v>
                </c:pt>
                <c:pt idx="4">
                  <c:v>612933.6</c:v>
                </c:pt>
                <c:pt idx="5">
                  <c:v>626224.1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Val val="1"/>
            </c:dLbl>
            <c:dLbl>
              <c:idx val="1"/>
              <c:layout>
                <c:manualLayout>
                  <c:x val="5.1388888888888887E-2"/>
                  <c:y val="-2.2219289276038054E-7"/>
                </c:manualLayout>
              </c:layout>
              <c:showVal val="1"/>
            </c:dLbl>
            <c:dLbl>
              <c:idx val="2"/>
              <c:layout>
                <c:manualLayout>
                  <c:x val="3.5667432195975582E-2"/>
                  <c:y val="-5.6436994761136731E-3"/>
                </c:manualLayout>
              </c:layout>
              <c:showVal val="1"/>
            </c:dLbl>
            <c:dLbl>
              <c:idx val="3"/>
              <c:layout>
                <c:manualLayout>
                  <c:x val="5.1236876640419947E-2"/>
                  <c:y val="2.5396647642511191E-2"/>
                </c:manualLayout>
              </c:layout>
              <c:showVal val="1"/>
            </c:dLbl>
            <c:dLbl>
              <c:idx val="4"/>
              <c:layout>
                <c:manualLayout>
                  <c:x val="0.05"/>
                  <c:y val="4.2327746070851976E-2"/>
                </c:manualLayout>
              </c:layout>
              <c:showVal val="1"/>
            </c:dLbl>
            <c:dLbl>
              <c:idx val="5"/>
              <c:layout>
                <c:manualLayout>
                  <c:x val="4.1666666666666664E-2"/>
                  <c:y val="-5.643699476113663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565519.6</c:v>
                </c:pt>
                <c:pt idx="1">
                  <c:v>558898.4</c:v>
                </c:pt>
                <c:pt idx="2">
                  <c:v>650194.6</c:v>
                </c:pt>
                <c:pt idx="3">
                  <c:v>587806.4</c:v>
                </c:pt>
                <c:pt idx="4">
                  <c:v>612933.6</c:v>
                </c:pt>
                <c:pt idx="5">
                  <c:v>626224.1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Val val="1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25813.3</c:v>
                </c:pt>
                <c:pt idx="1">
                  <c:v>2754.7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8080"/>
            </a:solidFill>
          </c:spPr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21903.4</c:v>
                </c:pt>
              </c:numCache>
            </c:numRef>
          </c:val>
        </c:ser>
        <c:shape val="box"/>
        <c:axId val="90110592"/>
        <c:axId val="101474688"/>
        <c:axId val="0"/>
      </c:bar3DChart>
      <c:catAx>
        <c:axId val="90110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74688"/>
        <c:crosses val="autoZero"/>
        <c:auto val="1"/>
        <c:lblAlgn val="ctr"/>
        <c:lblOffset val="100"/>
      </c:catAx>
      <c:valAx>
        <c:axId val="101474688"/>
        <c:scaling>
          <c:orientation val="minMax"/>
        </c:scaling>
        <c:delete val="1"/>
        <c:axPos val="l"/>
        <c:numFmt formatCode="#,##0.0" sourceLinked="1"/>
        <c:tickLblPos val="none"/>
        <c:crossAx val="9011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476"/>
          <c:y val="0.30222966124027761"/>
          <c:w val="0.13594860017498084"/>
          <c:h val="0.33063813354415267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prstClr val="white">
        <a:alpha val="59000"/>
      </a:prst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1,0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FFFF66"/>
              </a:solidFill>
            </c:spPr>
          </c:dPt>
          <c:dPt>
            <c:idx val="6"/>
            <c:spPr>
              <a:solidFill>
                <a:srgbClr val="6699FF"/>
              </a:solidFill>
            </c:spPr>
          </c:dPt>
          <c:dPt>
            <c:idx val="7"/>
            <c:spPr>
              <a:solidFill>
                <a:srgbClr val="FF7C80"/>
              </a:solidFill>
            </c:spPr>
          </c:dPt>
          <c:dPt>
            <c:idx val="8"/>
            <c:spPr>
              <a:solidFill>
                <a:srgbClr val="99FF99"/>
              </a:solidFill>
            </c:spPr>
          </c:dPt>
          <c:dPt>
            <c:idx val="9"/>
            <c:spPr>
              <a:solidFill>
                <a:srgbClr val="CC00FF"/>
              </a:solidFill>
            </c:spPr>
          </c:dPt>
          <c:dPt>
            <c:idx val="10"/>
            <c:spPr>
              <a:solidFill>
                <a:srgbClr val="00CCFF"/>
              </a:solidFill>
            </c:spPr>
          </c:dPt>
          <c:dPt>
            <c:idx val="11"/>
            <c:spPr>
              <a:solidFill>
                <a:srgbClr val="FFDA65"/>
              </a:solidFill>
            </c:spPr>
          </c:dPt>
          <c:dPt>
            <c:idx val="12"/>
            <c:spPr>
              <a:solidFill>
                <a:srgbClr val="CCCCFF"/>
              </a:solidFill>
            </c:spPr>
          </c:dPt>
          <c:dPt>
            <c:idx val="14"/>
            <c:spPr>
              <a:solidFill>
                <a:srgbClr val="D60093"/>
              </a:solidFill>
            </c:spPr>
          </c:dPt>
          <c:dLbls>
            <c:dLbl>
              <c:idx val="1"/>
              <c:layout>
                <c:manualLayout>
                  <c:x val="2.1842847769029377E-2"/>
                  <c:y val="4.458088336213781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Экономическое и инвестиционное развитие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Непрограммные расходы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1.1200000000000001</c:v>
                </c:pt>
                <c:pt idx="1">
                  <c:v>0.1</c:v>
                </c:pt>
                <c:pt idx="2">
                  <c:v>2.8</c:v>
                </c:pt>
                <c:pt idx="3">
                  <c:v>3</c:v>
                </c:pt>
                <c:pt idx="4">
                  <c:v>1.54</c:v>
                </c:pt>
                <c:pt idx="5">
                  <c:v>1.37</c:v>
                </c:pt>
                <c:pt idx="6">
                  <c:v>6.45</c:v>
                </c:pt>
                <c:pt idx="7">
                  <c:v>4.08</c:v>
                </c:pt>
                <c:pt idx="8">
                  <c:v>6.29</c:v>
                </c:pt>
                <c:pt idx="9">
                  <c:v>0.62000000000000366</c:v>
                </c:pt>
                <c:pt idx="10">
                  <c:v>52.47</c:v>
                </c:pt>
                <c:pt idx="11">
                  <c:v>7.9700000000000024</c:v>
                </c:pt>
                <c:pt idx="12">
                  <c:v>10.76</c:v>
                </c:pt>
                <c:pt idx="13" formatCode="#,##0.00">
                  <c:v>3.0000000000000002E-2</c:v>
                </c:pt>
                <c:pt idx="14">
                  <c:v>0.30000000000000032</c:v>
                </c:pt>
                <c:pt idx="15" formatCode="#,##0.00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0437445319337"/>
          <c:y val="3.6856261604003918E-2"/>
          <c:w val="0.33662292213473716"/>
          <c:h val="0.96314373839599665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25729024"/>
        <c:axId val="124993536"/>
      </c:barChart>
      <c:catAx>
        <c:axId val="125729024"/>
        <c:scaling>
          <c:orientation val="minMax"/>
        </c:scaling>
        <c:axPos val="b"/>
        <c:tickLblPos val="nextTo"/>
        <c:crossAx val="124993536"/>
        <c:crosses val="autoZero"/>
        <c:auto val="1"/>
        <c:lblAlgn val="ctr"/>
        <c:lblOffset val="100"/>
      </c:catAx>
      <c:valAx>
        <c:axId val="124993536"/>
        <c:scaling>
          <c:orientation val="minMax"/>
        </c:scaling>
        <c:axPos val="l"/>
        <c:majorGridlines/>
        <c:numFmt formatCode="General" sourceLinked="1"/>
        <c:tickLblPos val="nextTo"/>
        <c:crossAx val="125729024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82551936"/>
        <c:axId val="82553856"/>
      </c:barChart>
      <c:catAx>
        <c:axId val="82551936"/>
        <c:scaling>
          <c:orientation val="minMax"/>
        </c:scaling>
        <c:axPos val="b"/>
        <c:tickLblPos val="nextTo"/>
        <c:crossAx val="82553856"/>
        <c:crosses val="autoZero"/>
        <c:auto val="1"/>
        <c:lblAlgn val="ctr"/>
        <c:lblOffset val="100"/>
      </c:catAx>
      <c:valAx>
        <c:axId val="82553856"/>
        <c:scaling>
          <c:orientation val="minMax"/>
        </c:scaling>
        <c:axPos val="l"/>
        <c:majorGridlines/>
        <c:numFmt formatCode="General" sourceLinked="1"/>
        <c:tickLblPos val="nextTo"/>
        <c:crossAx val="82551936"/>
        <c:crosses val="autoZero"/>
        <c:crossBetween val="between"/>
      </c:valAx>
    </c:plotArea>
    <c:legend>
      <c:legendPos val="r"/>
    </c:legend>
    <c:plotVisOnly val="1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-5.8287388031992892E-3"/>
                  <c:y val="6.4197081540793927E-2"/>
                </c:manualLayout>
              </c:layout>
              <c:showVal val="1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2.5764882262602983E-3"/>
                  <c:y val="5.432060745759363E-2"/>
                </c:manualLayout>
              </c:layout>
              <c:showVal val="1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628134</c:v>
                </c:pt>
                <c:pt idx="1">
                  <c:v>620415.4</c:v>
                </c:pt>
                <c:pt idx="2">
                  <c:v>745534</c:v>
                </c:pt>
                <c:pt idx="3">
                  <c:v>639519.5</c:v>
                </c:pt>
                <c:pt idx="4">
                  <c:v>658454.4</c:v>
                </c:pt>
                <c:pt idx="5">
                  <c:v>671241.5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Val val="1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Val val="1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Val val="1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Val val="1"/>
            </c:dLbl>
            <c:dLbl>
              <c:idx val="5"/>
              <c:layout>
                <c:manualLayout>
                  <c:x val="9.4470143635717939E-17"/>
                  <c:y val="1.4814711124798194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539706.30000000005</c:v>
                </c:pt>
                <c:pt idx="1">
                  <c:v>556143.69999999774</c:v>
                </c:pt>
                <c:pt idx="2">
                  <c:v>672098</c:v>
                </c:pt>
                <c:pt idx="3">
                  <c:v>587806.4</c:v>
                </c:pt>
                <c:pt idx="4">
                  <c:v>612933.6</c:v>
                </c:pt>
                <c:pt idx="5">
                  <c:v>626224.1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Val val="1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Val val="1"/>
            </c:dLbl>
            <c:dLbl>
              <c:idx val="2"/>
              <c:layout>
                <c:manualLayout>
                  <c:x val="5.342948847398685E-17"/>
                  <c:y val="-1.4814711124798194E-2"/>
                </c:manualLayout>
              </c:layout>
              <c:showVal val="1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4320607457593678E-2"/>
                </c:manualLayout>
              </c:layout>
              <c:showVal val="1"/>
            </c:dLbl>
            <c:dLbl>
              <c:idx val="5"/>
              <c:layout>
                <c:manualLayout>
                  <c:x val="9.4470143635717939E-17"/>
                  <c:y val="-4.4444133374394575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88427.7</c:v>
                </c:pt>
                <c:pt idx="1">
                  <c:v>64271.7</c:v>
                </c:pt>
                <c:pt idx="2">
                  <c:v>73436</c:v>
                </c:pt>
                <c:pt idx="3">
                  <c:v>51713.1</c:v>
                </c:pt>
                <c:pt idx="4">
                  <c:v>45520.800000000003</c:v>
                </c:pt>
                <c:pt idx="5">
                  <c:v>45017.4</c:v>
                </c:pt>
              </c:numCache>
            </c:numRef>
          </c:val>
        </c:ser>
        <c:marker val="1"/>
        <c:axId val="110905600"/>
        <c:axId val="110919680"/>
      </c:lineChart>
      <c:catAx>
        <c:axId val="110905600"/>
        <c:scaling>
          <c:orientation val="minMax"/>
        </c:scaling>
        <c:axPos val="b"/>
        <c:numFmt formatCode="General" sourceLinked="1"/>
        <c:tickLblPos val="nextTo"/>
        <c:crossAx val="110919680"/>
        <c:crosses val="autoZero"/>
        <c:auto val="1"/>
        <c:lblAlgn val="ctr"/>
        <c:lblOffset val="100"/>
      </c:catAx>
      <c:valAx>
        <c:axId val="110919680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tickLblPos val="none"/>
        <c:crossAx val="11090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177"/>
          <c:y val="0.19677630330574139"/>
          <c:w val="0.25358040570560392"/>
          <c:h val="0.69238827141483994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1.5115059472245946E-2"/>
          <c:y val="0.28291185563505694"/>
          <c:w val="0.66628249266106665"/>
          <c:h val="0.520022557022473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30.6</c:v>
                </c:pt>
                <c:pt idx="1">
                  <c:v>30.5</c:v>
                </c:pt>
                <c:pt idx="2">
                  <c:v>37</c:v>
                </c:pt>
                <c:pt idx="3">
                  <c:v>31.7</c:v>
                </c:pt>
                <c:pt idx="4">
                  <c:v>32.5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Val val="1"/>
            </c:dLbl>
            <c:dLbl>
              <c:idx val="1"/>
              <c:layout>
                <c:manualLayout>
                  <c:x val="3.0651126465100526E-3"/>
                  <c:y val="0.10158659057004475"/>
                </c:manualLayout>
              </c:layout>
              <c:showVal val="1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Val val="1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Val val="1"/>
            </c:dLbl>
            <c:dLbl>
              <c:idx val="4"/>
              <c:layout>
                <c:manualLayout>
                  <c:x val="7.7294646787809014E-3"/>
                  <c:y val="3.0475977171013646E-2"/>
                </c:manualLayout>
              </c:layout>
              <c:showVal val="1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26.3</c:v>
                </c:pt>
                <c:pt idx="1">
                  <c:v>27.3</c:v>
                </c:pt>
                <c:pt idx="2">
                  <c:v>33.4</c:v>
                </c:pt>
                <c:pt idx="3">
                  <c:v>29.1</c:v>
                </c:pt>
                <c:pt idx="4">
                  <c:v>30.3</c:v>
                </c:pt>
                <c:pt idx="5">
                  <c:v>30.8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4.3</c:v>
                </c:pt>
                <c:pt idx="1">
                  <c:v>3.2</c:v>
                </c:pt>
                <c:pt idx="2">
                  <c:v>3.6</c:v>
                </c:pt>
                <c:pt idx="3">
                  <c:v>2.6</c:v>
                </c:pt>
                <c:pt idx="4">
                  <c:v>2.2000000000000002</c:v>
                </c:pt>
                <c:pt idx="5">
                  <c:v>2.2000000000000002</c:v>
                </c:pt>
              </c:numCache>
            </c:numRef>
          </c:val>
        </c:ser>
        <c:shape val="cone"/>
        <c:axId val="110950656"/>
        <c:axId val="111755264"/>
        <c:axId val="0"/>
      </c:bar3DChart>
      <c:catAx>
        <c:axId val="110950656"/>
        <c:scaling>
          <c:orientation val="minMax"/>
        </c:scaling>
        <c:axPos val="b"/>
        <c:numFmt formatCode="General" sourceLinked="1"/>
        <c:tickLblPos val="nextTo"/>
        <c:crossAx val="111755264"/>
        <c:crosses val="autoZero"/>
        <c:auto val="1"/>
        <c:lblAlgn val="ctr"/>
        <c:lblOffset val="100"/>
      </c:catAx>
      <c:valAx>
        <c:axId val="111755264"/>
        <c:scaling>
          <c:orientation val="minMax"/>
        </c:scaling>
        <c:delete val="1"/>
        <c:axPos val="l"/>
        <c:numFmt formatCode="General" sourceLinked="1"/>
        <c:tickLblPos val="none"/>
        <c:crossAx val="1109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2925"/>
          <c:y val="0.22936852335491675"/>
          <c:w val="0.30986309807105838"/>
          <c:h val="0.6534737414661266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159523</c:v>
                </c:pt>
                <c:pt idx="1">
                  <c:v>155436</c:v>
                </c:pt>
                <c:pt idx="2">
                  <c:v>146867</c:v>
                </c:pt>
                <c:pt idx="3">
                  <c:v>158848.20000000001</c:v>
                </c:pt>
                <c:pt idx="4">
                  <c:v>122062</c:v>
                </c:pt>
                <c:pt idx="5">
                  <c:v>129498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2021 (План)</c:v>
                </c:pt>
                <c:pt idx="1">
                  <c:v>2020 (План)</c:v>
                </c:pt>
                <c:pt idx="2">
                  <c:v>2019 (План)</c:v>
                </c:pt>
                <c:pt idx="3">
                  <c:v>2018 (Отчет)</c:v>
                </c:pt>
                <c:pt idx="4">
                  <c:v>2017</c:v>
                </c:pt>
                <c:pt idx="5">
                  <c:v>2016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11553</c:v>
                </c:pt>
                <c:pt idx="1">
                  <c:v>11085</c:v>
                </c:pt>
                <c:pt idx="2">
                  <c:v>10626</c:v>
                </c:pt>
                <c:pt idx="3">
                  <c:v>20619</c:v>
                </c:pt>
                <c:pt idx="4">
                  <c:v>15725.4</c:v>
                </c:pt>
                <c:pt idx="5">
                  <c:v>16213</c:v>
                </c:pt>
              </c:numCache>
            </c:numRef>
          </c:val>
        </c:ser>
        <c:shape val="cylinder"/>
        <c:axId val="111936640"/>
        <c:axId val="111938176"/>
        <c:axId val="0"/>
      </c:bar3DChart>
      <c:catAx>
        <c:axId val="111936640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938176"/>
        <c:crosses val="autoZero"/>
        <c:auto val="1"/>
        <c:lblAlgn val="ctr"/>
        <c:lblOffset val="100"/>
      </c:catAx>
      <c:valAx>
        <c:axId val="111938176"/>
        <c:scaling>
          <c:orientation val="minMax"/>
        </c:scaling>
        <c:delete val="1"/>
        <c:axPos val="b"/>
        <c:numFmt formatCode="0.0" sourceLinked="1"/>
        <c:tickLblPos val="none"/>
        <c:crossAx val="1119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569"/>
          <c:w val="0.2335616552110297"/>
          <c:h val="0.48835470384577145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637044137220948"/>
          <c:y val="0.17036911127731141"/>
          <c:w val="0.60910361321151141"/>
          <c:h val="0.7884161790643454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48535.4</c:v>
                </c:pt>
                <c:pt idx="1">
                  <c:v>80403.199999999997</c:v>
                </c:pt>
                <c:pt idx="2">
                  <c:v>139182.6</c:v>
                </c:pt>
                <c:pt idx="3">
                  <c:v>123492.8</c:v>
                </c:pt>
                <c:pt idx="4">
                  <c:v>106642.7</c:v>
                </c:pt>
                <c:pt idx="5">
                  <c:v>101146.1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218437.6</c:v>
                </c:pt>
                <c:pt idx="1">
                  <c:v>223351.1</c:v>
                </c:pt>
                <c:pt idx="2">
                  <c:v>240942.9</c:v>
                </c:pt>
                <c:pt idx="3">
                  <c:v>240381.6</c:v>
                </c:pt>
                <c:pt idx="4">
                  <c:v>248318.3</c:v>
                </c:pt>
                <c:pt idx="5">
                  <c:v>259380.8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122021.4</c:v>
                </c:pt>
                <c:pt idx="1">
                  <c:v>106040.8</c:v>
                </c:pt>
                <c:pt idx="2">
                  <c:v>104381.5</c:v>
                </c:pt>
                <c:pt idx="3">
                  <c:v>59496</c:v>
                </c:pt>
                <c:pt idx="4">
                  <c:v>84508.6</c:v>
                </c:pt>
                <c:pt idx="5">
                  <c:v>87678.2</c:v>
                </c:pt>
              </c:numCache>
            </c:numRef>
          </c:val>
        </c:ser>
        <c:axId val="111981312"/>
        <c:axId val="111982848"/>
      </c:barChart>
      <c:catAx>
        <c:axId val="111981312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982848"/>
        <c:crosses val="autoZero"/>
        <c:auto val="1"/>
        <c:lblAlgn val="ctr"/>
        <c:lblOffset val="100"/>
      </c:catAx>
      <c:valAx>
        <c:axId val="111982848"/>
        <c:scaling>
          <c:orientation val="minMax"/>
        </c:scaling>
        <c:delete val="1"/>
        <c:axPos val="b"/>
        <c:numFmt formatCode="_-* #,##0.0_р_._-;\-* #,##0.0_р_._-;_-* &quot;-&quot;??_р_._-;_-@_-" sourceLinked="1"/>
        <c:tickLblPos val="none"/>
        <c:crossAx val="11198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645"/>
          <c:w val="0.19907350509275618"/>
          <c:h val="0.37024512764315104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30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Val val="1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Val val="1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Val val="1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Val val="1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Val val="1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7691.4</c:v>
                </c:pt>
                <c:pt idx="1">
                  <c:v>8561.2000000000007</c:v>
                </c:pt>
                <c:pt idx="2">
                  <c:v>8126.9</c:v>
                </c:pt>
                <c:pt idx="3">
                  <c:v>6943</c:v>
                </c:pt>
                <c:pt idx="4">
                  <c:v>6943</c:v>
                </c:pt>
                <c:pt idx="5">
                  <c:v>6943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250638252488128E-2"/>
                  <c:y val="8.2686759766315409E-3"/>
                </c:manualLayout>
              </c:layout>
              <c:showVal val="1"/>
            </c:dLbl>
            <c:dLbl>
              <c:idx val="2"/>
              <c:layout>
                <c:manualLayout>
                  <c:x val="8.3124970837028245E-2"/>
                  <c:y val="-4.5477717871473533E-2"/>
                </c:manualLayout>
              </c:layout>
              <c:showVal val="1"/>
            </c:dLbl>
            <c:dLbl>
              <c:idx val="3"/>
              <c:layout>
                <c:manualLayout>
                  <c:x val="8.1269205900585909E-2"/>
                  <c:y val="-4.961238139821407E-2"/>
                </c:manualLayout>
              </c:layout>
              <c:showVal val="1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Val val="1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218437.6</c:v>
                </c:pt>
                <c:pt idx="1">
                  <c:v>223531.1</c:v>
                </c:pt>
                <c:pt idx="2">
                  <c:v>240942.9</c:v>
                </c:pt>
                <c:pt idx="3">
                  <c:v>240381.6</c:v>
                </c:pt>
                <c:pt idx="4">
                  <c:v>248318.3</c:v>
                </c:pt>
                <c:pt idx="5">
                  <c:v>259380.8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5063825248812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348309214166285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8.312497083702824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Val val="1"/>
            </c:dLbl>
            <c:dLbl>
              <c:idx val="4"/>
              <c:layout>
                <c:manualLayout>
                  <c:x val="8.6772342169992966E-2"/>
                  <c:y val="-8.2686759766315409E-3"/>
                </c:manualLayout>
              </c:layout>
              <c:showVal val="1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122021.4</c:v>
                </c:pt>
                <c:pt idx="1">
                  <c:v>106040.8</c:v>
                </c:pt>
                <c:pt idx="2">
                  <c:v>104381.5</c:v>
                </c:pt>
                <c:pt idx="3">
                  <c:v>59496</c:v>
                </c:pt>
                <c:pt idx="4">
                  <c:v>84508.6</c:v>
                </c:pt>
                <c:pt idx="5">
                  <c:v>87678.2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Val val="1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Val val="1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250638252488128E-2"/>
                  <c:y val="-8.2686759766315409E-3"/>
                </c:manualLayout>
              </c:layout>
              <c:showVal val="1"/>
            </c:dLbl>
            <c:dLbl>
              <c:idx val="4"/>
              <c:layout>
                <c:manualLayout>
                  <c:x val="7.8306747811944438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 (Отчет)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48535.4</c:v>
                </c:pt>
                <c:pt idx="1">
                  <c:v>80403.199999999997</c:v>
                </c:pt>
                <c:pt idx="2">
                  <c:v>139182.6</c:v>
                </c:pt>
                <c:pt idx="3">
                  <c:v>123492.8</c:v>
                </c:pt>
                <c:pt idx="4">
                  <c:v>106642.7</c:v>
                </c:pt>
                <c:pt idx="5">
                  <c:v>101146.1</c:v>
                </c:pt>
              </c:numCache>
            </c:numRef>
          </c:val>
        </c:ser>
        <c:shape val="cylinder"/>
        <c:axId val="113833472"/>
        <c:axId val="113835008"/>
        <c:axId val="0"/>
      </c:bar3DChart>
      <c:catAx>
        <c:axId val="11383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35008"/>
        <c:crosses val="autoZero"/>
        <c:auto val="1"/>
        <c:lblAlgn val="ctr"/>
        <c:lblOffset val="100"/>
      </c:catAx>
      <c:valAx>
        <c:axId val="11383500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3833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/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/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/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/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/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/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/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/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/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6 360,3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29ABE2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A3D8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EE0076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B9E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866C-5644-4507-A581-231EB7B4CC2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7FB99-77DF-4D7E-8615-B2D5A0DE0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A0%D1%83%D1%81%D1%81%D0%BA%D0%B8%D0%B5" TargetMode="External"/><Relationship Id="rId3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1%D0%B0%D1%88%D0%BA%D0%BE%D1%80%D1%82%D0%BE%D1%81%D1%82%D0%B0%D0%BD%D0%B0" TargetMode="External"/><Relationship Id="rId7" Type="http://schemas.openxmlformats.org/officeDocument/2006/relationships/hyperlink" Target="https://ru.wikipedia.org/wiki/%D0%91%D0%B0%D1%88%D0%BA%D0%BE%D1%80%D1%82%D0%BE%D1%81%D1%82%D0%B0%D0%BD" TargetMode="External"/><Relationship Id="rId12" Type="http://schemas.openxmlformats.org/officeDocument/2006/relationships/hyperlink" Target="https://ru.wikipedia.org/wiki/%D0%A2%D0%B0%D1%82%D0%B0%D1%80%D1%8B" TargetMode="External"/><Relationship Id="rId2" Type="http://schemas.openxmlformats.org/officeDocument/2006/relationships/hyperlink" Target="https://ru.wikipedia.org/wiki/%D0%91%D0%B0%D1%88%D0%BA%D0%B8%D1%80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11" Type="http://schemas.openxmlformats.org/officeDocument/2006/relationships/hyperlink" Target="https://ru.wikipedia.org/wiki/%D0%91%D0%B0%D1%88%D0%BA%D0%B8%D1%80%D1%8B" TargetMode="External"/><Relationship Id="rId5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10" Type="http://schemas.openxmlformats.org/officeDocument/2006/relationships/hyperlink" Target="https://ru.wikipedia.org/wiki/%D0%9A%D1%80%D0%B0%D1%81%D0%BD%D0%B0%D1%8F_%D0%93%D0%BE%D1%80%D0%BA%D0%B0_(%D0%9D%D1%83%D1%80%D0%B8%D0%BC%D0%B0%D0%BD%D0%BE%D0%B2%D1%81%D0%BA%D0%B8%D0%B9_%D1%80%D0%B0%D0%B9%D0%BE%D0%BD)" TargetMode="External"/><Relationship Id="rId4" Type="http://schemas.openxmlformats.org/officeDocument/2006/relationships/hyperlink" Target="https://ru.wikipedia.org/wiki/%D0%A0%D0%B0%D0%B9%D0%BE%D0%BD%D1%8B_%D0%A0%D0%BE%D1%81%D1%81%D0%B8%D0%B8" TargetMode="External"/><Relationship Id="rId9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14" Type="http://schemas.openxmlformats.org/officeDocument/2006/relationships/hyperlink" Target="https://ru.wikipedia.org/wiki/%D0%9C%D0%B0%D1%80%D0%B8%D0%B9%D1%86%D1%8B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_____Microsoft_Office_Excel_97-20035.xls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oleObject" Target="../embeddings/_____Microsoft_Office_Excel_97-20036.xls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r="-2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2786058"/>
            <a:ext cx="27576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4000" b="1" dirty="0" smtClean="0">
                <a:ln w="317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4000" b="1" dirty="0" smtClean="0">
                <a:ln w="317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4000" b="1" dirty="0">
              <a:ln w="317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572140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годовому отчету об исполнении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Нуримановский район Республики Башкортостан за 2018 год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2571736" cy="1643049"/>
          </a:xfrm>
          <a:prstGeom prst="rect">
            <a:avLst/>
          </a:prstGeom>
        </p:spPr>
      </p:pic>
      <p:pic>
        <p:nvPicPr>
          <p:cNvPr id="7" name="Рисунок 6" descr="0_17d840_d1410edd_X5L.jpg"/>
          <p:cNvPicPr>
            <a:picLocks noChangeAspect="1"/>
          </p:cNvPicPr>
          <p:nvPr/>
        </p:nvPicPr>
        <p:blipFill>
          <a:blip r:embed="rId4" cstate="print"/>
          <a:srcRect t="8260"/>
          <a:stretch>
            <a:fillRect/>
          </a:stretch>
        </p:blipFill>
        <p:spPr>
          <a:xfrm>
            <a:off x="0" y="0"/>
            <a:ext cx="2571736" cy="1714488"/>
          </a:xfrm>
          <a:prstGeom prst="rect">
            <a:avLst/>
          </a:prstGeom>
        </p:spPr>
      </p:pic>
      <p:pic>
        <p:nvPicPr>
          <p:cNvPr id="10" name="Рисунок 9" descr="07fa28d198588f9441b1e7efbcf64ca2_1024_1024.png"/>
          <p:cNvPicPr>
            <a:picLocks noChangeAspect="1"/>
          </p:cNvPicPr>
          <p:nvPr/>
        </p:nvPicPr>
        <p:blipFill>
          <a:blip r:embed="rId5" cstate="print"/>
          <a:srcRect l="23958" t="63542" r="39583" b="12500"/>
          <a:stretch>
            <a:fillRect/>
          </a:stretch>
        </p:blipFill>
        <p:spPr>
          <a:xfrm>
            <a:off x="0" y="5000636"/>
            <a:ext cx="2571736" cy="1857364"/>
          </a:xfrm>
          <a:prstGeom prst="rect">
            <a:avLst/>
          </a:prstGeom>
        </p:spPr>
      </p:pic>
      <p:pic>
        <p:nvPicPr>
          <p:cNvPr id="11" name="Рисунок 10" descr="JwrqRMsUd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43050"/>
            <a:ext cx="2571736" cy="176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1" y="1357299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" y="1199785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6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0" y="2734618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0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0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0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0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3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8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6" y="857234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16,84  тыс. кв. м. - о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: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3" y="2143117"/>
            <a:ext cx="29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 (ИЖС) – 16,5 тыс. кв.м.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 flipH="1">
            <a:off x="4214809" y="3571877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социальной сферы, за 2018 год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4" y="607220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57553" y="4857760"/>
            <a:ext cx="5072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1014 чел .-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4286257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519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чел. – кол-во детей в среднем за год посещающих дополнительно 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3" y="1500175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28,81 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264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чел. – среднегодовое кол-во учащихся в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1" y="535782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0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-1429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бюджетной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политики района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4024"/>
            <a:ext cx="9144000" cy="6093976"/>
          </a:xfrm>
          <a:prstGeom prst="rect">
            <a:avLst/>
          </a:prstGeom>
          <a:blipFill dpi="0" rotWithShape="1">
            <a:blip r:embed="rId2" cstate="print">
              <a:alphaModFix amt="21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Сохранение,  укрепление и развитие налогового потенциала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качества администрирования доходов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Усиление адресной работы с налогоплательщиками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Мониторинг и оптимизация налоговых льгот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Погашение задолженности в бюджеты всех уровней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Легализация доходов населения и объектов налогообложения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Мониторинг расчетов с бюджетом налогоплательщиков</a:t>
            </a:r>
            <a:endParaRPr lang="ru-RU" sz="13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качества осуществления внутреннего финансового контроля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 их в пользу приоритетных направлений, создающих условия для экономического роста</a:t>
            </a:r>
            <a:endParaRPr lang="en-US" altLang="ko-KR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Оптимизация расходов бюджета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ko-KR" sz="13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300" b="1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Сокращение муниципального долга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Расширение использования механизмов инициативного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Сокращение объема дефицита бюджета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0" y="1428736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142945" y="-142900"/>
            <a:ext cx="8001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исполнения бюджета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2016-20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годах, тыс. руб.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214950"/>
          <a:ext cx="9144000" cy="16430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24643"/>
                <a:gridCol w="1387929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20120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F52B"/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539 706,3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612 933,6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626 224,1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587 806,4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612 933,6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626 224,1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-25 813,3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-2 754,7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+21 903,4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214290"/>
            <a:ext cx="7433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в 2018 году, тыс.руб.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643050"/>
          <a:ext cx="9144000" cy="52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/>
                <a:gridCol w="1928826"/>
                <a:gridCol w="1571636"/>
                <a:gridCol w="1428728"/>
              </a:tblGrid>
              <a:tr h="8385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(уточнено)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-6 742,1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-21 903,4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других бюджетов бюджетной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кредитов от других бюджетов бюджетной системы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-4 242,1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-19 403,4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прочих остатков денежных средств бюджета муниципального района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- 689 687,1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прочих остатков денежных средств бюджета муниципального района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670 283,7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0" y="1142984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4214810" y="4000504"/>
          <a:ext cx="49291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4929190" y="1142984"/>
          <a:ext cx="421481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0" y="4000504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00166" y="0"/>
            <a:ext cx="7161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2016-2021 годах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539 706,3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587 806,4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612 933,6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626 224,1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145 711,0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179 467,2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157 493,0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166 521,0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171 076,0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98 920,6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114 712,0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120 623,0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12 147,9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9 769,0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12 102,0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393 995,3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492 630,8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430 313,4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446 412,6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455 148,1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396 388,5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492 076,9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430 313,4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446 412,6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455 148,1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492,8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106 642,7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101 146,1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122 021,4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104 381,5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59 496,0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84 508,6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87 678,2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218 437,6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240 381,6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248 318,3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259 380,8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7 394,1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-2 690,5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42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2016-2021 годах, тыс.руб. </a:t>
            </a:r>
            <a:endParaRPr lang="ru-RU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50" y="115558"/>
            <a:ext cx="7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за 201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987" y="1362075"/>
            <a:ext cx="6766187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4673" y="2057400"/>
            <a:ext cx="104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115 620,5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22 795,5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9 358,6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5 636,3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8 276,0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3 248,8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19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5 386,7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380" y="5572140"/>
            <a:ext cx="1725216" cy="92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земельных участков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3 104,8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1 682,5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492 630,8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672 098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1" y="1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0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3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7" y="3643315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2" y="450057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2,1</a:t>
            </a:r>
            <a:r>
              <a:rPr lang="en-US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3" y="4000505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2,4</a:t>
            </a:r>
            <a:r>
              <a:rPr lang="en-US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8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592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" y="0"/>
          <a:ext cx="9144002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/>
                <a:gridCol w="1285855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«Красный Ключ»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учреждение здравоохранения Павловский детский санаторий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 Башкортостан</a:t>
                      </a:r>
                    </a:p>
                    <a:p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1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09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7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49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39" y="2571745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1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7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0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11,6</a:t>
            </a:r>
            <a:r>
              <a:rPr lang="en-US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FFCC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0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3,3</a:t>
            </a:r>
            <a:r>
              <a:rPr lang="en-US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chemeClr val="accent4">
                  <a:lumMod val="40000"/>
                  <a:lumOff val="6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2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7,2</a:t>
            </a:r>
            <a:r>
              <a:rPr lang="en-US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5143513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налогоплательщиков за 2018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8" y="0"/>
            <a:ext cx="8072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РФ в 2016-2021 годах</a:t>
            </a:r>
            <a:endParaRPr lang="ru-RU" sz="3000" b="1" dirty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80 403,2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123 492,8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106 642,7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101 146,1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122 021,4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106 040,8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104 381,5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59 496,0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84 508,6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87 678,2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218 437,6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223 351,1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240 381,6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248 318,3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259 380,8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8 561,2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8 126,9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143248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(Субсидии)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7330"/>
              </p:ext>
            </p:extLst>
          </p:nvPr>
        </p:nvGraphicFramePr>
        <p:xfrm>
          <a:off x="1" y="860768"/>
          <a:ext cx="9143999" cy="59972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4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1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государственной (муниципальной) собственности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1 074,0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23 688,5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10 904,2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31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1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12 793,0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13 335,8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13 869,9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11 274,0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11 690,0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11 698,0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государственной программы РФ   «доступная среда» на 2011-2020 годы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1 080,8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573,8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573,8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7 054,1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7 321,0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7 344,7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7 615,3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1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40 494,1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26 844,4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11 856,1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53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1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17 579,3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18 067,6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18 125,6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18 712,4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84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1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возникающих при доведении средней заработной платы педагогических   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1 940,0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597,6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5 985,5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6 043,2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6 066,0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6 263,3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1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возможностями здоровья в муниципальных образовательных организациях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3 595,4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5 070,6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5 070,6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5 070,6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9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однократно и бесплатно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на  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(строительство) жилого помещения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33904"/>
            <a:ext cx="9144000" cy="37240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     «Бюджет для граждан» содержит основные параметры годового отчета об исполнении районного бюджета за 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 в доступной и понятной форме. В нашем «бюджете для граждан» все данные изложены так, чтобы не только экономисты, но и все жители Нуримановского района могли понять, на какие цели и в каком объеме направляются средства.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6--Pavlovka-32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22826" b="28261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5526081"/>
              </p:ext>
            </p:extLst>
          </p:nvPr>
        </p:nvGraphicFramePr>
        <p:xfrm>
          <a:off x="1" y="3"/>
          <a:ext cx="9144033" cy="685802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86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предоставление социальных выплат молодым семьям при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5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улучшение жилищных условий молодых семей и молодых специалистов, проживающих в сельской местности, при рождении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(усыновлении) ребенка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971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99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8 133,1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9 825,6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9 197,2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8 445,4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13 227,4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10 334,3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302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расходов, связанных с обеспечением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подготовкой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6 628,3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5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30 824,1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подготовку и переподготовку квалифицированных специалистов для нужд жилищно-коммунальной отрасли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5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 на проведение капитального и текущего ремонта и приобретение оборудования для муниципальных стационарных загородных детских оздоровительных лагерей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переходу на поквартирные системы отопления и установке блочных котельных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36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122 021,4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106 040,8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104 381,5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59 496,0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84 508,6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87 678,2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(Субвенции)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7330"/>
              </p:ext>
            </p:extLst>
          </p:nvPr>
        </p:nvGraphicFramePr>
        <p:xfrm>
          <a:off x="0" y="853093"/>
          <a:ext cx="9143998" cy="60049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80"/>
                <a:gridCol w="714380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31 554,3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36 411,7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35 845,8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37 423,0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39 069,6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110 189,9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115 128,4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122 822,4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121 753,9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126 461,2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133 669,5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2 649,0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2 752,9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2 964,6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2 898,3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2817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12 931,9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12 597,7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14 980,2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15 268,3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15 878,8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16 513,7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7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4 944,3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4 879,2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5526081"/>
              </p:ext>
            </p:extLst>
          </p:nvPr>
        </p:nvGraphicFramePr>
        <p:xfrm>
          <a:off x="0" y="5"/>
          <a:ext cx="9144033" cy="685799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929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/>
                <a:gridCol w="714380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1 789,8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1 694,4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1 273,5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1 243,9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1 284,9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1 336,4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4 202,7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4 139,8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4 488,3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4 636,5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4 821,9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8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9 805,9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9 644,7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13 211,8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12 516,3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12 998,7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13 354,9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5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13 178,6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13 190,2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14 235,1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13 510,6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14 212,3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мероприятий по отлову и содержанию безнадзорных животных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8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13 516,5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15 990,8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12 441,8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12 441,8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3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526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4 138,0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3 985,0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4 916,9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3 967,1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4 125,8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4 290,8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4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1 538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1 725,6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0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Всероссийской сельскохозяйственной переписи в 2016 году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1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218 437,6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223 351,1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240 381,6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248 318,3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259 380,8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из других бюджетов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бюджетной системы РФ (Иные межбюджетные трансферты)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7330"/>
              </p:ext>
            </p:extLst>
          </p:nvPr>
        </p:nvGraphicFramePr>
        <p:xfrm>
          <a:off x="0" y="943475"/>
          <a:ext cx="9144001" cy="48429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77"/>
                <a:gridCol w="714377"/>
                <a:gridCol w="714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1 224,3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приобретение школьно-письменных принадлежностей для первоклассников из многодетных малообеспеченных семей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комплектование книжных фондов библиотек муниципальных образований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государственную поддержку муниципальных учреждений культуры, находящихся на территориях сельских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государственную поддержку лучших работников муниципальных учреждений культуры, находящихся на территориях сельских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7 394,1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14554"/>
          <a:ext cx="9144001" cy="2714647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52 015,1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50 393,5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60 132,7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53 542,9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53 542,9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53 542,9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34 693,2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30 643,1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40 212,3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66 199,4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72 052,0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16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27 337,9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32 125,3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31  404,4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30 639,0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35 584,2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39 134,6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20 196,7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12 337,5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12 441,8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12 441,8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77 021,9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41 486,5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60 437,4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40 932,6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34 279,3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33 292,9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340 049,2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425 813,9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405 131,4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401 105,1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404 747,0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19 742,0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13 611,0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488" y="357166"/>
          <a:ext cx="3143272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00364" y="4968876"/>
          <a:ext cx="3071834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00760" y="4968876"/>
          <a:ext cx="314324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4968852"/>
          <a:ext cx="3000364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2016-2021 годах, тыс.руб.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07927"/>
          <a:ext cx="9144000" cy="575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54 002,5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51 534,5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61 072,6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57 828,6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57 927,5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57 927,5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1 406,2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1 666,0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1 725,6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1 749,6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1 778,5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2 282,0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2 282,0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59 499,6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58 613,0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57 433,2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45 449,1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46 098,1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46 680,1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50 792,2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49 903,6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41 922,9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15 585,7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33 609,4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38 880,0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298 001,2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290 215,0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357 156,7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334 641,9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330 642,5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333 513,5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25 843,0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32 159,7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46 434,3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47 955,8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48 013,8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48 600,6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49 048,3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55 825,0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53 881,8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53 426,4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58 391,0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56 576,5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24 395,2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16 413,9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27 549,5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874,3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26 416,3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25367,3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13 611,0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587 806,4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612 933,6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626 224,1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286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2016-2021 годах, тыс.руб.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0"/>
          <a:stretch>
            <a:fillRect/>
          </a:stretch>
        </p:blipFill>
        <p:spPr>
          <a:xfrm>
            <a:off x="0" y="1571612"/>
            <a:ext cx="9144000" cy="3164463"/>
          </a:xfrm>
          <a:prstGeom prst="rect">
            <a:avLst/>
          </a:prstGeom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619" y="164983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за 2018 год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350043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6,4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54,9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0,02</a:t>
            </a: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rgbClr val="2ADE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17</a:t>
            </a:r>
            <a:r>
              <a:rPr lang="en-US" sz="12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3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,0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rgbClr val="99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rgbClr val="CC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43 726,9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14 236,5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2 936,2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/>
        </p:nvGraphicFramePr>
        <p:xfrm>
          <a:off x="-214346" y="4429132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42910" y="0"/>
            <a:ext cx="8722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2016-2021 годах, тыс. руб.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2016-2021 годах, тыс.руб.</a:t>
            </a: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1643050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3504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3517" y="3338422"/>
            <a:ext cx="8876581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в 2016-2021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1000108"/>
          <a:ext cx="51435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BB2D9-4D69-4268-9334-13351B020C8C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5717" y="0"/>
            <a:ext cx="894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2016-2021 годах,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4282" y="1285860"/>
          <a:ext cx="878687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rgbClr val="F250AD"/>
          </a:solidFill>
          <a:ln>
            <a:solidFill>
              <a:srgbClr val="F25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6072206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FBFB81"/>
          </a:solidFill>
          <a:ln>
            <a:solidFill>
              <a:srgbClr val="FBF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54"/>
            <a:ext cx="9144000" cy="690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5126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ЦЕЛИ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БЮДЖЕТНОЙ ПОЛИТИКИ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24028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СБАЛАНСИРОВАННОСТИ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3" y="3000373"/>
            <a:ext cx="23255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7" y="2928935"/>
            <a:ext cx="1767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ОТКРЫТОСТИ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 ПРОЗРАЧНОСТИ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rgbClr val="008080"/>
                </a:solidFill>
              </a:ln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83"/>
          <p:cNvGrpSpPr>
            <a:grpSpLocks/>
          </p:cNvGrpSpPr>
          <p:nvPr/>
        </p:nvGrpSpPr>
        <p:grpSpPr bwMode="auto">
          <a:xfrm>
            <a:off x="2604286" y="921271"/>
            <a:ext cx="639272" cy="614867"/>
            <a:chOff x="3446" y="464"/>
            <a:chExt cx="432" cy="432"/>
          </a:xfrm>
        </p:grpSpPr>
        <p:sp>
          <p:nvSpPr>
            <p:cNvPr id="32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grpSp>
        <p:nvGrpSpPr>
          <p:cNvPr id="3" name="Group 4483"/>
          <p:cNvGrpSpPr>
            <a:grpSpLocks/>
          </p:cNvGrpSpPr>
          <p:nvPr/>
        </p:nvGrpSpPr>
        <p:grpSpPr bwMode="auto">
          <a:xfrm>
            <a:off x="1391830" y="3406875"/>
            <a:ext cx="639272" cy="614867"/>
            <a:chOff x="3446" y="464"/>
            <a:chExt cx="432" cy="432"/>
          </a:xfrm>
        </p:grpSpPr>
        <p:sp>
          <p:nvSpPr>
            <p:cNvPr id="29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144000" cy="7431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в 2018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Oval 4491"/>
          <p:cNvSpPr>
            <a:spLocks noChangeArrowheads="1"/>
          </p:cNvSpPr>
          <p:nvPr/>
        </p:nvSpPr>
        <p:spPr bwMode="auto">
          <a:xfrm>
            <a:off x="2884488" y="5653088"/>
            <a:ext cx="642937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Oval 4488"/>
          <p:cNvSpPr>
            <a:spLocks noChangeArrowheads="1"/>
          </p:cNvSpPr>
          <p:nvPr/>
        </p:nvSpPr>
        <p:spPr bwMode="auto">
          <a:xfrm>
            <a:off x="5476875" y="5653088"/>
            <a:ext cx="642938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grpSp>
        <p:nvGrpSpPr>
          <p:cNvPr id="4" name="Group 4483"/>
          <p:cNvGrpSpPr>
            <a:grpSpLocks/>
          </p:cNvGrpSpPr>
          <p:nvPr/>
        </p:nvGrpSpPr>
        <p:grpSpPr bwMode="auto">
          <a:xfrm>
            <a:off x="5414960" y="1004888"/>
            <a:ext cx="3729221" cy="1181968"/>
            <a:chOff x="3446" y="464"/>
            <a:chExt cx="2507" cy="794"/>
          </a:xfrm>
        </p:grpSpPr>
        <p:sp>
          <p:nvSpPr>
            <p:cNvPr id="15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Rectangle 4472"/>
            <p:cNvSpPr>
              <a:spLocks noChangeArrowheads="1"/>
            </p:cNvSpPr>
            <p:nvPr/>
          </p:nvSpPr>
          <p:spPr bwMode="auto">
            <a:xfrm>
              <a:off x="3838" y="761"/>
              <a:ext cx="2115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Обустройство, содержание </a:t>
              </a:r>
            </a:p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и реконструкция скотомогильников</a:t>
              </a:r>
            </a:p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432,3 тыс.руб.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28992" y="278605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57 433,2 тыс.руб.</a:t>
            </a:r>
            <a:endParaRPr lang="en-US" dirty="0"/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98465" y="3643315"/>
            <a:ext cx="2463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сельского хозяйства 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6 077,8 тыс.руб.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14 509,2 тыс.руб.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60959" y="5688701"/>
            <a:ext cx="2797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Отдельные мероприятия в области речного транспорта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3 489,0 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68288" y="595372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малого  и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8 935,9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5626" y="394571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23 671,4 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09015" y="1152356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животных  298,8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372"/>
            <a:ext cx="9144000" cy="6975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дорожное хозяйство за счет дорожного фонда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7224" y="1000108"/>
            <a:ext cx="6038850" cy="1134563"/>
            <a:chOff x="1320" y="1369"/>
            <a:chExt cx="2964" cy="492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320" y="1369"/>
              <a:ext cx="408" cy="39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Источники формирования дорожного фонда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1750" y="1839354"/>
            <a:ext cx="5866818" cy="847521"/>
            <a:chOff x="1315" y="1753"/>
            <a:chExt cx="2947" cy="374"/>
          </a:xfrm>
        </p:grpSpPr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1526" y="179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gray">
            <a:xfrm>
              <a:off x="1315" y="1753"/>
              <a:ext cx="411" cy="374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gray">
            <a:xfrm>
              <a:off x="1757" y="1837"/>
              <a:ext cx="2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Акцизы на отдельные виды топлива</a:t>
              </a: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gray">
            <a:xfrm>
              <a:off x="1436" y="1840"/>
              <a:ext cx="17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8610" y="2600324"/>
            <a:ext cx="5781289" cy="847725"/>
            <a:chOff x="1339" y="2310"/>
            <a:chExt cx="3707" cy="534"/>
          </a:xfrm>
        </p:grpSpPr>
        <p:sp>
          <p:nvSpPr>
            <p:cNvPr id="9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Субсидии на содержание, ремонт, капитальный ремонт, 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строительство и реконструкцию автомобильных дорог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267200" y="3629025"/>
            <a:ext cx="4749800" cy="914400"/>
            <a:chOff x="1296" y="1344"/>
            <a:chExt cx="2992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Направления расходования дорожного фонда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67200" y="4391024"/>
            <a:ext cx="4724400" cy="885826"/>
            <a:chOff x="1296" y="1824"/>
            <a:chExt cx="2976" cy="432"/>
          </a:xfrm>
        </p:grpSpPr>
        <p:sp>
          <p:nvSpPr>
            <p:cNvPr id="103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5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Содержание и текущий ремонт автомобильных дорог общего пользования местного значения</a:t>
              </a: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gray">
            <a:xfrm>
              <a:off x="1393" y="1909"/>
              <a:ext cx="21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267200" y="5153024"/>
            <a:ext cx="4724400" cy="904875"/>
            <a:chOff x="1296" y="2304"/>
            <a:chExt cx="2976" cy="432"/>
          </a:xfrm>
        </p:grpSpPr>
        <p:sp>
          <p:nvSpPr>
            <p:cNvPr id="10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56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автомобильных дорог общего пользования</a:t>
              </a: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gray">
            <a:xfrm>
              <a:off x="1399" y="2389"/>
              <a:ext cx="21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267200" y="5915031"/>
            <a:ext cx="4733925" cy="800094"/>
            <a:chOff x="1296" y="2832"/>
            <a:chExt cx="2982" cy="432"/>
          </a:xfrm>
        </p:grpSpPr>
        <p:sp>
          <p:nvSpPr>
            <p:cNvPr id="113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22"/>
            <p:cNvSpPr txBox="1">
              <a:spLocks noChangeArrowheads="1"/>
            </p:cNvSpPr>
            <p:nvPr/>
          </p:nvSpPr>
          <p:spPr bwMode="gray">
            <a:xfrm>
              <a:off x="1698" y="2876"/>
              <a:ext cx="258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дворовых территорий многоквартирных домов, проездов к дворовым территориям многоквартирных домов</a:t>
              </a:r>
            </a:p>
          </p:txBody>
        </p:sp>
        <p:sp>
          <p:nvSpPr>
            <p:cNvPr id="1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285720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2016 год – 25 537,2 тыс.руб.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2017 год – 22 481,2 тыс.руб.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 (отчет) – 23 671,4 тыс. 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  (план) – 21 043,0 тыс.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 (план) – 23 792,0 тыс.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 (план) – 24 374,0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252,4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22 485,0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8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-12 985,5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57150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хозяйства - 6 200,0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572132" y="1071546"/>
          <a:ext cx="357186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28" y="0"/>
            <a:ext cx="758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хозяйство в 2016-2021 годах, тыс.руб.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2016-2021 годах, тыс.руб.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28" b="9766"/>
          <a:stretch/>
        </p:blipFill>
        <p:spPr>
          <a:xfrm rot="19396263">
            <a:off x="-51372" y="882726"/>
            <a:ext cx="2801498" cy="3864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63 620,8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72 779,6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71 214,7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71 095,0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71 118,5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202 443,3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199 614,0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238 279,2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220 148,3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216 596,3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219 061,1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18 559,6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20 832,0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26 560,9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27 524,0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27 546,8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27 744,1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7 612,6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8 436,0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12 339,8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9 165,5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8 815,0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9 000,4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5 765,0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6 589,4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6 589,4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6 589,4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357422" y="1000108"/>
          <a:ext cx="678657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9072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  в 2016-2021 годах, тыс.руб.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45 809,0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625,3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4000504"/>
          <a:ext cx="392905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290"/>
            <a:ext cx="7858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  в 2016-2021 годах, тыс.руб.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080000"/>
          <a:ext cx="9144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500330"/>
                <a:gridCol w="1000132"/>
                <a:gridCol w="1071570"/>
                <a:gridCol w="1071570"/>
                <a:gridCol w="1071570"/>
                <a:gridCol w="928694"/>
                <a:gridCol w="928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2 605,0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2 262,6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1 931,4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1 931,4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1 931,4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16 544,4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19 983,4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17 891,0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9 676,1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14 186,2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11 275,1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31 705,3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33 236,6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33 728,2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41 818,9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42 291,4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43 370,0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499043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в 2016-2021 годах, тыс.руб.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500042"/>
          <a:ext cx="4533900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спорт, в 2016-2021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385,3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478,6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 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729,2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380985"/>
              </p:ext>
            </p:extLst>
          </p:nvPr>
        </p:nvGraphicFramePr>
        <p:xfrm>
          <a:off x="1500166" y="264318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547563"/>
              </p:ext>
            </p:extLst>
          </p:nvPr>
        </p:nvGraphicFramePr>
        <p:xfrm>
          <a:off x="357158" y="3714752"/>
          <a:ext cx="8226660" cy="296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/>
                <a:gridCol w="1584176"/>
                <a:gridCol w="1224136"/>
                <a:gridCol w="1440160"/>
                <a:gridCol w="1296142"/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1.01.2018г.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1.01.2019г.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из республиканского бюджета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286249" y="4849158"/>
          <a:ext cx="4857751" cy="200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2"/>
                <a:gridCol w="642942"/>
                <a:gridCol w="642942"/>
                <a:gridCol w="571504"/>
                <a:gridCol w="571504"/>
                <a:gridCol w="571504"/>
                <a:gridCol w="571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(отчет)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2019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7 396,0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3 895,2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3 941,2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3 341,5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368,4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3 398,3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10 735,6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17 248,0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24 532,8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23 044,9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21 969,0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10 630,4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1 783,1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6 360,3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в 2016-2021 годах, тыс.руб.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3BF32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429124" y="1142984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09707"/>
          <a:ext cx="9144001" cy="544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/>
                <a:gridCol w="857256"/>
                <a:gridCol w="1071570"/>
                <a:gridCol w="1071570"/>
                <a:gridCol w="1285884"/>
                <a:gridCol w="928694"/>
                <a:gridCol w="1143008"/>
                <a:gridCol w="714380"/>
                <a:gridCol w="714349"/>
              </a:tblGrid>
              <a:tr h="2853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жилищно-коммунальное хозяйство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(МБ)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населенных пунктов и </a:t>
                      </a:r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дорожной деятельности (РБ)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«Лучшее МО»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«Городская среда»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1 155,5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210,1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563,2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170,6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2 721,5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1 186,7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210,2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3 527,0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1 180,0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210,2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769,5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547,9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2 264,7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1 038,1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312,1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210,2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806,0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512,3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584,8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664,4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1 163,9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210,2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3 527,1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821,1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1 876,4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1 800,0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271,5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1 330,5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278,0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387,7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1 343,3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892,1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6025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21 189,2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9 117,6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6 234,1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7 354,1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2 444,0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6 360,3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26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2018 год,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(налоговые  доходы, неналоговые доходы  и безвозмездные поступления (дотации, субсидии, субвенции, иные межбюджетные трансферты ))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распоряжении органов государственной власти (федеральный, региональный, местный).</a:t>
            </a:r>
          </a:p>
          <a:p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денежные средства, направляемые на финансовое обеспечение задач и функций государства и органов местного самоуправления. В зависимости от характера определений, формируются системы бюджетных расходов.</a:t>
            </a: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n58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500570"/>
            <a:ext cx="1143008" cy="1016006"/>
          </a:xfrm>
          <a:prstGeom prst="rect">
            <a:avLst/>
          </a:prstGeom>
        </p:spPr>
      </p:pic>
      <p:pic>
        <p:nvPicPr>
          <p:cNvPr id="13" name="Рисунок 12" descr="n587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920147"/>
            <a:ext cx="1143008" cy="9378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02" y="2857496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1432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45720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60007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7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857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578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en-U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бюджет, в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котором равны соотношения доходов и расходов.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421481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421481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564357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564357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1138229" cy="830320"/>
          </a:xfrm>
          <a:prstGeom prst="rect">
            <a:avLst/>
          </a:prstGeom>
        </p:spPr>
      </p:pic>
      <p:pic>
        <p:nvPicPr>
          <p:cNvPr id="39" name="Рисунок 38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143248"/>
            <a:ext cx="1138229" cy="830320"/>
          </a:xfrm>
          <a:prstGeom prst="rect">
            <a:avLst/>
          </a:prstGeom>
        </p:spPr>
      </p:pic>
      <p:pic>
        <p:nvPicPr>
          <p:cNvPr id="40" name="Рисунок 39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572008"/>
            <a:ext cx="1138229" cy="830320"/>
          </a:xfrm>
          <a:prstGeom prst="rect">
            <a:avLst/>
          </a:prstGeom>
        </p:spPr>
      </p:pic>
      <p:pic>
        <p:nvPicPr>
          <p:cNvPr id="41" name="Рисунок 40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929330"/>
            <a:ext cx="1138229" cy="8303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7225" y="406445"/>
            <a:ext cx="8486775" cy="75725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 в 2018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282" y="1500174"/>
          <a:ext cx="8786874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36"/>
                <a:gridCol w="1582626"/>
                <a:gridCol w="5632612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32 316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2 693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89 985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7 499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71 775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5 981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10 544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879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2 308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рубля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3950932" y="2000240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2018 год - 439 человек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714356"/>
          <a:ext cx="9144000" cy="522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9571" y="6388936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39055"/>
          <a:ext cx="9144032" cy="5718945"/>
        </p:xfrm>
        <a:graphic>
          <a:graphicData uri="http://schemas.openxmlformats.org/drawingml/2006/table">
            <a:tbl>
              <a:tblPr/>
              <a:tblGrid>
                <a:gridCol w="1643042"/>
                <a:gridCol w="928694"/>
                <a:gridCol w="1000132"/>
                <a:gridCol w="928694"/>
                <a:gridCol w="1071570"/>
                <a:gridCol w="928694"/>
                <a:gridCol w="1000132"/>
                <a:gridCol w="714380"/>
                <a:gridCol w="928694"/>
              </a:tblGrid>
              <a:tr h="278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Категории  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2016 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 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уровню 2016 года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 уровня  ср.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к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Республике  2018 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0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(по данным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Единицы измерения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- всего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25 577,8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27 635,9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29 974,6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 работники дошкольных образовательных организаций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23 289,7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22 298,3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25 516,6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23 632,3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105,7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26 849,7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26 241,7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28 445,7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27 769,6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29 890,8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29 998,9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111,3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организаций дополнительного образования детей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22 092,1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23 176,0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26 126,5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25 601,5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31 772,3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30 511,2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143,8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104,1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1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 - всего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14 590,5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23 662,2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Работники учреждений культуры 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14 590,5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18 675,9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18 924,3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24 099,2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30 377,1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162,2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77,9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7963" y="0"/>
            <a:ext cx="7766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средней заработной платы отдельных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категорий работников</a:t>
            </a:r>
            <a:endParaRPr kumimoji="0" lang="ru-RU" sz="2800" b="0" i="0" u="none" strike="noStrike" cap="none" normalizeH="0" baseline="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28604"/>
            <a:ext cx="9144000" cy="9271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cap="none" spc="0" dirty="0" smtClean="0">
                <a:ln w="1905"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3200" b="1" cap="none" spc="0" dirty="0" smtClean="0">
                <a:ln w="1905"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РБ</a:t>
            </a:r>
            <a:br>
              <a:rPr lang="ru-RU" sz="3200" b="1" cap="none" spc="0" dirty="0" smtClean="0">
                <a:ln w="1905"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>
                  <a:noFill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программ, тыс.руб</a:t>
            </a:r>
            <a:r>
              <a:rPr lang="ru-RU" sz="32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cap="none" spc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50393"/>
          <a:ext cx="9144034" cy="540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78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9 564,3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6 155,3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6 808,9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8 324,6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8 324,6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8 324,6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24 108,2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4 082,2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7 256,1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153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качественным и доступным жильем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1 181,0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2 985,4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804,7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514,8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514,8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13 021,8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14 263,0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18 042,9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15 827,5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23 792,0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24 374,0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10 956,0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30 604,8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19 820,7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2 064,7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20 064,7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25 064,7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9 544,2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16 262,8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10 045,3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8 899,8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13 681,8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10 788,7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8 072,5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9 630,2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8 935,9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"/>
          <a:ext cx="9144000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35 008,9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35 316,6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41 933,6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35 558,7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35 657,6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35 657,6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26 997,7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29 587,5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26 528,5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30 165,8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30 165,8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30 165,8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38 729,0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40 082,0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40 926,1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40 735,0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41 166,5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42 193,6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2 781,6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3 063,2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4 037,4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4 878,5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4 878,5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4 878,5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265 673,0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278 183,4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341 156,6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323 417,5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319 452,4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322 307,0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31 617,7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37 327,6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51 792,1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54 236,9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54 301,6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54 956,3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85 637,6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49 210,6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69 989,5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48 881,0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48 997,9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54 792,5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1 749,6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2 582,0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2 582,0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2 582,0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7 321,0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7 344,7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7 615,3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565 519,6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558 898,4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587 806,4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612 933,6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626 224,1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2018 год</a:t>
            </a:r>
          </a:p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88583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№725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Повысить уровень рентабельности в сельском хозяйстве;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Повысить плодородие почв и урожайность сельскохозяйственных культур;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реализацию противоэпизоотических мероприятий в отношении карантинных и особо опасных  болезней животных;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Стимулировать инновационную деятельность и инновационное развитие агропромышленного комплекса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69898"/>
          <a:ext cx="9144000" cy="258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262"/>
                <a:gridCol w="905127"/>
                <a:gridCol w="749071"/>
                <a:gridCol w="769877"/>
                <a:gridCol w="1019568"/>
                <a:gridCol w="842704"/>
                <a:gridCol w="853108"/>
                <a:gridCol w="780283"/>
              </a:tblGrid>
              <a:tr h="3028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5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732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в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хозяйстве по полному кругу организаций, 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14 523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17 621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16800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3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сельскохозяйственных организаций, %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2900,5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14290"/>
            <a:ext cx="822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</a:t>
            </a: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Башкортостан»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4422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декабря 201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№2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078</a:t>
            </a:r>
            <a:endParaRPr lang="ru-RU" sz="1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 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71942"/>
          <a:ext cx="9144001" cy="28289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6116"/>
                <a:gridCol w="857256"/>
                <a:gridCol w="785818"/>
                <a:gridCol w="857256"/>
                <a:gridCol w="875053"/>
                <a:gridCol w="858912"/>
                <a:gridCol w="869386"/>
                <a:gridCol w="754204"/>
              </a:tblGrid>
              <a:tr h="5036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18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76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297,9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159,11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264,7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216,34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236,69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258,26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объемов потребления энергоресурсов,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4285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«Экономическое и инвестиционное развитие муниципального района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794" y="866775"/>
            <a:ext cx="8678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апреля 2017 года №606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Обеспечение жильем отдельных категорий граждан, выполнение мероприятий по оказанию государственной поддержки в приобретении жилья, стимулирование развития жилищного строительства, сохранение объемов вводимого жилья на уровне прогнозного.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marL="342900" indent="-3429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Обеспечение жильем граждан, состоящих на учете в качестве нуждающихся в улучшении жилищных условий;</a:t>
            </a:r>
          </a:p>
          <a:p>
            <a:pPr indent="-3429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собственных, заемных средств, а также социальных выплат и субсидий на строительство или приобретение жилых помещений;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Создание условий, обеспечивающих строительство жилья на территории муниципального района Нуримановский район Республики Башкортостан и реализации его на доступных условиях лицам, признанным нуждающимися в жилье.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114695"/>
          <a:ext cx="9144000" cy="274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22"/>
                <a:gridCol w="704141"/>
                <a:gridCol w="865170"/>
                <a:gridCol w="738559"/>
                <a:gridCol w="995037"/>
                <a:gridCol w="733979"/>
                <a:gridCol w="733946"/>
                <a:gridCol w="733946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62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0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граждан, нуждающихся в улучшении жилищных условий, в том числе молодых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общего объема ввода малоэтажного жилья , кв. метров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17300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общей площади жилых помещений, приходящейся в среднем на 1 жителя , кв. метра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человека.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90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семей-участников подпрограммы,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0"/>
            <a:ext cx="6842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 Обеспечение качественным 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доступным  жильем в муниципальном районе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53913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7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2450"/>
            <a:ext cx="9144000" cy="38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16 июля 2018 года №805</a:t>
            </a:r>
          </a:p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Создание экономических условий  для обеспечения устойчивого развития потребительской кооперации в муниципальном районе Нуримановский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Удовлетворение  потребностей  жителей района  в бытовых услугах;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интересов;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Увеличение доступных  торговых объектов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групп населения;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бесперебойного доведения товаров до потребителей в достаточном объёме и ассортименте;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Увеличение объема производимой продукции потребительской кооперации;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Активизация работы с личными подсобными, крестьянскими (фермерскими) хозяйствами, другими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Увеличение количества и качества услуг  предприятий бытового обслуживания населением муниципального района Нуримановский район;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255"/>
          <a:ext cx="9144000" cy="25717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1291"/>
                <a:gridCol w="659032"/>
                <a:gridCol w="659032"/>
                <a:gridCol w="741411"/>
                <a:gridCol w="751369"/>
                <a:gridCol w="737367"/>
                <a:gridCol w="735496"/>
                <a:gridCol w="659002"/>
              </a:tblGrid>
              <a:tr h="284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3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доступных торговых объектов для </a:t>
                      </a:r>
                      <a:r>
                        <a:rPr kumimoji="0" lang="ru-RU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 населения от общего числа торговых объектов, %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88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бытового обслуживания, ед.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размещений социальной </a:t>
                      </a:r>
                      <a:r>
                        <a:rPr kumimoji="0" lang="ru-RU" sz="1000" kern="1200" dirty="0">
                          <a:latin typeface="Times New Roman" pitchFamily="18" charset="0"/>
                          <a:cs typeface="Times New Roman" pitchFamily="18" charset="0"/>
                        </a:rPr>
                        <a:t>рекламы по вопросам защиты прав потребителей в СМИ, сайте </a:t>
                      </a: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администрации, ед.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56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стационарных торговых объектов (в расчете на 1000 чел.), кв.м.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88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ru-RU" sz="1000" kern="1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выездной торговли в малочисленные и отдаленные населенные пункты, ед.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0"/>
            <a:ext cx="866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Нуримановский район Республики Башкортостан»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245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 №2612 </a:t>
            </a:r>
          </a:p>
          <a:p>
            <a:r>
              <a:rPr lang="ru-RU" sz="10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63436"/>
          <a:ext cx="9144000" cy="259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4"/>
                <a:gridCol w="706243"/>
                <a:gridCol w="633733"/>
                <a:gridCol w="642918"/>
                <a:gridCol w="808239"/>
                <a:gridCol w="650479"/>
                <a:gridCol w="648322"/>
                <a:gridCol w="648322"/>
              </a:tblGrid>
              <a:tr h="300920">
                <a:tc rowSpan="2"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42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5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43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отвечающим нормативным требованиям, в  общей протяженности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автомобильных дорог общего пользования местного значения, 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51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 местного значения, в отношении которых произведен ремонт, 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064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района), 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0"/>
            <a:ext cx="8562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95325"/>
            <a:ext cx="90011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 №2611 </a:t>
            </a:r>
          </a:p>
          <a:p>
            <a:pPr algn="just"/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Обеспечение потребителей коммунальными ресурсами нормативного качества при доступной стоимости и обеспечении надежной и эффективной работы коммунальной инфраструктуры;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Обеспечение надежного и высокоэффективного наружного освещения населенных пунктов  муниципального район Нуримановский район Республики Башкортостан;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Формирование комфортных условий проживания населения района;</a:t>
            </a:r>
          </a:p>
          <a:p>
            <a:pPr lvl="0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Решение проблем безопасности дорожного движения;</a:t>
            </a:r>
          </a:p>
          <a:p>
            <a:pPr lvl="0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Обеспечение населения чистой водопроводной водой; </a:t>
            </a:r>
          </a:p>
          <a:p>
            <a:pPr lvl="0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объектов, охрана окружающей среды и обеспечение экологической безопасности;</a:t>
            </a:r>
          </a:p>
          <a:p>
            <a:pPr lvl="0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Стабилизация и развитие систем водоснабжения и водоотведения жилищно-коммунального комплекса муниципального района Нуримановский район Республики Башкортостан;</a:t>
            </a:r>
          </a:p>
          <a:p>
            <a:pPr lvl="0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Формирование комфортных и безопасных условий проживания и деятельности населения муниципального района Нуримановский район Республики Башкортостан сохранение здоровья людей;</a:t>
            </a:r>
          </a:p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8. Обеспечение очистки сточных вод.</a:t>
            </a:r>
          </a:p>
          <a:p>
            <a:pPr algn="just"/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 Задачи муниципальной программы:</a:t>
            </a:r>
          </a:p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Восстановление и модернизация систем  наружного освещения населенных пунктов муниципального района Нуримановский район Республики Башкортостан;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Обеспечение надежности и эффективности поставки коммунальных ресурсов за счет масштабной реконструкции и модернизации систем коммунальной инфраструктуры;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Обеспечение доступности для населения стоимости коммунальных услуг;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Увеличение количества освещаемых территорий в населенных пунктах района;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Повышение надежности и эффективности установок наружного освещения, а также снижение эксплуатационных затрат;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Экономное использование электроэнергии  и средств, выделяемых на содержание систем наружного освещения.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4" y="5577872"/>
          <a:ext cx="9144004" cy="128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967"/>
                <a:gridCol w="681277"/>
                <a:gridCol w="681277"/>
                <a:gridCol w="701921"/>
                <a:gridCol w="862880"/>
                <a:gridCol w="582916"/>
                <a:gridCol w="582883"/>
                <a:gridCol w="582883"/>
              </a:tblGrid>
              <a:tr h="306077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3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Износ объектов коммунальной инфраструктуры, 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5931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в предоставлении качественных коммунальных услуг населению , 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0"/>
            <a:ext cx="828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Нуримановский район Республики Башкортостан»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0074"/>
            <a:ext cx="91440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11 апреля 2017 года №605 </a:t>
            </a:r>
          </a:p>
          <a:p>
            <a:endParaRPr lang="ru-RU" sz="115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</a:p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оздание комфортных условий жизнедеятельности в сельской местности;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Стимулирование инвестиционной активности в агропромышленном комплексе путем создания благоприятных инфраструктурных условий в сельской местности;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Содействие созданию высокотехнологичных рабочих мест на селе;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Активизация участия граждан, проживающих в сельской местности, в реализации общественно значимых проектов;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Формирование позитивного отношения к сельской местности и сельскому образу жизни.</a:t>
            </a:r>
          </a:p>
          <a:p>
            <a:pPr lvl="0" algn="just"/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Удовлетворение потребностей в благоустроенном жилье населения, проживающего на сельских территориях Нуримановского района, в том числе молодых семей и молодых специалистов; 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Повышение уровня комплексного обустройства объектами социальной и инженерной инфраструктуры сельских территорий  Нуримановского района; 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Проведение мероприятий по поощрению и популяризации достижений в сельском развитии Нуримановского района;</a:t>
            </a:r>
          </a:p>
          <a:p>
            <a:pPr fontAlgn="ctr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Реализация общественно значимых проектов в интересах сельских жителей  Нуримановского района с помощью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 поддержки;</a:t>
            </a:r>
          </a:p>
          <a:p>
            <a:pPr lvl="0"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Устойчивое территориальное развитие района посредством совершенствования системы расселения, застройки, благоустройства сельских поселений, их инженерной, транспортной и социальной инфраструктур, рационального природопользования, охраны и использования объектов историко-культурного наследия, сохранения и улучшения окружающей природной среды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389120"/>
          <a:ext cx="9143999" cy="251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7"/>
                <a:gridCol w="753331"/>
                <a:gridCol w="661710"/>
                <a:gridCol w="600629"/>
                <a:gridCol w="804232"/>
                <a:gridCol w="599284"/>
                <a:gridCol w="642023"/>
                <a:gridCol w="642023"/>
              </a:tblGrid>
              <a:tr h="238328">
                <a:tc rowSpan="2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сельских семей Нуримановского района, нуждающихся в улучшении жилищных условий, единиц;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жилых помещений, приобретенных/построенных участниками Программы в текущем году, кв.м.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1129,1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 получивших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возможность приобрести/построить жилье с помощью собственных, заемных средств государственной поддержки, единиц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единиц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сельских поселений документами территориального планирования, кол-во сельских поселений, единиц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0"/>
            <a:ext cx="828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Нуримановский район Республики Башкортостан»</a:t>
            </a: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" y="1057274"/>
            <a:ext cx="9029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14 мая 2018 года №594</a:t>
            </a:r>
          </a:p>
          <a:p>
            <a:pPr algn="just"/>
            <a:endParaRPr lang="ru-RU" sz="13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Создание условий для развития малого и среднего предпринимательства в муниципальном районе Нуримановский район Республики Башкортостан на основе формирования эффективных механизмов его поддержки, повышения вклада малого и среднего предпринимательства в решение экономических и социальных задач района;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конкурентоспособности районного туристского продукта.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Содействие росту конкурентоспособности и продвижению продукции субъектов малого и среднего предпринимательства  на товарные рынки;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престижа предпринимательской деятельности в муниципальном районе Нуримановский район Республике Башкортостан;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Развитие малого и среднего предпринимательства в приоритетных отраслях и секторах экономики района;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Развитие районного туристско-рекреационного комплекса и развитие объектов туристской инфраструктуры на территории муниципального района Нуримановский район;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Продвижение туристского продукта Нуримановского района на республиканском и  российском туристских рынках.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959710"/>
          <a:ext cx="9144000" cy="1898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667"/>
                <a:gridCol w="785212"/>
                <a:gridCol w="725575"/>
                <a:gridCol w="646060"/>
                <a:gridCol w="992027"/>
                <a:gridCol w="626841"/>
                <a:gridCol w="626809"/>
                <a:gridCol w="626809"/>
              </a:tblGrid>
              <a:tr h="297467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9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199,97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203,9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84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 в сфере туризма,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0"/>
            <a:ext cx="7744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предпринимательства в муниципальном районе Нуримановский район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00108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31 декабря 2015 года №2621</a:t>
            </a:r>
          </a:p>
          <a:p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самоуправления, повышение эффективности работы и результативности профессиональной служебной деятельности органов местного  самоуправления,  искоренения коррупционных проявлений в деятельности муниципальных служащих, создание безопасных условий труда и охраны труда, создание эффективной системы организации хранения, комплектования, учета и использования документов архивного фонда.</a:t>
            </a:r>
          </a:p>
          <a:p>
            <a:pPr algn="just"/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Создание условий для деятельности органов местного самоуправления;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Создание условий для социально-культурного развития и повышения имиджа муниципального образования;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Создание нормативной правовой базы в сфере муниципальной службы в муниципальном районе Нуримановский район, соответствующей законодательству Российской Федерации и Республики Башкортостан, сложившимся общественным отношениям и экономическим условиям;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Внедрение новых методов планирования, стимулирования и оценки деятельности муниципальных служащих, рациональное использование ресурсов в системе муниципальной службы, проведение исследований и апробаций новых подходов к организации муниципальной службы;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Формирование резерва и кадрового состава муниципальной службы в районе, формирование системы обучения, профессиональной переподготовки и повышения квалификации кадров для муниципальной службы и профессионального развития муниципальных служащих;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Усиление работы по противодействию коррупции в системе местного самоуправления;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Оценка условий труда на рабочих местах для разработки и реализации мероприятий по приведению их в соответствие с государственными нормативными требованиями.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972067"/>
          <a:ext cx="9144000" cy="18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074"/>
                <a:gridCol w="609600"/>
                <a:gridCol w="600076"/>
                <a:gridCol w="581024"/>
                <a:gridCol w="828676"/>
                <a:gridCol w="598917"/>
                <a:gridCol w="600705"/>
                <a:gridCol w="533928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95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8842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самоуправления муниципального района Нуримановский район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 по реализации вопросов местного значения»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974" y="819151"/>
            <a:ext cx="896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2017 года №2073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обеспечение гласности и прозрачности осуществления закупок;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увеличение количества совместных конкурсов и аукционов  для нужд заказчиков муниципального района Нуримановский район;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предотвращение коррупции и других злоупотреблений в сфере закупок товаров, работ, услуг для обеспечения государственных и муниципальных нужд;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 совершенствование методического сопровождения деятельности заказчиков, осуществляющих закупки.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935951"/>
          <a:ext cx="9144001" cy="192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970"/>
                <a:gridCol w="728877"/>
                <a:gridCol w="660103"/>
                <a:gridCol w="619125"/>
                <a:gridCol w="841141"/>
                <a:gridCol w="662615"/>
                <a:gridCol w="662585"/>
                <a:gridCol w="662585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8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13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поставщиков (подрядчиков, исполнителей), принявших участие в закупках,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25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стоимости закупок с единственным участником, признанных несостоявшимися, в общей стоимости закупок, %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30,11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30,11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9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обоснованных жалоб руководителей обслуживаемых учреждений: нет-0, да-1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501254" cy="121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закупок в муниципальном районе Нуримановский район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24" y="642918"/>
            <a:ext cx="898207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2017 года №2090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ситуацию,  из числа:  пожилых граждан,  инвалидов,  семей  с несовершеннолетними детьми,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проживающих  на территории муниципального района</a:t>
            </a:r>
            <a:r>
              <a:rPr lang="ru-RU" sz="1300" dirty="0" smtClean="0"/>
              <a:t>. </a:t>
            </a: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478900"/>
          <a:ext cx="9144001" cy="253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/>
                <a:gridCol w="676275"/>
                <a:gridCol w="647700"/>
                <a:gridCol w="628650"/>
                <a:gridCol w="800100"/>
                <a:gridCol w="579822"/>
                <a:gridCol w="600677"/>
                <a:gridCol w="600677"/>
              </a:tblGrid>
              <a:tr h="3073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5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 пожилого возраста, принявших участие в культурно - досуговых мероприятиях, человек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социальной инфраструктуры, оборудованных в целях обеспечения доступности для инвалидов, 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ежегодно численности социально-неблагополучных семей, ед.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материальной помощи,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0"/>
            <a:ext cx="859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824" y="952500"/>
            <a:ext cx="9020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23 марта 2018 года №406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подростково-молодежной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 среди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Гражданско-патриотическое воспитание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Формирование у молодежи семейных ценностей;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Стимулирование различных форм самоорганизации молодежи.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722336"/>
          <a:ext cx="9143999" cy="213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54"/>
                <a:gridCol w="662615"/>
                <a:gridCol w="660930"/>
                <a:gridCol w="628650"/>
                <a:gridCol w="895349"/>
                <a:gridCol w="552450"/>
                <a:gridCol w="600075"/>
                <a:gridCol w="638176"/>
              </a:tblGrid>
              <a:tr h="263372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3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вовлеченной в  добровольческую деятельность,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0"/>
            <a:ext cx="6788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 в муниципальном районе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" y="504826"/>
            <a:ext cx="9010649" cy="354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марта 2018 года №411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 жителей.</a:t>
            </a:r>
          </a:p>
          <a:p>
            <a:pPr marL="342900" indent="-342900" algn="just"/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8. 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3945255"/>
          <a:ext cx="9143998" cy="291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590550"/>
                <a:gridCol w="533400"/>
                <a:gridCol w="523875"/>
                <a:gridCol w="790575"/>
                <a:gridCol w="524540"/>
                <a:gridCol w="537829"/>
                <a:gridCol w="537829"/>
              </a:tblGrid>
              <a:tr h="233680">
                <a:tc rowSpan="2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3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получателей муниципальной услуги в сфере образования, удовлетворенных полнотой и качеством этой услуги,  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общеобразовательных учреждений, которым предоставлена возможность обучаться в соответствии с основными современными требованиями,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лиц, сдавших единый государственный экзамен, в числе выпускников муниципальных общеобразовательных учреждений, участвовавших в едином государственном экзамене,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обучающихся на один персональный компьютер, чел.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обучающихся – победителей и призеров олимпиад и конкурсов, проводимых на региональном, федеральном, международном уровнях, в общем количестве участников от района в таких мероприятиях,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и подростков, охваченных основными формами отдыха и оздоровления в круглогодичном режиме, в общем количестве детей, подростков муниципального района, подлежащих отдыху и оздоровлению,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педагогических работников, прошедших повышение квалификации, в общем количестве педагогических работников общеобразовательных учреждений,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в муниципальном районе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3"/>
            <a:ext cx="9144000" cy="526297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 район (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Башкирский язык"/>
              </a:rPr>
              <a:t>башк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Башкирский язык"/>
              </a:rPr>
              <a:t>.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Нуриман районы) —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Административно-территориальное деление Башкортостана"/>
              </a:rPr>
              <a:t>административно-территориальная единица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Районы России"/>
              </a:rPr>
              <a:t>район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Муниципальное образование"/>
              </a:rPr>
              <a:t>муниципальное образование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Муниципальный район"/>
              </a:rPr>
              <a:t>муниципальный район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её границах под наименованием муниципальный район Нуримановский район  (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Башкирский язык"/>
              </a:rPr>
              <a:t>башк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Башкирский язык"/>
              </a:rPr>
              <a:t>.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Нуриман районы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составе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Башкортостан"/>
              </a:rPr>
              <a:t>Республики Башкортостан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Российской Федерации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Административный центр"/>
              </a:rPr>
              <a:t>Административный центр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село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Красная Горка (Нуримановский район)"/>
              </a:rPr>
              <a:t>Красная Горка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Нуримановский район образован в 1930 году. В составе района – 51 населенных пунктов, 12 сельских поселений. Районный центр – с. Красная Горка, находящееся в 100 км. от г. Уфа. Национальный состав: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11" tooltip="Башкиры"/>
              </a:rPr>
              <a:t>башкиры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37,4 %,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12" tooltip="Татары"/>
              </a:rPr>
              <a:t>татары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28 %,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13" tooltip="Русские"/>
              </a:rPr>
              <a:t>русские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22,7 %, 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14" tooltip="Марийцы"/>
              </a:rPr>
              <a:t>марийцы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10,2 %, лица других национальностей — 1,7 %</a:t>
            </a:r>
          </a:p>
          <a:p>
            <a:pPr algn="just"/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Район находится на левобережье нижнего течения реки Уфы, к северо-востоку от г. Уфы, граничит с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 Площадь района составляет 2 634 км².</a:t>
            </a:r>
          </a:p>
          <a:p>
            <a:pPr algn="just"/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Северная часть территории района расположена на Уфимском плато, южная часть — на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Прибельской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увалисто-волнистой равнине. Леса занимают 78 % площади района (205,5 тыс. га). Район богат лесами из пихты, сосны, березы, липы, дуба и осины. Гидрографическую сеть образует река Уфа с притоками.</a:t>
            </a:r>
          </a:p>
          <a:p>
            <a:pPr algn="just"/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33425"/>
            <a:ext cx="88583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2017 года №2083</a:t>
            </a:r>
          </a:p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совершенствование, 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1.Создание условий для повышения качества и разнообразия услуг, предоставляемых в сфере культуры и искусства, модернизации работы учреждений культуры; 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2.Совершенствование деятельности учреждений культуры и укрепление их материально-технической базы;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3.Совершенствование системы подготовки творческих кадров, специалистов в сфере культуры и искусства;</a:t>
            </a:r>
          </a:p>
          <a:p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4.Сохранение и развитие непрерывной системы художественного образования.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765385"/>
          <a:ext cx="9144002" cy="309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1"/>
                <a:gridCol w="752474"/>
                <a:gridCol w="628650"/>
                <a:gridCol w="647700"/>
                <a:gridCol w="857250"/>
                <a:gridCol w="647700"/>
                <a:gridCol w="685800"/>
                <a:gridCol w="676277"/>
              </a:tblGrid>
              <a:tr h="396785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617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муниципальных библиотек,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массовых мероприятий, проводимых муниципальными библиотеками,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качеством предоставления государственных и муниципальных услуг в сфере культуры и искусства,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мероприятий,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детской музыкальной школе, чел.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0"/>
            <a:ext cx="8107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57232"/>
            <a:ext cx="914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2017 года №2091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105519"/>
          <a:ext cx="9143999" cy="37524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939832"/>
                <a:gridCol w="727690"/>
                <a:gridCol w="708541"/>
                <a:gridCol w="995787"/>
                <a:gridCol w="622366"/>
                <a:gridCol w="588253"/>
                <a:gridCol w="618180"/>
              </a:tblGrid>
              <a:tr h="320598">
                <a:tc rowSpan="2"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67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42852"/>
            <a:ext cx="818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Нуримановский район Республики Башкортостан»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" y="1000108"/>
            <a:ext cx="90106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23 марта 2018 года №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407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район;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Проведение целенаправленной работы по осуществлению комплексных мер по профилактике распространения наркомании.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5243579"/>
          <a:ext cx="9143999" cy="1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4"/>
                <a:gridCol w="819150"/>
                <a:gridCol w="723900"/>
                <a:gridCol w="695325"/>
                <a:gridCol w="866775"/>
                <a:gridCol w="628650"/>
                <a:gridCol w="685199"/>
                <a:gridCol w="600676"/>
              </a:tblGrid>
              <a:tr h="302704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4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215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 населения в муниципальном районе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7224"/>
            <a:ext cx="9001125" cy="435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201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№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2086</a:t>
            </a:r>
            <a:endParaRPr lang="ru-RU" sz="1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муниципального района;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муниципального района и сельских поселений в предупреждении совершения правонарушений;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чрезвычайных ситуаций природного и техногенного характера;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муниципального района;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чрезвычайных ситуаций  и пожаров.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13158"/>
          <a:ext cx="9144000" cy="18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/>
                <a:gridCol w="942975"/>
                <a:gridCol w="704850"/>
                <a:gridCol w="742950"/>
                <a:gridCol w="857250"/>
                <a:gridCol w="609600"/>
                <a:gridCol w="523875"/>
                <a:gridCol w="523875"/>
              </a:tblGrid>
              <a:tr h="279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87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пожаров и несчастных случаев на воде,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профилактике правонарушений и борьбе с преступностью,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профилактике правонарушений и борьбе с преступностью,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0"/>
            <a:ext cx="7929586" cy="1015663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2018 г.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64318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071942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485776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35756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611,7 </a:t>
            </a:r>
          </a:p>
          <a:p>
            <a:pPr algn="ctr"/>
            <a:r>
              <a:rPr lang="ru-RU" dirty="0" smtClean="0"/>
              <a:t>Тыс.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4 214,0 тыс.руб., в том числе: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92893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2 611,0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0043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376,2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35769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910,6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316,2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406_163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164307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857288" y="300037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400,0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280,0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55,0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45,0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спонсора – 20,0 тыс.руб.</a:t>
            </a:r>
          </a:p>
        </p:txBody>
      </p:sp>
      <p:pic>
        <p:nvPicPr>
          <p:cNvPr id="7" name="Рисунок 6" descr="DSCN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8631">
            <a:off x="3500430" y="714356"/>
            <a:ext cx="1689990" cy="126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57422" y="2214554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 512,0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358,0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района– 71,6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53,7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28,7 тыс.руб.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04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0665">
            <a:off x="6685625" y="1722035"/>
            <a:ext cx="1796080" cy="1010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929322" y="3000372"/>
            <a:ext cx="33575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1 240,0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806,0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186,0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124,0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 спонсоров – 124,0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14346" y="60731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953,8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Башкортостан– 625,0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 – 198,8 тыс. 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70,0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60,0 тыс.руб. </a:t>
            </a:r>
          </a:p>
        </p:txBody>
      </p:sp>
      <p:pic>
        <p:nvPicPr>
          <p:cNvPr id="17" name="Рисунок 16" descr="DSCN2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500570"/>
            <a:ext cx="1250164" cy="1571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143636" y="6073170"/>
            <a:ext cx="30003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1 108,2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542,0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399,2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83,5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83,5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714752"/>
            <a:ext cx="4272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Старобедеевский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капитальный ремонт здания сельской библиотеки д.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Старобирючево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857232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Баш-Шидидинский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благоустройство (ограждение) кладбища </a:t>
            </a:r>
          </a:p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д.Баш-Шиды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Никольский с/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капитальный ремонт уличного освещения по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улицам Речная д.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Юрмаш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Нагорная д. Байкал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29356" y="1071546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Новокулевский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приобретение трактора МТЗ-82</a:t>
            </a:r>
          </a:p>
        </p:txBody>
      </p:sp>
      <p:pic>
        <p:nvPicPr>
          <p:cNvPr id="27" name="Рисунок 26" descr="DSCN20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143380"/>
            <a:ext cx="157163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DSCN20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4714884"/>
            <a:ext cx="1643074" cy="1232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20180406_1639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08501">
            <a:off x="1485129" y="1685669"/>
            <a:ext cx="1769108" cy="1241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0" name="Рисунок 2" descr="D:\ППМИ ФОТО\IMG-20180924-WA0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286256"/>
            <a:ext cx="1928826" cy="130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1" name="Рисунок 3" descr="D:\ППМИ ФОТО\IMG-20180924-WA00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14818"/>
            <a:ext cx="1928794" cy="1185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Рисунок 1" descr="D:\ППМИ ФОТО\66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4786322"/>
            <a:ext cx="2000232" cy="1233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Рисунок 30" descr="DSCN028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97614">
            <a:off x="4643438" y="857232"/>
            <a:ext cx="1689990" cy="1267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5572132" y="3714752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Новосубаевский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капитальный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 здания ООШ села Новый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Субай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28596" y="2071678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Спасибо, что посетили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нформационный ресурс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с.Красная Горка, 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Телефон: 8(34776) 2-25-84</a:t>
            </a:r>
            <a:endParaRPr lang="ru-RU" sz="2400" b="1" cap="all" dirty="0" smtClean="0">
              <a:ln w="10541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42852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4905375" y="1323975"/>
          <a:ext cx="3905250" cy="1819275"/>
        </p:xfrm>
        <a:graphic>
          <a:graphicData uri="http://schemas.openxmlformats.org/presentationml/2006/ole">
            <p:oleObj spid="_x0000_s23554" name="Worksheet" r:id="rId3" imgW="3905060" imgH="1819084" progId="Excel.Sheet.8">
              <p:embed/>
            </p:oleObj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9 014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/>
        </p:nvGraphicFramePr>
        <p:xfrm>
          <a:off x="142844" y="928670"/>
          <a:ext cx="4524375" cy="2500330"/>
        </p:xfrm>
        <a:graphic>
          <a:graphicData uri="http://schemas.openxmlformats.org/presentationml/2006/ole">
            <p:oleObj spid="_x0000_s23555" name="Worksheet" r:id="rId5" imgW="4524566" imgH="3047809" progId="Excel.Sheet.8">
              <p:embed/>
            </p:oleObj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/>
        </p:nvGraphicFramePr>
        <p:xfrm>
          <a:off x="4343400" y="3724275"/>
          <a:ext cx="4533900" cy="2781300"/>
        </p:xfrm>
        <a:graphic>
          <a:graphicData uri="http://schemas.openxmlformats.org/presentationml/2006/ole">
            <p:oleObj spid="_x0000_s23556" name="Worksheet" r:id="rId6" imgW="4200525" imgH="2571750" progId="Excel.Sheet.8">
              <p:embed/>
            </p:oleObj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/>
        </p:nvGraphicFramePr>
        <p:xfrm>
          <a:off x="285720" y="3429000"/>
          <a:ext cx="4119563" cy="2266950"/>
        </p:xfrm>
        <a:graphic>
          <a:graphicData uri="http://schemas.openxmlformats.org/presentationml/2006/ole">
            <p:oleObj spid="_x0000_s23557" name="Worksheet" r:id="rId7" imgW="3838766" imgH="181908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p:oleObj spid="_x0000_s2050" r:id="rId3" imgW="9242337" imgH="5169856" progId="Excel.Sheet.8">
              <p:embed/>
            </p:oleObj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5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4" y="278209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4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7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5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7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3" y="3571875"/>
            <a:ext cx="2071687" cy="70802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421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7" y="363934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/>
        </p:nvGraphicFramePr>
        <p:xfrm>
          <a:off x="0" y="0"/>
          <a:ext cx="9245600" cy="1887538"/>
        </p:xfrm>
        <a:graphic>
          <a:graphicData uri="http://schemas.openxmlformats.org/presentationml/2006/ole">
            <p:oleObj spid="_x0000_s2051" name="Worksheet" r:id="rId4" imgW="9248584" imgH="1743075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8" y="214290"/>
            <a:ext cx="53015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0" y="4929188"/>
            <a:ext cx="1811338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19,8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0" y="2928938"/>
            <a:ext cx="2839047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1 013,28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5" y="2071688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2 169,9 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0" y="1785938"/>
            <a:ext cx="5353050" cy="46196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организаций, млн.руб.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1 438,88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3" y="2357438"/>
            <a:ext cx="2928937" cy="101566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млн.руб. -объем 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 (предварительные данные)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椭圆 69"/>
          <p:cNvSpPr/>
          <p:nvPr/>
        </p:nvSpPr>
        <p:spPr>
          <a:xfrm>
            <a:off x="2428862" y="2714621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6" cstate="print"/>
          <a:srcRect l="12901"/>
          <a:stretch>
            <a:fillRect/>
          </a:stretch>
        </p:blipFill>
        <p:spPr>
          <a:xfrm>
            <a:off x="1428728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0" y="3429001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7" cstate="print"/>
          <a:srcRect l="21875" t="17197" r="18750" b="12511"/>
          <a:stretch>
            <a:fillRect/>
          </a:stretch>
        </p:blipFill>
        <p:spPr>
          <a:xfrm>
            <a:off x="1214414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7" y="3286125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9" cstate="print"/>
          <a:srcRect r="2941"/>
          <a:stretch>
            <a:fillRect/>
          </a:stretch>
        </p:blipFill>
        <p:spPr>
          <a:xfrm>
            <a:off x="5643570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0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1028700"/>
            <a:ext cx="4824413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/>
        </p:nvGraphicFramePr>
        <p:xfrm>
          <a:off x="5124450" y="1809750"/>
          <a:ext cx="3829050" cy="1533525"/>
        </p:xfrm>
        <a:graphic>
          <a:graphicData uri="http://schemas.openxmlformats.org/presentationml/2006/ole">
            <p:oleObj spid="_x0000_s22531" name="Worksheet" r:id="rId3" imgW="3829050" imgH="1533334" progId="Excel.Sheet.8">
              <p:embed/>
            </p:oleObj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/>
        </p:nvGraphicFramePr>
        <p:xfrm>
          <a:off x="5086350" y="4191000"/>
          <a:ext cx="3848100" cy="1914525"/>
        </p:xfrm>
        <a:graphic>
          <a:graphicData uri="http://schemas.openxmlformats.org/presentationml/2006/ole">
            <p:oleObj spid="_x0000_s22532" name="Worksheet" r:id="rId4" imgW="3847910" imgH="1914525" progId="Excel.Shee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3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0" y="1838325"/>
          <a:ext cx="4886325" cy="3867150"/>
        </p:xfrm>
        <a:graphic>
          <a:graphicData uri="http://schemas.openxmlformats.org/presentationml/2006/ole">
            <p:oleObj spid="_x0000_s22530" name="Worksheet" r:id="rId5" imgW="4886325" imgH="3867340" progId="Excel.Sheet.8">
              <p:embed/>
            </p:oleObj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rgbClr val="00206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11441</TotalTime>
  <Words>11265</Words>
  <Application>Microsoft Office PowerPoint</Application>
  <PresentationFormat>Экран (4:3)</PresentationFormat>
  <Paragraphs>2747</Paragraphs>
  <Slides>67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70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Расходы бюджета по разделам  в 2016-2021 годах, тыс.руб.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Бюджет муниципального района  Нуримановский район РБ  в разрезе муниципальных программ, тыс.руб. 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1106</cp:revision>
  <dcterms:modified xsi:type="dcterms:W3CDTF">2019-04-01T12:06:34Z</dcterms:modified>
</cp:coreProperties>
</file>