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17" r:id="rId2"/>
    <p:sldId id="259" r:id="rId3"/>
    <p:sldId id="337" r:id="rId4"/>
    <p:sldId id="33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40" r:id="rId16"/>
    <p:sldId id="270" r:id="rId17"/>
    <p:sldId id="33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16" r:id="rId29"/>
    <p:sldId id="281" r:id="rId30"/>
    <p:sldId id="282" r:id="rId31"/>
    <p:sldId id="283" r:id="rId32"/>
    <p:sldId id="341" r:id="rId33"/>
    <p:sldId id="284" r:id="rId34"/>
    <p:sldId id="285" r:id="rId35"/>
    <p:sldId id="286" r:id="rId36"/>
    <p:sldId id="287" r:id="rId37"/>
    <p:sldId id="288" r:id="rId38"/>
    <p:sldId id="289" r:id="rId39"/>
    <p:sldId id="313" r:id="rId40"/>
    <p:sldId id="290" r:id="rId41"/>
    <p:sldId id="319" r:id="rId42"/>
    <p:sldId id="291" r:id="rId43"/>
    <p:sldId id="292" r:id="rId44"/>
    <p:sldId id="293" r:id="rId45"/>
    <p:sldId id="294" r:id="rId46"/>
    <p:sldId id="295" r:id="rId47"/>
    <p:sldId id="296" r:id="rId48"/>
    <p:sldId id="299" r:id="rId49"/>
    <p:sldId id="300" r:id="rId50"/>
    <p:sldId id="318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15" r:id="rId77"/>
    <p:sldId id="311" r:id="rId7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-21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6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52.jpeg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32000"/>
        <c:axId val="48332096"/>
      </c:barChart>
      <c:catAx>
        <c:axId val="5843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48332096"/>
        <c:crosses val="autoZero"/>
        <c:auto val="1"/>
        <c:lblAlgn val="ctr"/>
        <c:lblOffset val="100"/>
        <c:noMultiLvlLbl val="0"/>
      </c:catAx>
      <c:valAx>
        <c:axId val="4833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432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7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 (План)</c:v>
                </c:pt>
                <c:pt idx="3">
                  <c:v>2025  (Проект)</c:v>
                </c:pt>
                <c:pt idx="4">
                  <c:v>2026  (Проект)</c:v>
                </c:pt>
                <c:pt idx="5">
                  <c:v>2027 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87626.7</c:v>
                </c:pt>
                <c:pt idx="1">
                  <c:v>91402.5</c:v>
                </c:pt>
                <c:pt idx="2">
                  <c:v>97865.8</c:v>
                </c:pt>
                <c:pt idx="3">
                  <c:v>85250.4</c:v>
                </c:pt>
                <c:pt idx="4">
                  <c:v>85250.4</c:v>
                </c:pt>
                <c:pt idx="5">
                  <c:v>85250.4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944832"/>
        <c:axId val="167603584"/>
      </c:barChart>
      <c:catAx>
        <c:axId val="1979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603584"/>
        <c:crosses val="autoZero"/>
        <c:auto val="1"/>
        <c:lblAlgn val="ctr"/>
        <c:lblOffset val="100"/>
        <c:noMultiLvlLbl val="0"/>
      </c:catAx>
      <c:valAx>
        <c:axId val="16760358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979448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-2.02018788065435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47716.7</c:v>
                </c:pt>
                <c:pt idx="1">
                  <c:v>62653.9</c:v>
                </c:pt>
                <c:pt idx="2">
                  <c:v>146266.20000000001</c:v>
                </c:pt>
                <c:pt idx="3">
                  <c:v>62644.6</c:v>
                </c:pt>
                <c:pt idx="4">
                  <c:v>47535.3</c:v>
                </c:pt>
                <c:pt idx="5">
                  <c:v>50375.1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70848"/>
        <c:axId val="167605312"/>
        <c:axId val="0"/>
      </c:bar3DChart>
      <c:catAx>
        <c:axId val="827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605312"/>
        <c:crosses val="autoZero"/>
        <c:auto val="1"/>
        <c:lblAlgn val="ctr"/>
        <c:lblOffset val="100"/>
        <c:noMultiLvlLbl val="0"/>
      </c:catAx>
      <c:valAx>
        <c:axId val="167605312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82708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53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3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2797686541"/>
                  <c:y val="-3.1183765597176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4.7511561517338999E-2"/>
                  <c:y val="-0.1478992379536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85711.7</c:v>
                </c:pt>
                <c:pt idx="1">
                  <c:v>73854.899999999994</c:v>
                </c:pt>
                <c:pt idx="2">
                  <c:v>93770.1</c:v>
                </c:pt>
                <c:pt idx="3">
                  <c:v>61774.9</c:v>
                </c:pt>
                <c:pt idx="4">
                  <c:v>63436.5</c:v>
                </c:pt>
                <c:pt idx="5">
                  <c:v>64798.7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584"/>
        <c:axId val="167607040"/>
      </c:lineChart>
      <c:catAx>
        <c:axId val="800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607040"/>
        <c:crosses val="autoZero"/>
        <c:auto val="1"/>
        <c:lblAlgn val="ctr"/>
        <c:lblOffset val="100"/>
        <c:noMultiLvlLbl val="0"/>
      </c:catAx>
      <c:valAx>
        <c:axId val="1676070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80035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731217.2</c:v>
                </c:pt>
                <c:pt idx="1">
                  <c:v>688872.3</c:v>
                </c:pt>
                <c:pt idx="2">
                  <c:v>715819.2</c:v>
                </c:pt>
                <c:pt idx="3">
                  <c:v>666278.9</c:v>
                </c:pt>
                <c:pt idx="4">
                  <c:v>590689</c:v>
                </c:pt>
                <c:pt idx="5">
                  <c:v>600170.19999999902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05632"/>
        <c:axId val="8348800"/>
        <c:axId val="0"/>
      </c:bar3DChart>
      <c:catAx>
        <c:axId val="8005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48800"/>
        <c:crosses val="autoZero"/>
        <c:auto val="1"/>
        <c:lblAlgn val="ctr"/>
        <c:lblOffset val="100"/>
        <c:noMultiLvlLbl val="0"/>
      </c:catAx>
      <c:valAx>
        <c:axId val="834880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800563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8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6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25871.200000000001</c:v>
                </c:pt>
                <c:pt idx="1">
                  <c:v>23702.3</c:v>
                </c:pt>
                <c:pt idx="2">
                  <c:v>39839.300000000003</c:v>
                </c:pt>
                <c:pt idx="3">
                  <c:v>41589.9</c:v>
                </c:pt>
                <c:pt idx="4">
                  <c:v>40854.300000000003</c:v>
                </c:pt>
                <c:pt idx="5">
                  <c:v>40854.300000000003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97945856"/>
        <c:axId val="8349952"/>
        <c:axId val="0"/>
      </c:bar3DChart>
      <c:catAx>
        <c:axId val="19794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49952"/>
        <c:crosses val="autoZero"/>
        <c:auto val="1"/>
        <c:lblAlgn val="ctr"/>
        <c:lblOffset val="100"/>
        <c:noMultiLvlLbl val="0"/>
      </c:catAx>
      <c:valAx>
        <c:axId val="83499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979458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26714.2</c:v>
                </c:pt>
                <c:pt idx="1">
                  <c:v>25253.7</c:v>
                </c:pt>
                <c:pt idx="2">
                  <c:v>79076.2</c:v>
                </c:pt>
                <c:pt idx="3" formatCode="#,##0.00">
                  <c:v>31169.3</c:v>
                </c:pt>
                <c:pt idx="4">
                  <c:v>13853</c:v>
                </c:pt>
                <c:pt idx="5">
                  <c:v>13853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100864"/>
        <c:axId val="8351680"/>
        <c:axId val="0"/>
      </c:bar3DChart>
      <c:catAx>
        <c:axId val="810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51680"/>
        <c:crosses val="autoZero"/>
        <c:auto val="1"/>
        <c:lblAlgn val="ctr"/>
        <c:lblOffset val="100"/>
        <c:noMultiLvlLbl val="0"/>
      </c:catAx>
      <c:valAx>
        <c:axId val="83516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8100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4632.7</c:v>
                </c:pt>
                <c:pt idx="1">
                  <c:v>4673.5</c:v>
                </c:pt>
                <c:pt idx="2">
                  <c:v>4518.4000000000005</c:v>
                </c:pt>
                <c:pt idx="3">
                  <c:v>3561.3</c:v>
                </c:pt>
                <c:pt idx="4">
                  <c:v>3561.3</c:v>
                </c:pt>
                <c:pt idx="5">
                  <c:v>3561.3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8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55445.599999999999</c:v>
                </c:pt>
                <c:pt idx="1">
                  <c:v>57922.3</c:v>
                </c:pt>
                <c:pt idx="2">
                  <c:v>62060.4</c:v>
                </c:pt>
                <c:pt idx="3">
                  <c:v>51900.6</c:v>
                </c:pt>
                <c:pt idx="4">
                  <c:v>47494.6</c:v>
                </c:pt>
                <c:pt idx="5">
                  <c:v>47503.1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758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91E-3"/>
                  <c:y val="-6.8590312634651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1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551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205.2</c:v>
                </c:pt>
                <c:pt idx="2" formatCode="#,##0.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92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48E-3"/>
                  <c:y val="-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86E-3"/>
                  <c:y val="-2.647723368540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1E-2"/>
                  <c:y val="5.908998013883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49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42E-2"/>
                  <c:y val="6.806705089811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146.30000000000001</c:v>
                </c:pt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29117.200000000001</c:v>
                </c:pt>
                <c:pt idx="1">
                  <c:v>29913.3</c:v>
                </c:pt>
                <c:pt idx="2">
                  <c:v>34298.9</c:v>
                </c:pt>
                <c:pt idx="3">
                  <c:v>32986.6</c:v>
                </c:pt>
                <c:pt idx="4">
                  <c:v>31610.799999999996</c:v>
                </c:pt>
                <c:pt idx="5">
                  <c:v>31620.400000000001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77280"/>
        <c:axId val="8353984"/>
        <c:axId val="0"/>
      </c:bar3DChart>
      <c:catAx>
        <c:axId val="777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53984"/>
        <c:crosses val="autoZero"/>
        <c:auto val="1"/>
        <c:lblAlgn val="ctr"/>
        <c:lblOffset val="100"/>
        <c:noMultiLvlLbl val="0"/>
      </c:catAx>
      <c:valAx>
        <c:axId val="8353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777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2936.5</c:v>
                </c:pt>
                <c:pt idx="1">
                  <c:v>3376.5</c:v>
                </c:pt>
                <c:pt idx="2">
                  <c:v>3598.6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7792"/>
        <c:axId val="168258368"/>
        <c:axId val="0"/>
      </c:bar3DChart>
      <c:catAx>
        <c:axId val="77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258368"/>
        <c:crosses val="autoZero"/>
        <c:auto val="1"/>
        <c:lblAlgn val="ctr"/>
        <c:lblOffset val="100"/>
        <c:noMultiLvlLbl val="0"/>
      </c:catAx>
      <c:valAx>
        <c:axId val="1682583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777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86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2015.7</c:v>
                </c:pt>
                <c:pt idx="1">
                  <c:v>2015.7</c:v>
                </c:pt>
                <c:pt idx="2">
                  <c:v>2321.1999999999998</c:v>
                </c:pt>
                <c:pt idx="3">
                  <c:v>2428.4</c:v>
                </c:pt>
                <c:pt idx="4">
                  <c:v>2516</c:v>
                </c:pt>
                <c:pt idx="5">
                  <c:v>2516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21504"/>
        <c:axId val="168260096"/>
      </c:lineChart>
      <c:catAx>
        <c:axId val="20002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260096"/>
        <c:crosses val="autoZero"/>
        <c:auto val="1"/>
        <c:lblAlgn val="ctr"/>
        <c:lblOffset val="100"/>
        <c:noMultiLvlLbl val="0"/>
      </c:catAx>
      <c:valAx>
        <c:axId val="1682600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0021504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197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6012.8</c:v>
                </c:pt>
                <c:pt idx="1">
                  <c:v>6110.5</c:v>
                </c:pt>
                <c:pt idx="2">
                  <c:v>6845.2</c:v>
                </c:pt>
                <c:pt idx="3">
                  <c:v>8035.3</c:v>
                </c:pt>
                <c:pt idx="4">
                  <c:v>7669.4</c:v>
                </c:pt>
                <c:pt idx="5">
                  <c:v>7746.8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211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296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507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45341.8</c:v>
                </c:pt>
                <c:pt idx="1">
                  <c:v>55957.4</c:v>
                </c:pt>
                <c:pt idx="2">
                  <c:v>146444.4</c:v>
                </c:pt>
                <c:pt idx="3">
                  <c:v>54498.6</c:v>
                </c:pt>
                <c:pt idx="4">
                  <c:v>42019.6</c:v>
                </c:pt>
                <c:pt idx="5">
                  <c:v>44680.800000000003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3"/>
              <c:layout>
                <c:manualLayout>
                  <c:x val="5.7813506828480778E-3"/>
                  <c:y val="-6.238354253378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81E-2"/>
                  <c:y val="1.386300945195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62311.6</c:v>
                </c:pt>
                <c:pt idx="1">
                  <c:v>74267.8</c:v>
                </c:pt>
                <c:pt idx="2">
                  <c:v>61302</c:v>
                </c:pt>
                <c:pt idx="3">
                  <c:v>54921.9</c:v>
                </c:pt>
                <c:pt idx="4">
                  <c:v>50744.5</c:v>
                </c:pt>
                <c:pt idx="5">
                  <c:v>51423.3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022528"/>
        <c:axId val="168256640"/>
        <c:axId val="47651968"/>
      </c:bar3DChart>
      <c:catAx>
        <c:axId val="20002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256640"/>
        <c:crosses val="autoZero"/>
        <c:auto val="1"/>
        <c:lblAlgn val="ctr"/>
        <c:lblOffset val="100"/>
        <c:noMultiLvlLbl val="0"/>
      </c:catAx>
      <c:valAx>
        <c:axId val="1682566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00022528"/>
        <c:crosses val="autoZero"/>
        <c:crossBetween val="between"/>
      </c:valAx>
      <c:serAx>
        <c:axId val="47651968"/>
        <c:scaling>
          <c:orientation val="minMax"/>
        </c:scaling>
        <c:delete val="1"/>
        <c:axPos val="b"/>
        <c:majorTickMark val="out"/>
        <c:minorTickMark val="none"/>
        <c:tickLblPos val="none"/>
        <c:crossAx val="16825664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81E-2"/>
                  <c:y val="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2.3611220472440974E-2"/>
                  <c:y val="2.2574575711561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7777777777777821E-2"/>
                  <c:y val="-8.4659935999559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2.5000000000000112E-2"/>
                  <c:y val="5.079329528502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1131770.2</c:v>
                </c:pt>
                <c:pt idx="3">
                  <c:v>1011986.1</c:v>
                </c:pt>
                <c:pt idx="4">
                  <c:v>964149.8</c:v>
                </c:pt>
                <c:pt idx="5">
                  <c:v>1026440.2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84E-2"/>
                  <c:y val="2.8216275451640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41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5.8333333333333313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894796</c:v>
                </c:pt>
                <c:pt idx="1">
                  <c:v>921150.8</c:v>
                </c:pt>
                <c:pt idx="2">
                  <c:v>1137981.3</c:v>
                </c:pt>
                <c:pt idx="3">
                  <c:v>1010486.1</c:v>
                </c:pt>
                <c:pt idx="4">
                  <c:v>962649.8</c:v>
                </c:pt>
                <c:pt idx="5">
                  <c:v>1024940.2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6211.1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8971.299999999992</c:v>
                </c:pt>
                <c:pt idx="1">
                  <c:v>2757.4</c:v>
                </c:pt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43392"/>
        <c:axId val="57992896"/>
        <c:axId val="0"/>
      </c:bar3DChart>
      <c:catAx>
        <c:axId val="580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992896"/>
        <c:crosses val="autoZero"/>
        <c:auto val="1"/>
        <c:lblAlgn val="ctr"/>
        <c:lblOffset val="100"/>
        <c:noMultiLvlLbl val="0"/>
      </c:catAx>
      <c:valAx>
        <c:axId val="579928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804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02"/>
          <c:y val="0.30222966124028061"/>
          <c:w val="0.13594860017498175"/>
          <c:h val="0.33063813354415417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97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12642.3</c:v>
                </c:pt>
                <c:pt idx="1">
                  <c:v>12642.3</c:v>
                </c:pt>
                <c:pt idx="2">
                  <c:v>9799.9</c:v>
                </c:pt>
                <c:pt idx="3">
                  <c:v>24280.400000000001</c:v>
                </c:pt>
                <c:pt idx="4">
                  <c:v>24053.1</c:v>
                </c:pt>
                <c:pt idx="5">
                  <c:v>26405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837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15868.8</c:v>
                </c:pt>
                <c:pt idx="1">
                  <c:v>13822.6</c:v>
                </c:pt>
                <c:pt idx="2">
                  <c:v>8364.4</c:v>
                </c:pt>
                <c:pt idx="3">
                  <c:v>11997.7</c:v>
                </c:pt>
                <c:pt idx="4">
                  <c:v>52876</c:v>
                </c:pt>
                <c:pt idx="5">
                  <c:v>20224.599999999984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dLbl>
              <c:idx val="2"/>
              <c:layout>
                <c:manualLayout>
                  <c:x val="9.1778014757230297E-3"/>
                  <c:y val="-2.1163873035426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24-45D4-BA6F-A91A46D647F7}"/>
                </c:ext>
              </c:extLst>
            </c:dLbl>
            <c:dLbl>
              <c:idx val="3"/>
              <c:layout>
                <c:manualLayout>
                  <c:x val="-3.3651938744317884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4-45D4-BA6F-A91A46D64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408</c:v>
                </c:pt>
                <c:pt idx="3">
                  <c:v>55520</c:v>
                </c:pt>
                <c:pt idx="4">
                  <c:v>7026.5</c:v>
                </c:pt>
                <c:pt idx="5">
                  <c:v>8054.5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24-45D4-BA6F-A91A46D6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320000"/>
        <c:axId val="199763072"/>
        <c:axId val="0"/>
      </c:bar3DChart>
      <c:catAx>
        <c:axId val="200320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763072"/>
        <c:crosses val="autoZero"/>
        <c:auto val="1"/>
        <c:lblAlgn val="ctr"/>
        <c:lblOffset val="100"/>
        <c:noMultiLvlLbl val="0"/>
      </c:catAx>
      <c:valAx>
        <c:axId val="19976307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0032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2076938999048401"/>
          <c:y val="1.4042341624539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1572.6</c:v>
                </c:pt>
                <c:pt idx="1">
                  <c:v>378.6</c:v>
                </c:pt>
                <c:pt idx="2">
                  <c:v>850.6</c:v>
                </c:pt>
                <c:pt idx="3">
                  <c:v>418</c:v>
                </c:pt>
                <c:pt idx="4">
                  <c:v>418</c:v>
                </c:pt>
                <c:pt idx="5">
                  <c:v>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86048"/>
        <c:axId val="168262976"/>
      </c:barChart>
      <c:catAx>
        <c:axId val="20038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262976"/>
        <c:crosses val="autoZero"/>
        <c:auto val="1"/>
        <c:lblAlgn val="ctr"/>
        <c:lblOffset val="100"/>
        <c:noMultiLvlLbl val="0"/>
      </c:catAx>
      <c:valAx>
        <c:axId val="1682629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0038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0399360"/>
        <c:axId val="200427776"/>
        <c:axId val="0"/>
      </c:bar3DChart>
      <c:catAx>
        <c:axId val="20039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00427776"/>
        <c:crosses val="autoZero"/>
        <c:auto val="1"/>
        <c:lblAlgn val="ctr"/>
        <c:lblOffset val="100"/>
        <c:noMultiLvlLbl val="0"/>
      </c:catAx>
      <c:valAx>
        <c:axId val="200427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039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95317.2</c:v>
                </c:pt>
                <c:pt idx="1">
                  <c:v>89202.7</c:v>
                </c:pt>
                <c:pt idx="2">
                  <c:v>105788.8</c:v>
                </c:pt>
                <c:pt idx="3">
                  <c:v>119172.1</c:v>
                </c:pt>
                <c:pt idx="4">
                  <c:v>119512</c:v>
                </c:pt>
                <c:pt idx="5">
                  <c:v>124799.4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324597.2</c:v>
                </c:pt>
                <c:pt idx="1">
                  <c:v>296265.3</c:v>
                </c:pt>
                <c:pt idx="2">
                  <c:v>355554.3</c:v>
                </c:pt>
                <c:pt idx="3">
                  <c:v>377450.8</c:v>
                </c:pt>
                <c:pt idx="4">
                  <c:v>362655.6</c:v>
                </c:pt>
                <c:pt idx="5">
                  <c:v>386470.5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758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41774</c:v>
                </c:pt>
                <c:pt idx="1">
                  <c:v>35714.1</c:v>
                </c:pt>
                <c:pt idx="2">
                  <c:v>44995.9</c:v>
                </c:pt>
                <c:pt idx="3">
                  <c:v>49639.7</c:v>
                </c:pt>
                <c:pt idx="4">
                  <c:v>45603.8</c:v>
                </c:pt>
                <c:pt idx="5">
                  <c:v>50243.3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92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48E-3"/>
                  <c:y val="-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07E-2"/>
                  <c:y val="-5.677248835715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63E-3"/>
                  <c:y val="-5.004030036160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72E-3"/>
                  <c:y val="-2.69287519822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9848.4</c:v>
                </c:pt>
                <c:pt idx="1">
                  <c:v>5259.9</c:v>
                </c:pt>
                <c:pt idx="2">
                  <c:v>7686</c:v>
                </c:pt>
                <c:pt idx="3">
                  <c:v>8677.4</c:v>
                </c:pt>
                <c:pt idx="4">
                  <c:v>7767.4</c:v>
                </c:pt>
                <c:pt idx="5">
                  <c:v>7767.4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05E-2"/>
                  <c:y val="1.3880764469102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7844.5</c:v>
                </c:pt>
                <c:pt idx="1">
                  <c:v>15004.4</c:v>
                </c:pt>
                <c:pt idx="2">
                  <c:v>18889.3</c:v>
                </c:pt>
                <c:pt idx="3">
                  <c:v>21297.8</c:v>
                </c:pt>
                <c:pt idx="4">
                  <c:v>20596</c:v>
                </c:pt>
                <c:pt idx="5">
                  <c:v>20935.900000000001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362432"/>
        <c:axId val="200429504"/>
        <c:axId val="0"/>
      </c:bar3DChart>
      <c:catAx>
        <c:axId val="2013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429504"/>
        <c:crosses val="autoZero"/>
        <c:auto val="1"/>
        <c:lblAlgn val="ctr"/>
        <c:lblOffset val="100"/>
        <c:noMultiLvlLbl val="0"/>
      </c:catAx>
      <c:valAx>
        <c:axId val="2004295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136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504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53381.599999999999</c:v>
                </c:pt>
                <c:pt idx="1">
                  <c:v>68839</c:v>
                </c:pt>
                <c:pt idx="2">
                  <c:v>72067.7</c:v>
                </c:pt>
                <c:pt idx="3">
                  <c:v>76340.3</c:v>
                </c:pt>
                <c:pt idx="4">
                  <c:v>71902.5</c:v>
                </c:pt>
                <c:pt idx="5">
                  <c:v>79150.5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03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29E-2"/>
                  <c:y val="-1.90327364115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666.3</c:v>
                </c:pt>
                <c:pt idx="1">
                  <c:v>880.7</c:v>
                </c:pt>
                <c:pt idx="2">
                  <c:v>1144.0999999999999</c:v>
                </c:pt>
                <c:pt idx="3">
                  <c:v>1275.5999999999999</c:v>
                </c:pt>
                <c:pt idx="4">
                  <c:v>1275.5999999999999</c:v>
                </c:pt>
                <c:pt idx="5">
                  <c:v>1275.5999999999999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402880"/>
        <c:axId val="201278592"/>
        <c:axId val="0"/>
      </c:bar3DChart>
      <c:catAx>
        <c:axId val="20140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78592"/>
        <c:crosses val="autoZero"/>
        <c:auto val="1"/>
        <c:lblAlgn val="ctr"/>
        <c:lblOffset val="100"/>
        <c:noMultiLvlLbl val="0"/>
      </c:catAx>
      <c:valAx>
        <c:axId val="2012785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014028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3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5277777777777796E-2"/>
                  <c:y val="-3.7499999999999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25E-2"/>
                  <c:y val="-1.562499999999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3.1245078740157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43256.6</c:v>
                </c:pt>
                <c:pt idx="1">
                  <c:v>45232.2</c:v>
                </c:pt>
                <c:pt idx="2">
                  <c:v>59914.400000000001</c:v>
                </c:pt>
                <c:pt idx="3">
                  <c:v>75709</c:v>
                </c:pt>
                <c:pt idx="4">
                  <c:v>58359.9</c:v>
                </c:pt>
                <c:pt idx="5">
                  <c:v>58622.6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75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647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6202.1</c:v>
                </c:pt>
                <c:pt idx="1">
                  <c:v>2730</c:v>
                </c:pt>
                <c:pt idx="2">
                  <c:v>6190.9</c:v>
                </c:pt>
                <c:pt idx="3">
                  <c:v>2260.6999999999998</c:v>
                </c:pt>
                <c:pt idx="4">
                  <c:v>1610.5</c:v>
                </c:pt>
                <c:pt idx="5">
                  <c:v>1610.5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2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5586.8</c:v>
                </c:pt>
                <c:pt idx="1">
                  <c:v>5483.3</c:v>
                </c:pt>
                <c:pt idx="2">
                  <c:v>7692.8</c:v>
                </c:pt>
                <c:pt idx="3">
                  <c:v>7177</c:v>
                </c:pt>
                <c:pt idx="4">
                  <c:v>7177</c:v>
                </c:pt>
                <c:pt idx="5">
                  <c:v>7177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620992"/>
        <c:axId val="200431808"/>
      </c:barChart>
      <c:catAx>
        <c:axId val="20162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431808"/>
        <c:crosses val="autoZero"/>
        <c:auto val="1"/>
        <c:lblAlgn val="ctr"/>
        <c:lblOffset val="100"/>
        <c:noMultiLvlLbl val="0"/>
      </c:catAx>
      <c:valAx>
        <c:axId val="2004318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016209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83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688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1673216"/>
        <c:axId val="201283776"/>
        <c:axId val="0"/>
      </c:bar3DChart>
      <c:catAx>
        <c:axId val="20167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83776"/>
        <c:crosses val="autoZero"/>
        <c:auto val="1"/>
        <c:lblAlgn val="ctr"/>
        <c:lblOffset val="100"/>
        <c:noMultiLvlLbl val="0"/>
      </c:catAx>
      <c:valAx>
        <c:axId val="20128377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016732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15E-2"/>
                  <c:y val="5.520215920799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67E-3"/>
                  <c:y val="4.844440431728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934241875518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67E-3"/>
                  <c:y val="6.913155848258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7.866678404485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25804.1</c:v>
                </c:pt>
                <c:pt idx="1">
                  <c:v>26975.420000000002</c:v>
                </c:pt>
                <c:pt idx="2">
                  <c:v>29563.47</c:v>
                </c:pt>
                <c:pt idx="3">
                  <c:v>31426.799999999996</c:v>
                </c:pt>
                <c:pt idx="4">
                  <c:v>34907.599999999999</c:v>
                </c:pt>
                <c:pt idx="5">
                  <c:v>40362.400000000001</c:v>
                </c:pt>
                <c:pt idx="6">
                  <c:v>40362.5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539E-2"/>
                  <c:y val="-6.2414910983726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4.1666666666666664E-2"/>
                  <c:y val="2.9828574667823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444444444444461E-2"/>
                  <c:y val="-3.06165601972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944553805774276E-2"/>
                  <c:y val="-4.07441826940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0833333333333336E-2"/>
                  <c:y val="3.579871943904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31016.1</c:v>
                </c:pt>
                <c:pt idx="1">
                  <c:v>32309.439999999995</c:v>
                </c:pt>
                <c:pt idx="2">
                  <c:v>35885.950000000004</c:v>
                </c:pt>
                <c:pt idx="3">
                  <c:v>35076.300000000003</c:v>
                </c:pt>
                <c:pt idx="4">
                  <c:v>40373.199999999997</c:v>
                </c:pt>
                <c:pt idx="5">
                  <c:v>43796.6</c:v>
                </c:pt>
                <c:pt idx="6">
                  <c:v>45304.800000000003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000000000000011E-2"/>
                  <c:y val="5.488756565216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4.5833333333333344E-2"/>
                  <c:y val="-2.7222103238117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944E-2"/>
                  <c:y val="2.9574797527324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5566491688539E-2"/>
                  <c:y val="1.352358109578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055555555555557E-2"/>
                  <c:y val="-4.726768176271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dLbl>
              <c:idx val="6"/>
              <c:layout>
                <c:manualLayout>
                  <c:x val="0"/>
                  <c:y val="3.337394643537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30822.2</c:v>
                </c:pt>
                <c:pt idx="1">
                  <c:v>32233.8</c:v>
                </c:pt>
                <c:pt idx="2">
                  <c:v>36897.68</c:v>
                </c:pt>
                <c:pt idx="3">
                  <c:v>38732.5</c:v>
                </c:pt>
                <c:pt idx="4">
                  <c:v>38510.199999999997</c:v>
                </c:pt>
                <c:pt idx="5">
                  <c:v>44168</c:v>
                </c:pt>
                <c:pt idx="6">
                  <c:v>44168.5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8921E-3"/>
                  <c:y val="4.014221280527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4458E-3"/>
                  <c:y val="2.941149418987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dLbl>
              <c:idx val="6"/>
              <c:layout>
                <c:manualLayout>
                  <c:x val="0"/>
                  <c:y val="3.814165306900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27265.200000000001</c:v>
                </c:pt>
                <c:pt idx="1">
                  <c:v>28175.57</c:v>
                </c:pt>
                <c:pt idx="2">
                  <c:v>31192.920000000002</c:v>
                </c:pt>
                <c:pt idx="3">
                  <c:v>32092</c:v>
                </c:pt>
                <c:pt idx="4">
                  <c:v>34303.5</c:v>
                </c:pt>
                <c:pt idx="5">
                  <c:v>36253.300000000003</c:v>
                </c:pt>
                <c:pt idx="6">
                  <c:v>36295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208704"/>
        <c:axId val="202057984"/>
      </c:lineChart>
      <c:catAx>
        <c:axId val="20320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02057984"/>
        <c:crosses val="autoZero"/>
        <c:auto val="1"/>
        <c:lblAlgn val="ctr"/>
        <c:lblOffset val="100"/>
        <c:noMultiLvlLbl val="0"/>
      </c:catAx>
      <c:valAx>
        <c:axId val="202057984"/>
        <c:scaling>
          <c:orientation val="minMax"/>
          <c:min val="2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032087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173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32622.1</c:v>
                </c:pt>
                <c:pt idx="1">
                  <c:v>34811.199999999997</c:v>
                </c:pt>
                <c:pt idx="2">
                  <c:v>31716.1</c:v>
                </c:pt>
                <c:pt idx="3">
                  <c:v>35443</c:v>
                </c:pt>
                <c:pt idx="4">
                  <c:v>33971.5</c:v>
                </c:pt>
                <c:pt idx="5">
                  <c:v>35333.699999999997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7008.8</c:v>
                </c:pt>
                <c:pt idx="1">
                  <c:v>722.2</c:v>
                </c:pt>
                <c:pt idx="2">
                  <c:v>4785.9000000000005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81792"/>
        <c:axId val="202063168"/>
      </c:barChart>
      <c:catAx>
        <c:axId val="20368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063168"/>
        <c:crosses val="autoZero"/>
        <c:auto val="1"/>
        <c:lblAlgn val="ctr"/>
        <c:lblOffset val="100"/>
        <c:noMultiLvlLbl val="0"/>
      </c:catAx>
      <c:valAx>
        <c:axId val="202063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368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435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29E-3"/>
                  <c:y val="-1.3733810279847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76.099999999999994</c:v>
                </c:pt>
                <c:pt idx="1">
                  <c:v>77.099999999999994</c:v>
                </c:pt>
                <c:pt idx="2">
                  <c:v>28.8</c:v>
                </c:pt>
                <c:pt idx="3">
                  <c:v>45.6</c:v>
                </c:pt>
                <c:pt idx="4">
                  <c:v>85</c:v>
                </c:pt>
                <c:pt idx="5">
                  <c:v>70.2</c:v>
                </c:pt>
                <c:pt idx="6">
                  <c:v>92.3</c:v>
                </c:pt>
                <c:pt idx="7">
                  <c:v>44.4</c:v>
                </c:pt>
                <c:pt idx="8">
                  <c:v>97.2</c:v>
                </c:pt>
                <c:pt idx="9">
                  <c:v>95.1</c:v>
                </c:pt>
                <c:pt idx="10">
                  <c:v>91.7</c:v>
                </c:pt>
                <c:pt idx="11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519744"/>
        <c:axId val="201768256"/>
        <c:axId val="0"/>
      </c:bar3DChart>
      <c:catAx>
        <c:axId val="20751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768256"/>
        <c:crosses val="autoZero"/>
        <c:auto val="1"/>
        <c:lblAlgn val="ctr"/>
        <c:lblOffset val="100"/>
        <c:noMultiLvlLbl val="0"/>
      </c:catAx>
      <c:valAx>
        <c:axId val="20176825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0751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30240"/>
        <c:axId val="48486592"/>
      </c:barChart>
      <c:catAx>
        <c:axId val="11713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48486592"/>
        <c:crosses val="autoZero"/>
        <c:auto val="1"/>
        <c:lblAlgn val="ctr"/>
        <c:lblOffset val="100"/>
        <c:noMultiLvlLbl val="0"/>
      </c:catAx>
      <c:valAx>
        <c:axId val="4848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3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63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954 540,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52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894099.7</c:v>
                </c:pt>
                <c:pt idx="1">
                  <c:v>921150.8</c:v>
                </c:pt>
                <c:pt idx="2">
                  <c:v>1137981.3</c:v>
                </c:pt>
                <c:pt idx="3">
                  <c:v>1010486.1</c:v>
                </c:pt>
                <c:pt idx="4">
                  <c:v>962649.8</c:v>
                </c:pt>
                <c:pt idx="5">
                  <c:v>1024940.2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846272"/>
        <c:axId val="274599872"/>
        <c:axId val="0"/>
      </c:bar3DChart>
      <c:catAx>
        <c:axId val="2738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599872"/>
        <c:crosses val="autoZero"/>
        <c:auto val="1"/>
        <c:lblAlgn val="ctr"/>
        <c:lblOffset val="100"/>
        <c:noMultiLvlLbl val="0"/>
      </c:catAx>
      <c:valAx>
        <c:axId val="2745998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384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72E-2"/>
          <c:y val="0.12311019654306"/>
          <c:w val="0.52889858233371345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0.8</c:v>
                </c:pt>
                <c:pt idx="1">
                  <c:v>9.0000000000000024E-2</c:v>
                </c:pt>
                <c:pt idx="2">
                  <c:v>4.0999999999999996</c:v>
                </c:pt>
                <c:pt idx="3">
                  <c:v>0.9</c:v>
                </c:pt>
                <c:pt idx="4">
                  <c:v>0.30000000000000021</c:v>
                </c:pt>
                <c:pt idx="5">
                  <c:v>0.1</c:v>
                </c:pt>
                <c:pt idx="6">
                  <c:v>5.6</c:v>
                </c:pt>
                <c:pt idx="7">
                  <c:v>8.1</c:v>
                </c:pt>
                <c:pt idx="8">
                  <c:v>7.2</c:v>
                </c:pt>
                <c:pt idx="9">
                  <c:v>1.1000000000000001</c:v>
                </c:pt>
                <c:pt idx="10">
                  <c:v>55.1</c:v>
                </c:pt>
                <c:pt idx="11">
                  <c:v>8.7000000000000011</c:v>
                </c:pt>
                <c:pt idx="12">
                  <c:v>7.3</c:v>
                </c:pt>
                <c:pt idx="13" formatCode="0.000">
                  <c:v>0</c:v>
                </c:pt>
                <c:pt idx="14">
                  <c:v>0.4</c:v>
                </c:pt>
                <c:pt idx="15" formatCode="0.0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622"/>
          <c:y val="3.1882477820178686E-4"/>
          <c:w val="0.44212361081158275"/>
          <c:h val="0.9865613955173951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3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930318.5</c:v>
                </c:pt>
                <c:pt idx="1">
                  <c:v>951469.9</c:v>
                </c:pt>
                <c:pt idx="2">
                  <c:v>1159779.2</c:v>
                </c:pt>
                <c:pt idx="3">
                  <c:v>1027914.7</c:v>
                </c:pt>
                <c:pt idx="4">
                  <c:v>980134.40000000002</c:v>
                </c:pt>
                <c:pt idx="5">
                  <c:v>1042456.8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89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1131770.2</c:v>
                </c:pt>
                <c:pt idx="3">
                  <c:v>1011986.1</c:v>
                </c:pt>
                <c:pt idx="4">
                  <c:v>964149.8</c:v>
                </c:pt>
                <c:pt idx="5">
                  <c:v>1026440.2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855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89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114462.9</c:v>
                </c:pt>
                <c:pt idx="1">
                  <c:v>103966.1</c:v>
                </c:pt>
                <c:pt idx="2">
                  <c:v>124715</c:v>
                </c:pt>
                <c:pt idx="3">
                  <c:v>80727.8</c:v>
                </c:pt>
                <c:pt idx="4">
                  <c:v>82445.399999999994</c:v>
                </c:pt>
                <c:pt idx="5">
                  <c:v>83839.600000000006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26368"/>
        <c:axId val="57995776"/>
      </c:lineChart>
      <c:catAx>
        <c:axId val="1176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995776"/>
        <c:crosses val="autoZero"/>
        <c:auto val="1"/>
        <c:lblAlgn val="ctr"/>
        <c:lblOffset val="100"/>
        <c:noMultiLvlLbl val="0"/>
      </c:catAx>
      <c:valAx>
        <c:axId val="57995776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1176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36"/>
          <c:y val="0.19677630330574139"/>
          <c:w val="0.25358040570560614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45.6</c:v>
                </c:pt>
                <c:pt idx="1">
                  <c:v>47</c:v>
                </c:pt>
                <c:pt idx="2">
                  <c:v>56.8</c:v>
                </c:pt>
                <c:pt idx="3">
                  <c:v>50.3</c:v>
                </c:pt>
                <c:pt idx="4">
                  <c:v>48</c:v>
                </c:pt>
                <c:pt idx="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47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44.3</c:v>
                </c:pt>
                <c:pt idx="1">
                  <c:v>45.7</c:v>
                </c:pt>
                <c:pt idx="2">
                  <c:v>55.4</c:v>
                </c:pt>
                <c:pt idx="3">
                  <c:v>49.6</c:v>
                </c:pt>
                <c:pt idx="4">
                  <c:v>47.2</c:v>
                </c:pt>
                <c:pt idx="5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5.6</c:v>
                </c:pt>
                <c:pt idx="1">
                  <c:v>5.0999999999999996</c:v>
                </c:pt>
                <c:pt idx="2">
                  <c:v>6.1</c:v>
                </c:pt>
                <c:pt idx="3">
                  <c:v>4</c:v>
                </c:pt>
                <c:pt idx="4">
                  <c:v>4</c:v>
                </c:pt>
                <c:pt idx="5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7131264"/>
        <c:axId val="91652672"/>
        <c:axId val="0"/>
      </c:bar3DChart>
      <c:catAx>
        <c:axId val="1171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1652672"/>
        <c:crosses val="autoZero"/>
        <c:auto val="1"/>
        <c:lblAlgn val="ctr"/>
        <c:lblOffset val="100"/>
        <c:noMultiLvlLbl val="0"/>
      </c:catAx>
      <c:valAx>
        <c:axId val="916526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713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313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406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364774.6</c:v>
                </c:pt>
                <c:pt idx="1">
                  <c:v>341726.4</c:v>
                </c:pt>
                <c:pt idx="2">
                  <c:v>317750.90000000002</c:v>
                </c:pt>
                <c:pt idx="3">
                  <c:v>299331.7</c:v>
                </c:pt>
                <c:pt idx="4">
                  <c:v>248565.8</c:v>
                </c:pt>
                <c:pt idx="5">
                  <c:v>231275.2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28840</c:v>
                </c:pt>
                <c:pt idx="1">
                  <c:v>38840</c:v>
                </c:pt>
                <c:pt idx="2">
                  <c:v>33630</c:v>
                </c:pt>
                <c:pt idx="3">
                  <c:v>48407.8</c:v>
                </c:pt>
                <c:pt idx="4">
                  <c:v>23298.5</c:v>
                </c:pt>
                <c:pt idx="5">
                  <c:v>23500.7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130752"/>
        <c:axId val="91659008"/>
        <c:axId val="0"/>
      </c:bar3DChart>
      <c:catAx>
        <c:axId val="117130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659008"/>
        <c:crosses val="autoZero"/>
        <c:auto val="1"/>
        <c:lblAlgn val="ctr"/>
        <c:lblOffset val="100"/>
        <c:noMultiLvlLbl val="0"/>
      </c:catAx>
      <c:valAx>
        <c:axId val="916590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1713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907"/>
          <c:w val="0.2335616552110297"/>
          <c:h val="0.48835470384577478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51"/>
          <c:y val="0.17036911127731141"/>
          <c:w val="0.60910361321151585"/>
          <c:h val="0.78841617906434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182963.5</c:v>
                </c:pt>
                <c:pt idx="1">
                  <c:v>156458.79999999999</c:v>
                </c:pt>
                <c:pt idx="2">
                  <c:v>155735.4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317989.3</c:v>
                </c:pt>
                <c:pt idx="3">
                  <c:v>367688.2</c:v>
                </c:pt>
                <c:pt idx="4">
                  <c:v>366862.1</c:v>
                </c:pt>
                <c:pt idx="5">
                  <c:v>383882.5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256224.9</c:v>
                </c:pt>
                <c:pt idx="3">
                  <c:v>94342.7</c:v>
                </c:pt>
                <c:pt idx="4">
                  <c:v>89136.6</c:v>
                </c:pt>
                <c:pt idx="5">
                  <c:v>91612.1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32288"/>
        <c:axId val="100293376"/>
      </c:barChart>
      <c:catAx>
        <c:axId val="117132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93376"/>
        <c:crosses val="autoZero"/>
        <c:auto val="1"/>
        <c:lblAlgn val="ctr"/>
        <c:lblOffset val="100"/>
        <c:noMultiLvlLbl val="0"/>
      </c:catAx>
      <c:valAx>
        <c:axId val="100293376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11713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11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8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26363</c:v>
                </c:pt>
                <c:pt idx="1">
                  <c:v>29826.400000000001</c:v>
                </c:pt>
                <c:pt idx="2">
                  <c:v>53675.199999999997</c:v>
                </c:pt>
                <c:pt idx="3">
                  <c:v>39725.300000000003</c:v>
                </c:pt>
                <c:pt idx="4">
                  <c:v>41678.1</c:v>
                </c:pt>
                <c:pt idx="5">
                  <c:v>43724.2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002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911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317989.3</c:v>
                </c:pt>
                <c:pt idx="3">
                  <c:v>367688.2</c:v>
                </c:pt>
                <c:pt idx="4">
                  <c:v>366862.1</c:v>
                </c:pt>
                <c:pt idx="5">
                  <c:v>383882.5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20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9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855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256224.9</c:v>
                </c:pt>
                <c:pt idx="3">
                  <c:v>94342.7</c:v>
                </c:pt>
                <c:pt idx="4">
                  <c:v>89136.6</c:v>
                </c:pt>
                <c:pt idx="5">
                  <c:v>91612.1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00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182963.5</c:v>
                </c:pt>
                <c:pt idx="1">
                  <c:v>156458.79999999999</c:v>
                </c:pt>
                <c:pt idx="2">
                  <c:v>155735.4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606528"/>
        <c:axId val="100298688"/>
        <c:axId val="0"/>
      </c:bar3DChart>
      <c:catAx>
        <c:axId val="916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98688"/>
        <c:crosses val="autoZero"/>
        <c:auto val="1"/>
        <c:lblAlgn val="ctr"/>
        <c:lblOffset val="100"/>
        <c:noMultiLvlLbl val="0"/>
      </c:catAx>
      <c:valAx>
        <c:axId val="10029868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9160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2025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1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</c:v>
                </c:pt>
                <c:pt idx="1">
                  <c:v>55.7</c:v>
                </c:pt>
                <c:pt idx="2">
                  <c:v>14.3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19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7 500,0</a:t>
          </a: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500,0</a:t>
          </a: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500,0</a:t>
          </a: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19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0.20948</cdr:x>
      <cdr:y>0.0455</cdr:y>
    </cdr:from>
    <cdr:to>
      <cdr:x>0.84585</cdr:x>
      <cdr:y>0.17258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456" y="204793"/>
          <a:ext cx="5818968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hart" Target="../charts/chart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46352" y="2478184"/>
            <a:ext cx="712879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</a:t>
            </a:r>
            <a:endParaRPr lang="en-US" sz="2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20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5 год и на плановый период 2026 и 2027 годов»</a:t>
            </a:r>
          </a:p>
        </p:txBody>
      </p:sp>
    </p:spTree>
    <p:extLst>
      <p:ext uri="{BB962C8B-B14F-4D97-AF65-F5344CB8AC3E}">
        <p14:creationId xmlns:p14="http://schemas.microsoft.com/office/powerpoint/2010/main" val="18864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2025 – 2027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Достижение 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Обеспечение 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Обеспечение 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Обеспечение показателей муниципального долга, позволяющих отнести муниципальный район к группе заемщиков с высоким уровнем </a:t>
              </a: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долговой 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исполнения плановых назначений по доходам и 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района на 2025-2027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их семей.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Будет 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2025–2027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района на 2025-2027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долговой политикой муниципального района понимается 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неисполнение.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Долговая политика на 2025 год и на плановый период 2026 и 2027 годов определяет цели и задачи долговой политики, основные факторы, влияющие на долговую политику, риски для бюджета муниципального района, которые могут возникнуть в процессе управления муниципальным долгом муниципального района.</a:t>
            </a:r>
          </a:p>
          <a:p>
            <a:pPr algn="just"/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Основными целями и задачами долговой политики муниципального района на предстоящий период являются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2025 год и на плановый период 2026 и 2027 годов в части корректировки видов заимствований, а также сроков и объемов привлечения заемных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о состоянии муниципального долг.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снижения имеющихся рисков планируется: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механизм привлечения краткосрочных кредитов на пополнение остатков средств на едином счете бюджета.     </a:t>
            </a: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целом.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931222" cy="2590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страны.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сфере финансовой грамотности у всех возрастных и целевых групп муниципального района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повышению охвата и качества финансового 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через доступные источники информирования жителей муниципального образования о реализуемых мероприятиях по повышению доступности 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образовательные программы общеобразовательных 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9692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755534687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21203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1 131 770,2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1 011 986,1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964 149,8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1 026 440,2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1 137 981,3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1 010 486,1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962 649,8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1 024 940,2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- 6 211,1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57638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</a:t>
                      </a:r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-1 500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3913456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695817025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037769417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631426302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21576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1 131 770,2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1 011 986,1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964 149,8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1 026 440,2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347 739,5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351 380,9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380 566,4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393 614,6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188 499,2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204 831,0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218 350,0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232 980,0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19 212,8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18 455,0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18 915,0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84 228,7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87 017,9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96 790,4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102 447,6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16 433,7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31 333,6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20 350,0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784 030,6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660 605,2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583 583,4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632 825,6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783 624,8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660 605,2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583 583,4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632 825,6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155 735,4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256 224,9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94 342,8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89 136,6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91 612,1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317 989,3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367 688,2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366 862,1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383 882,5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53 675,2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41 678,1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43 724,2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- 2 161,0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2025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26079" y="2071678"/>
            <a:ext cx="105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204 831,0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1055" y="3009900"/>
            <a:ext cx="97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83 311,9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18 455,0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7869" y="4778662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12 000,0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0318" y="5571321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4 601,0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634,0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676" y="4839023"/>
            <a:ext cx="140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20 350,0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2 846,0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660 605,1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2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1 011 986,1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359" y="3817043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3 645,0</a:t>
            </a:r>
          </a:p>
        </p:txBody>
      </p:sp>
    </p:spTree>
    <p:extLst>
      <p:ext uri="{BB962C8B-B14F-4D97-AF65-F5344CB8AC3E}">
        <p14:creationId xmlns:p14="http://schemas.microsoft.com/office/powerpoint/2010/main" val="295112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198157" y="1134449"/>
            <a:ext cx="776318" cy="428627"/>
            <a:chOff x="3282723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82723" y="2313205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92,7%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91,4%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7,3%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10,2%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90,8%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89,8%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254 775,9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271 864,3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347 739,5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351 380,9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380 566,4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027 (Проект) – 393 614,6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15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231 275,2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248 565,8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299 331,7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317 750,9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341 726,4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364 774,6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23 500,7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23 298,5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48 407,8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33 630,0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38 840,0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28 840,0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189923" y="2876277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376643" y="1944869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91604"/>
              </p:ext>
            </p:extLst>
          </p:nvPr>
        </p:nvGraphicFramePr>
        <p:xfrm>
          <a:off x="4666416" y="1103777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Worksheet" r:id="rId4" imgW="3409984" imgH="1295527" progId="">
                  <p:embed/>
                </p:oleObj>
              </mc:Choice>
              <mc:Fallback>
                <p:oleObj name="Worksheet" r:id="rId4" imgW="3409984" imgH="1295527" progId="">
                  <p:embed/>
                  <p:pic>
                    <p:nvPicPr>
                      <p:cNvPr id="0" name="Picture 32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416" y="1103777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Worksheet" r:id="rId6" imgW="3400543" imgH="1266887" progId="">
                  <p:embed/>
                </p:oleObj>
              </mc:Choice>
              <mc:Fallback>
                <p:oleObj name="Worksheet" r:id="rId6" imgW="3400543" imgH="1266887" progId="">
                  <p:embed/>
                  <p:pic>
                    <p:nvPicPr>
                      <p:cNvPr id="0" name="Picture 329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26147"/>
              </p:ext>
            </p:extLst>
          </p:nvPr>
        </p:nvGraphicFramePr>
        <p:xfrm>
          <a:off x="680018" y="4092825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Worksheet" r:id="rId8" imgW="3400543" imgH="1266887" progId="">
                  <p:embed/>
                </p:oleObj>
              </mc:Choice>
              <mc:Fallback>
                <p:oleObj name="Worksheet" r:id="rId8" imgW="3400543" imgH="1266887" progId="">
                  <p:embed/>
                  <p:pic>
                    <p:nvPicPr>
                      <p:cNvPr id="0" name="Picture 329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18" y="4092825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316869"/>
              </p:ext>
            </p:extLst>
          </p:nvPr>
        </p:nvGraphicFramePr>
        <p:xfrm>
          <a:off x="3333413" y="2063695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Worksheet" r:id="rId10" imgW="3400543" imgH="1266887" progId="">
                  <p:embed/>
                </p:oleObj>
              </mc:Choice>
              <mc:Fallback>
                <p:oleObj name="Worksheet" r:id="rId10" imgW="3400543" imgH="1266887" progId="">
                  <p:embed/>
                  <p:pic>
                    <p:nvPicPr>
                      <p:cNvPr id="0" name="Picture 329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413" y="2063695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25644"/>
              </p:ext>
            </p:extLst>
          </p:nvPr>
        </p:nvGraphicFramePr>
        <p:xfrm>
          <a:off x="6112493" y="8863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Worksheet" r:id="rId12" imgW="3409984" imgH="1295527" progId="">
                  <p:embed/>
                </p:oleObj>
              </mc:Choice>
              <mc:Fallback>
                <p:oleObj name="Worksheet" r:id="rId12" imgW="3409984" imgH="1295527" progId="">
                  <p:embed/>
                  <p:pic>
                    <p:nvPicPr>
                      <p:cNvPr id="0" name="Picture 329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493" y="8863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3445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9,2%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8,6%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13,9%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86,1%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9,6%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90,4%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:a16="http://schemas.microsoft.com/office/drawing/2014/main" xmlns="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551651"/>
              </p:ext>
            </p:extLst>
          </p:nvPr>
        </p:nvGraphicFramePr>
        <p:xfrm>
          <a:off x="-430016" y="5352356"/>
          <a:ext cx="3095626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Worksheet" r:id="rId14" imgW="3400543" imgH="1266887" progId="">
                  <p:embed/>
                </p:oleObj>
              </mc:Choice>
              <mc:Fallback>
                <p:oleObj name="Worksheet" r:id="rId14" imgW="3400543" imgH="1266887" progId="">
                  <p:embed/>
                  <p:pic>
                    <p:nvPicPr>
                      <p:cNvPr id="0" name="Picture 329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016" y="5352356"/>
                        <a:ext cx="3095626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33482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155 735,4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256 224,9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94 342,7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89 136,6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91 612,1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317 989,3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367 688,2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366 862,1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383 882,5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53 675,2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41 678,1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43 724,2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68158027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11899713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84654"/>
              </p:ext>
            </p:extLst>
          </p:nvPr>
        </p:nvGraphicFramePr>
        <p:xfrm>
          <a:off x="34183" y="764704"/>
          <a:ext cx="9075634" cy="59969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2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5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256 224,9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94 342,7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89 136,6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91 612,1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123 857,9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23 104,6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23 234,8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78997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2 078,1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989981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82477"/>
              </p:ext>
            </p:extLst>
          </p:nvPr>
        </p:nvGraphicFramePr>
        <p:xfrm>
          <a:off x="52276" y="571985"/>
          <a:ext cx="9091724" cy="620563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44371632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1442809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22 238,0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10 057,8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8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подготовку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276796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2675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11432"/>
              </p:ext>
            </p:extLst>
          </p:nvPr>
        </p:nvGraphicFramePr>
        <p:xfrm>
          <a:off x="70992" y="574125"/>
          <a:ext cx="9073008" cy="60089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 РБ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52113"/>
              </p:ext>
            </p:extLst>
          </p:nvPr>
        </p:nvGraphicFramePr>
        <p:xfrm>
          <a:off x="0" y="603885"/>
          <a:ext cx="9040311" cy="565023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4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4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317 989,3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367 688,2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366 862,1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383 882,5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48 951,5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55 742,8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158 921,5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184 013,6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196 238,3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209 466,6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1745817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4 476,8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4469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46589"/>
              </p:ext>
            </p:extLst>
          </p:nvPr>
        </p:nvGraphicFramePr>
        <p:xfrm>
          <a:off x="39112" y="0"/>
          <a:ext cx="9065775" cy="67296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нции на социальную поддержку учащихся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еобразовательных учреждений из многодетных малоимущих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0086903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2207162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17 353,5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5836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9" y="1049825"/>
            <a:ext cx="7855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цели, задачи и приоритетные направления бюджетной, налоговой и долговой политики (слайды 14-16)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 (слайд 17)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района Нуримановский район Республики Башкортостан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(слайд 18-20)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21-31)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32-50)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51)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52-53)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54-74)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75)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(слайд 76)</a:t>
            </a: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1567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03060"/>
              </p:ext>
            </p:extLst>
          </p:nvPr>
        </p:nvGraphicFramePr>
        <p:xfrm>
          <a:off x="0" y="801893"/>
          <a:ext cx="9057230" cy="541326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2926397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94354688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6 829,4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обеспечение бесплатным проездом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0422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52488"/>
              </p:ext>
            </p:extLst>
          </p:nvPr>
        </p:nvGraphicFramePr>
        <p:xfrm>
          <a:off x="73616" y="794713"/>
          <a:ext cx="8996768" cy="55753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51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53 675,2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43 724,2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9568229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2429022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г.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09487384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713128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0535686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6673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60844"/>
              </p:ext>
            </p:extLst>
          </p:nvPr>
        </p:nvGraphicFramePr>
        <p:xfrm>
          <a:off x="38456" y="298325"/>
          <a:ext cx="9067088" cy="63844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8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4423184"/>
                  </a:ext>
                </a:extLst>
              </a:tr>
              <a:tr h="575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09705932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9752257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7826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6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82864"/>
              </p:ext>
            </p:extLst>
          </p:nvPr>
        </p:nvGraphicFramePr>
        <p:xfrm>
          <a:off x="0" y="2214554"/>
          <a:ext cx="9144001" cy="2690369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97 865,8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146 266,2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62 644,6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47 535,8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50 375,1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41 589,9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40 854,3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40 854,3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93 770,1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61 774,9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63 436,5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64 798,7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666 278,9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715 819,2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688 872,3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731 217,2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12 230,3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11 179,8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13 226,0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1423294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8512748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40137893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99760319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02259539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84335489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32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1033839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101 334,4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89 059,3</a:t>
                      </a:r>
                      <a:endParaRPr lang="ru-RU" sz="16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83 468,5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83 486,5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321,2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2 791,1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7 633,9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214 591,6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117 455,7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433,5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91 998,1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26 464,9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28 511,1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532 914,3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576 237,8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556 135,0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590 216,6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73 211,8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77 616,0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73 178,2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80 426,1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73 798,2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85 146,7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67 147,5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67 410,1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2 337,1 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2 493,7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36 502,1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35 443,0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33 971,5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35 333,7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1 137 981,3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1 010 486,1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962 649,8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1 024 940,2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2025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8,8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11,6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57,0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59233"/>
              </p:ext>
            </p:extLst>
          </p:nvPr>
        </p:nvGraphicFramePr>
        <p:xfrm>
          <a:off x="0" y="3736037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4 518,4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62 060,4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51 900,6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47 494,6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47 503,1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32 986,6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31 620,4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95868060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498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88560256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6513153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63021271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296,2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117 455,7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7 407,7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53 821,9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8" y="5927421"/>
            <a:ext cx="1923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54 498,6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         2236 км². Численность населения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поселений.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район входят 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8" y="1538513"/>
            <a:ext cx="2415295" cy="1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3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408,0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8 364,4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9 799,9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65800371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011950" y="5766299"/>
            <a:ext cx="2030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области ЖКХ – 200,0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84317426"/>
              </p:ext>
            </p:extLst>
          </p:nvPr>
        </p:nvGraphicFramePr>
        <p:xfrm>
          <a:off x="4283968" y="1196752"/>
          <a:ext cx="4536503" cy="44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92703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2027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105 788,8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119 172,1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119 512,0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124 799,4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355 554,3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377 450,8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 655,6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386 470,5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44 995,9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49 639,7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45 603,8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50 243,3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7 686,0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8 677,4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18 889,3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21 297,8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20 596,0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20 935,9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6561803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двумя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детскими садами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13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группами дошкольного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 с численностью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787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940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73135271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83951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72 067,7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76 340,3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71 902,5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79 150,5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1 144,1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275,6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67745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7 692,8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6 190,9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2 260,7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59 914,4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75 709,0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58 359,9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58 622,6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3028338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628" y="491566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2 692,4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2 337,1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2 493,7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1 653,3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45144220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68978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50 664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4 222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153 622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12 802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151 426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12 618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16 884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рубль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8694851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17694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33 971,5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35 333,7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4 785,9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66975091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2025 год и 2026-20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30732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2 098,2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2 615,2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274,7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2 519,6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971,5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333,7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3 077,0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2025-2027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059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83933"/>
              </p:ext>
            </p:extLst>
          </p:nvPr>
        </p:nvGraphicFramePr>
        <p:xfrm>
          <a:off x="128186" y="1079882"/>
          <a:ext cx="8946803" cy="5718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7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7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70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72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72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36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2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территорий административных центров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мероприятия по улучшению систем наружного освещения населенных пунктов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14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2025-2027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9279961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52442400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4899341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0581880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85645924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2187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107184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9674117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13731502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38464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6 845,2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8 035,3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7 669,4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1 046,0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120 190,5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41 043,6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28 564,6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31 225,8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12 386,7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9 190,4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16 286,8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65 382,5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2 508,1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65 560,9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56 522,6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22984"/>
              </p:ext>
            </p:extLst>
          </p:nvPr>
        </p:nvGraphicFramePr>
        <p:xfrm>
          <a:off x="0" y="-3"/>
          <a:ext cx="9144000" cy="68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26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83 677,5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82 301,7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77 848,4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78 536,9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58 180,2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72 618,3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55 459,2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55 721,8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9 339,3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11 369,9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10 104,6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10 261,2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516 361,2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556 549,1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537 349,4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570 695,8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81 255,8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87 706,2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83 448,4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91 431,5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107 407,8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73 405,5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86 788,2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101 856,6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4 306,7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500,0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2 476,6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2 667,5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2 667,5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1 137 981,3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1 010 486,1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962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649,8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1 024 940,2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2025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45818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7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92185"/>
              </p:ext>
            </p:extLst>
          </p:nvPr>
        </p:nvGraphicFramePr>
        <p:xfrm>
          <a:off x="395536" y="5278969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1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8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ноябре-декабре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1304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6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13096"/>
              </p:ext>
            </p:extLst>
          </p:nvPr>
        </p:nvGraphicFramePr>
        <p:xfrm>
          <a:off x="256791" y="5382369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72836" y="0"/>
            <a:ext cx="8275033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86194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0490" y="5311"/>
            <a:ext cx="8333509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3212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77643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8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41077"/>
              </p:ext>
            </p:extLst>
          </p:nvPr>
        </p:nvGraphicFramePr>
        <p:xfrm>
          <a:off x="251518" y="5232033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8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90267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5180" y="89295"/>
            <a:ext cx="8208819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399059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25255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38341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3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60 380,2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56 739,0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57 427,4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52425" y="0"/>
            <a:ext cx="8791575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877644"/>
            <a:ext cx="876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/>
              <a:t>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Организация       информационной        поддержки деятельности    по    созданию    условий     для преобразования    среды    жизнедеятельности    в доступную для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88299"/>
              </p:ext>
            </p:extLst>
          </p:nvPr>
        </p:nvGraphicFramePr>
        <p:xfrm>
          <a:off x="161863" y="5692055"/>
          <a:ext cx="8424938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7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72 531,3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55 459,2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29137"/>
              </p:ext>
            </p:extLst>
          </p:nvPr>
        </p:nvGraphicFramePr>
        <p:xfrm>
          <a:off x="247144" y="5733256"/>
          <a:ext cx="7920111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1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" y="620688"/>
            <a:ext cx="87941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34896"/>
              </p:ext>
            </p:extLst>
          </p:nvPr>
        </p:nvGraphicFramePr>
        <p:xfrm>
          <a:off x="205991" y="4536554"/>
          <a:ext cx="8221902" cy="2249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1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105 054,7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104 965,4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109 525,4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341 033,1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325 656,1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348 571,3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52 400,9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1499" y="254821"/>
            <a:ext cx="8603035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52820"/>
              </p:ext>
            </p:extLst>
          </p:nvPr>
        </p:nvGraphicFramePr>
        <p:xfrm>
          <a:off x="251520" y="5369254"/>
          <a:ext cx="8361682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2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9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46 942,0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52 618,2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11686"/>
              </p:ext>
            </p:extLst>
          </p:nvPr>
        </p:nvGraphicFramePr>
        <p:xfrm>
          <a:off x="467544" y="5517232"/>
          <a:ext cx="828967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61 782,4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63 442,4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64 803,1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96256"/>
            <a:ext cx="835764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57" y="732038"/>
            <a:ext cx="871296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2024-2030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марта 2024года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1234</a:t>
            </a:r>
            <a:endParaRPr lang="ru-RU" sz="12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24844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Нуримановский район Республики Башкортостан»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 утверждена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марта 2022 года №291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0921"/>
              </p:ext>
            </p:extLst>
          </p:nvPr>
        </p:nvGraphicFramePr>
        <p:xfrm>
          <a:off x="277492" y="5573148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22516"/>
              </p:ext>
            </p:extLst>
          </p:nvPr>
        </p:nvGraphicFramePr>
        <p:xfrm>
          <a:off x="307571" y="1044616"/>
          <a:ext cx="8528858" cy="5534884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96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0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2 544,1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(МАОУ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с.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Красный Ключ)</a:t>
                      </a:r>
                      <a:r>
                        <a:rPr lang="en-US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  <a:endParaRPr lang="ru-RU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общеразвивающих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для создания информационных систем в образовательных организациях (МБУ ДО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ДПиШ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5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0560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Новосубаевскому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сельскому дому культуры МБУ "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работников сельских учреждений культуры (Сазонова Н.В.,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Красноключевская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сельская модельная библиотека - филиал МБУ "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13 396,2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2 140,9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12211</Words>
  <Application>Microsoft Office PowerPoint</Application>
  <PresentationFormat>Экран (4:3)</PresentationFormat>
  <Paragraphs>2621</Paragraphs>
  <Slides>77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9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489</cp:revision>
  <cp:lastPrinted>2024-11-07T12:17:31Z</cp:lastPrinted>
  <dcterms:created xsi:type="dcterms:W3CDTF">2021-06-25T08:46:26Z</dcterms:created>
  <dcterms:modified xsi:type="dcterms:W3CDTF">2024-11-28T12:25:16Z</dcterms:modified>
</cp:coreProperties>
</file>