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charts/chart6.xml" ContentType="application/vnd.openxmlformats-officedocument.drawingml.chart+xml"/>
  <Override PartName="/ppt/drawings/drawing5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7.xml" ContentType="application/vnd.openxmlformats-officedocument.drawingml.chartshapes+xml"/>
  <Override PartName="/ppt/charts/chart14.xml" ContentType="application/vnd.openxmlformats-officedocument.drawingml.chart+xml"/>
  <Override PartName="/ppt/drawings/drawing8.xml" ContentType="application/vnd.openxmlformats-officedocument.drawingml.chartshapes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4.xml" ContentType="application/vnd.openxmlformats-officedocument.presentationml.notesSlide+xml"/>
  <Override PartName="/ppt/charts/chart18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theme/themeOverride2.xml" ContentType="application/vnd.openxmlformats-officedocument.themeOverride+xml"/>
  <Override PartName="/ppt/charts/chart20.xml" ContentType="application/vnd.openxmlformats-officedocument.drawingml.chart+xml"/>
  <Override PartName="/ppt/theme/themeOverride3.xml" ContentType="application/vnd.openxmlformats-officedocument.themeOverr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4.xml" ContentType="application/vnd.openxmlformats-officedocument.themeOverride+xml"/>
  <Override PartName="/ppt/charts/chart23.xml" ContentType="application/vnd.openxmlformats-officedocument.drawingml.chart+xml"/>
  <Override PartName="/ppt/theme/themeOverride5.xml" ContentType="application/vnd.openxmlformats-officedocument.themeOverride+xml"/>
  <Override PartName="/ppt/charts/chart24.xml" ContentType="application/vnd.openxmlformats-officedocument.drawingml.chart+xml"/>
  <Override PartName="/ppt/theme/themeOverride6.xml" ContentType="application/vnd.openxmlformats-officedocument.themeOverride+xml"/>
  <Override PartName="/ppt/charts/chart25.xml" ContentType="application/vnd.openxmlformats-officedocument.drawingml.chart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8.xml" ContentType="application/vnd.openxmlformats-officedocument.themeOverride+xml"/>
  <Override PartName="/ppt/drawings/drawing9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0.xml" ContentType="application/vnd.openxmlformats-officedocument.presentationml.notesSlide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9"/>
  </p:notesMasterIdLst>
  <p:sldIdLst>
    <p:sldId id="317" r:id="rId2"/>
    <p:sldId id="259" r:id="rId3"/>
    <p:sldId id="337" r:id="rId4"/>
    <p:sldId id="33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340" r:id="rId16"/>
    <p:sldId id="270" r:id="rId17"/>
    <p:sldId id="339" r:id="rId18"/>
    <p:sldId id="271" r:id="rId19"/>
    <p:sldId id="272" r:id="rId20"/>
    <p:sldId id="273" r:id="rId21"/>
    <p:sldId id="274" r:id="rId22"/>
    <p:sldId id="342" r:id="rId23"/>
    <p:sldId id="278" r:id="rId24"/>
    <p:sldId id="279" r:id="rId25"/>
    <p:sldId id="344" r:id="rId26"/>
    <p:sldId id="347" r:id="rId27"/>
    <p:sldId id="346" r:id="rId28"/>
    <p:sldId id="345" r:id="rId29"/>
    <p:sldId id="343" r:id="rId30"/>
    <p:sldId id="348" r:id="rId31"/>
    <p:sldId id="285" r:id="rId32"/>
    <p:sldId id="286" r:id="rId33"/>
    <p:sldId id="287" r:id="rId34"/>
    <p:sldId id="288" r:id="rId35"/>
    <p:sldId id="289" r:id="rId36"/>
    <p:sldId id="313" r:id="rId37"/>
    <p:sldId id="290" r:id="rId38"/>
    <p:sldId id="319" r:id="rId39"/>
    <p:sldId id="291" r:id="rId40"/>
    <p:sldId id="292" r:id="rId41"/>
    <p:sldId id="293" r:id="rId42"/>
    <p:sldId id="294" r:id="rId43"/>
    <p:sldId id="295" r:id="rId44"/>
    <p:sldId id="296" r:id="rId45"/>
    <p:sldId id="349" r:id="rId46"/>
    <p:sldId id="300" r:id="rId47"/>
    <p:sldId id="318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50" r:id="rId57"/>
    <p:sldId id="351" r:id="rId58"/>
    <p:sldId id="352" r:id="rId59"/>
    <p:sldId id="369" r:id="rId60"/>
    <p:sldId id="353" r:id="rId61"/>
    <p:sldId id="354" r:id="rId62"/>
    <p:sldId id="355" r:id="rId63"/>
    <p:sldId id="356" r:id="rId64"/>
    <p:sldId id="357" r:id="rId65"/>
    <p:sldId id="358" r:id="rId66"/>
    <p:sldId id="359" r:id="rId67"/>
    <p:sldId id="360" r:id="rId68"/>
    <p:sldId id="361" r:id="rId69"/>
    <p:sldId id="362" r:id="rId70"/>
    <p:sldId id="363" r:id="rId71"/>
    <p:sldId id="370" r:id="rId72"/>
    <p:sldId id="365" r:id="rId73"/>
    <p:sldId id="366" r:id="rId74"/>
    <p:sldId id="367" r:id="rId75"/>
    <p:sldId id="315" r:id="rId76"/>
    <p:sldId id="368" r:id="rId77"/>
    <p:sldId id="311" r:id="rId78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D0F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95" autoAdjust="0"/>
    <p:restoredTop sz="94165" autoAdjust="0"/>
  </p:normalViewPr>
  <p:slideViewPr>
    <p:cSldViewPr snapToGrid="0">
      <p:cViewPr>
        <p:scale>
          <a:sx n="100" d="100"/>
          <a:sy n="100" d="100"/>
        </p:scale>
        <p:origin x="-248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image" Target="../media/image29.jpeg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.xml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3.xml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1.xlsx"/><Relationship Id="rId1" Type="http://schemas.openxmlformats.org/officeDocument/2006/relationships/image" Target="../media/image33.jpeg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4.xml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5.xml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6.xml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7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8.xm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366080"/>
        <c:axId val="53071808"/>
      </c:barChart>
      <c:catAx>
        <c:axId val="64366080"/>
        <c:scaling>
          <c:orientation val="minMax"/>
        </c:scaling>
        <c:delete val="0"/>
        <c:axPos val="b"/>
        <c:majorTickMark val="out"/>
        <c:minorTickMark val="none"/>
        <c:tickLblPos val="nextTo"/>
        <c:crossAx val="53071808"/>
        <c:crosses val="autoZero"/>
        <c:auto val="1"/>
        <c:lblAlgn val="ctr"/>
        <c:lblOffset val="100"/>
        <c:noMultiLvlLbl val="0"/>
      </c:catAx>
      <c:valAx>
        <c:axId val="53071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43660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4.7863557096808805E-2"/>
          <c:w val="0.96433537902131328"/>
          <c:h val="0.734859044785537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5DBAFF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17-47A6-9EF3-9FC7178530C1}"/>
                </c:ext>
              </c:extLst>
            </c:dLbl>
            <c:dLbl>
              <c:idx val="1"/>
              <c:layout>
                <c:manualLayout>
                  <c:x val="-1.420009047688145E-2"/>
                  <c:y val="1.3675302027659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17-47A6-9EF3-9FC7178530C1}"/>
                </c:ext>
              </c:extLst>
            </c:dLbl>
            <c:dLbl>
              <c:idx val="2"/>
              <c:layout>
                <c:manualLayout>
                  <c:x val="-4.4444148927793694E-3"/>
                  <c:y val="2.05129530414894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17-47A6-9EF3-9FC7178530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 (Отчет)</c:v>
                </c:pt>
                <c:pt idx="3">
                  <c:v>2025 (План)</c:v>
                </c:pt>
                <c:pt idx="4">
                  <c:v>2026  (План)</c:v>
                </c:pt>
                <c:pt idx="5">
                  <c:v>2027 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87626.7</c:v>
                </c:pt>
                <c:pt idx="1">
                  <c:v>91402.5</c:v>
                </c:pt>
                <c:pt idx="2">
                  <c:v>105428</c:v>
                </c:pt>
                <c:pt idx="3">
                  <c:v>85250.4</c:v>
                </c:pt>
                <c:pt idx="4">
                  <c:v>85250.4</c:v>
                </c:pt>
                <c:pt idx="5">
                  <c:v>85250.4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5D-4FE4-A23D-19BA5AF68B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322624"/>
        <c:axId val="53171840"/>
        <c:axId val="0"/>
      </c:bar3DChart>
      <c:catAx>
        <c:axId val="19132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171840"/>
        <c:crosses val="autoZero"/>
        <c:auto val="1"/>
        <c:lblAlgn val="ctr"/>
        <c:lblOffset val="100"/>
        <c:noMultiLvlLbl val="0"/>
      </c:catAx>
      <c:valAx>
        <c:axId val="53171840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19132262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/>
    </a:solidFill>
    <a:ln w="12700"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6932852255571411E-2"/>
          <c:y val="5.3333333333333462E-2"/>
          <c:w val="0.92029633374423458"/>
          <c:h val="0.6811968503937018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rgbClr val="04374A"/>
              </a:solidFill>
            </a:ln>
          </c:spPr>
          <c:invertIfNegative val="0"/>
          <c:dLbls>
            <c:dLbl>
              <c:idx val="0"/>
              <c:layout>
                <c:manualLayout>
                  <c:x val="-0.10366084674043138"/>
                  <c:y val="2.68907705370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F0-4E50-8604-4CF6098141C8}"/>
                </c:ext>
              </c:extLst>
            </c:dLbl>
            <c:dLbl>
              <c:idx val="1"/>
              <c:layout>
                <c:manualLayout>
                  <c:x val="-5.0828266319478113E-3"/>
                  <c:y val="1.1113210848643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F0-4E50-8604-4CF6098141C8}"/>
                </c:ext>
              </c:extLst>
            </c:dLbl>
            <c:dLbl>
              <c:idx val="2"/>
              <c:layout>
                <c:manualLayout>
                  <c:x val="1.20216346486793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F0-4E50-8604-4CF6098141C8}"/>
                </c:ext>
              </c:extLst>
            </c:dLbl>
            <c:dLbl>
              <c:idx val="3"/>
              <c:layout>
                <c:manualLayout>
                  <c:x val="-1.7276807790071822E-2"/>
                  <c:y val="-8.0672311611096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F0-4E50-8604-4CF6098141C8}"/>
                </c:ext>
              </c:extLst>
            </c:dLbl>
            <c:dLbl>
              <c:idx val="4"/>
              <c:layout>
                <c:manualLayout>
                  <c:x val="-1.2389368273798807E-3"/>
                  <c:y val="-0.10339654726257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DF0-4E50-8604-4CF6098141C8}"/>
                </c:ext>
              </c:extLst>
            </c:dLbl>
            <c:dLbl>
              <c:idx val="5"/>
              <c:layout>
                <c:manualLayout>
                  <c:x val="1.9432748376016152E-2"/>
                  <c:y val="-3.46708069941961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F0-4E50-8604-4CF6098141C8}"/>
                </c:ext>
              </c:extLst>
            </c:dLbl>
            <c:dLbl>
              <c:idx val="6"/>
              <c:layout>
                <c:manualLayout>
                  <c:x val="-4.1343379883157748E-3"/>
                  <c:y val="7.3949618976837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DF0-4E50-8604-4CF6098141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85711.7</c:v>
                </c:pt>
                <c:pt idx="1">
                  <c:v>73854.899999999994</c:v>
                </c:pt>
                <c:pt idx="2">
                  <c:v>99087.8</c:v>
                </c:pt>
                <c:pt idx="3">
                  <c:v>62011.7</c:v>
                </c:pt>
                <c:pt idx="4">
                  <c:v>62294.7</c:v>
                </c:pt>
                <c:pt idx="5">
                  <c:v>62905.3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DF0-4E50-8604-4CF6098141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335936"/>
        <c:axId val="53173568"/>
        <c:axId val="0"/>
      </c:bar3DChart>
      <c:catAx>
        <c:axId val="191335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173568"/>
        <c:crosses val="autoZero"/>
        <c:auto val="1"/>
        <c:lblAlgn val="ctr"/>
        <c:lblOffset val="100"/>
        <c:noMultiLvlLbl val="0"/>
      </c:catAx>
      <c:valAx>
        <c:axId val="53173568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191335936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72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10"/>
      <c:rAngAx val="0"/>
      <c:perspective val="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0.99934594865063331"/>
          <c:h val="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ECEB8"/>
            </a:solidFill>
          </c:spPr>
          <c:invertIfNegative val="0"/>
          <c:dLbls>
            <c:dLbl>
              <c:idx val="0"/>
              <c:layout>
                <c:manualLayout>
                  <c:x val="-9.2929588577391517E-2"/>
                  <c:y val="-6.7226926342579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0B-492E-9780-B481349F85E2}"/>
                </c:ext>
              </c:extLst>
            </c:dLbl>
            <c:dLbl>
              <c:idx val="1"/>
              <c:layout>
                <c:manualLayout>
                  <c:x val="-3.9286619402548621E-2"/>
                  <c:y val="-9.1876799334859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0B-492E-9780-B481349F85E2}"/>
                </c:ext>
              </c:extLst>
            </c:dLbl>
            <c:dLbl>
              <c:idx val="2"/>
              <c:layout>
                <c:manualLayout>
                  <c:x val="-4.5390448835834166E-2"/>
                  <c:y val="2.0168077902774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30B-492E-9780-B481349F85E2}"/>
                </c:ext>
              </c:extLst>
            </c:dLbl>
            <c:dLbl>
              <c:idx val="3"/>
              <c:layout>
                <c:manualLayout>
                  <c:x val="0"/>
                  <c:y val="-5.3781541074063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0B-492E-9780-B481349F85E2}"/>
                </c:ext>
              </c:extLst>
            </c:dLbl>
            <c:dLbl>
              <c:idx val="4"/>
              <c:layout>
                <c:manualLayout>
                  <c:x val="4.0404168946692014E-3"/>
                  <c:y val="-6.722692634257997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0B-492E-9780-B481349F85E2}"/>
                </c:ext>
              </c:extLst>
            </c:dLbl>
            <c:dLbl>
              <c:idx val="5"/>
              <c:layout>
                <c:manualLayout>
                  <c:x val="-8.1794581387358567E-3"/>
                  <c:y val="-2.0168077902773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0B-492E-9780-B481349F85E2}"/>
                </c:ext>
              </c:extLst>
            </c:dLbl>
            <c:dLbl>
              <c:idx val="6"/>
              <c:layout>
                <c:manualLayout>
                  <c:x val="5.3212608645855884E-3"/>
                  <c:y val="-3.01134282344621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30B-492E-9780-B481349F85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600170.19999999856</c:v>
                </c:pt>
                <c:pt idx="1">
                  <c:v>590689</c:v>
                </c:pt>
                <c:pt idx="2">
                  <c:v>678139.1</c:v>
                </c:pt>
                <c:pt idx="3">
                  <c:v>728797</c:v>
                </c:pt>
                <c:pt idx="4">
                  <c:v>700423.8</c:v>
                </c:pt>
                <c:pt idx="5">
                  <c:v>742154.1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330B-492E-9780-B481349F8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944256"/>
        <c:axId val="64687488"/>
        <c:axId val="0"/>
      </c:bar3DChart>
      <c:catAx>
        <c:axId val="190944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687488"/>
        <c:crosses val="autoZero"/>
        <c:auto val="1"/>
        <c:lblAlgn val="ctr"/>
        <c:lblOffset val="100"/>
        <c:noMultiLvlLbl val="0"/>
      </c:catAx>
      <c:valAx>
        <c:axId val="64687488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90944256"/>
        <c:crosses val="autoZero"/>
        <c:crossBetween val="between"/>
      </c:valAx>
      <c:spPr>
        <a:solidFill>
          <a:schemeClr val="bg1"/>
        </a:solidFill>
        <a:ln>
          <a:noFill/>
        </a:ln>
      </c:spPr>
    </c:plotArea>
    <c:plotVisOnly val="1"/>
    <c:dispBlanksAs val="gap"/>
    <c:showDLblsOverMax val="0"/>
  </c:chart>
  <c:spPr>
    <a:solidFill>
      <a:srgbClr val="9999FF">
        <a:alpha val="73000"/>
      </a:srgbClr>
    </a:solidFill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4.848500273603035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DB-49FE-8F30-5C1FA092A4B6}"/>
                </c:ext>
              </c:extLst>
            </c:dLbl>
            <c:dLbl>
              <c:idx val="1"/>
              <c:layout>
                <c:manualLayout>
                  <c:x val="-3.2323335157353701E-2"/>
                  <c:y val="6.83702059020518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7E-4EBD-AA6C-C957AB8C4198}"/>
                </c:ext>
              </c:extLst>
            </c:dLbl>
            <c:dLbl>
              <c:idx val="2"/>
              <c:layout>
                <c:manualLayout>
                  <c:x val="-4.0404168946692734E-3"/>
                  <c:y val="2.7350235922704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77E-4EBD-AA6C-C957AB8C4198}"/>
                </c:ext>
              </c:extLst>
            </c:dLbl>
            <c:dLbl>
              <c:idx val="3"/>
              <c:layout>
                <c:manualLayout>
                  <c:x val="2.0202084473345986E-2"/>
                  <c:y val="-5.3839047095071894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7E-4EBD-AA6C-C957AB8C4198}"/>
                </c:ext>
              </c:extLst>
            </c:dLbl>
            <c:dLbl>
              <c:idx val="4"/>
              <c:layout>
                <c:manualLayout>
                  <c:x val="3.2323335157353812E-2"/>
                  <c:y val="1.36751179613521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77E-4EBD-AA6C-C957AB8C4198}"/>
                </c:ext>
              </c:extLst>
            </c:dLbl>
            <c:dLbl>
              <c:idx val="5"/>
              <c:layout>
                <c:manualLayout>
                  <c:x val="6.4646670314707014E-2"/>
                  <c:y val="4.1025353884056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77E-4EBD-AA6C-C957AB8C41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25871.200000000001</c:v>
                </c:pt>
                <c:pt idx="1">
                  <c:v>23702.3</c:v>
                </c:pt>
                <c:pt idx="2">
                  <c:v>34871</c:v>
                </c:pt>
                <c:pt idx="3">
                  <c:v>41432.400000000001</c:v>
                </c:pt>
                <c:pt idx="4">
                  <c:v>37810.699999999997</c:v>
                </c:pt>
                <c:pt idx="5">
                  <c:v>37812.5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277E-4EBD-AA6C-C957AB8C41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944768"/>
        <c:axId val="64689792"/>
        <c:axId val="0"/>
      </c:bar3DChart>
      <c:catAx>
        <c:axId val="1909447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689792"/>
        <c:crosses val="autoZero"/>
        <c:auto val="1"/>
        <c:lblAlgn val="ctr"/>
        <c:lblOffset val="100"/>
        <c:noMultiLvlLbl val="0"/>
      </c:catAx>
      <c:valAx>
        <c:axId val="64689792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1909447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"/>
          <c:w val="1"/>
          <c:h val="0.759263435157012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7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26714.2</c:v>
                </c:pt>
                <c:pt idx="1">
                  <c:v>25253.7</c:v>
                </c:pt>
                <c:pt idx="2">
                  <c:v>78869.3</c:v>
                </c:pt>
                <c:pt idx="3" formatCode="#,##0.00">
                  <c:v>31169.3</c:v>
                </c:pt>
                <c:pt idx="4">
                  <c:v>17316.3</c:v>
                </c:pt>
                <c:pt idx="5">
                  <c:v>17316.3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39-48CE-806D-0969288D91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0946304"/>
        <c:axId val="127866496"/>
        <c:axId val="0"/>
      </c:bar3DChart>
      <c:catAx>
        <c:axId val="190946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27866496"/>
        <c:crosses val="autoZero"/>
        <c:auto val="1"/>
        <c:lblAlgn val="ctr"/>
        <c:lblOffset val="100"/>
        <c:noMultiLvlLbl val="0"/>
      </c:catAx>
      <c:valAx>
        <c:axId val="127866496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190946304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>
        <a:alpha val="32000"/>
      </a:schemeClr>
    </a:solidFill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103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3.27073821654646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363-43B9-AD7F-EF9487F61AEB}"/>
                </c:ext>
              </c:extLst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4632.7</c:v>
                </c:pt>
                <c:pt idx="1">
                  <c:v>4673.5</c:v>
                </c:pt>
                <c:pt idx="2">
                  <c:v>4714.2</c:v>
                </c:pt>
                <c:pt idx="3">
                  <c:v>3561.3</c:v>
                </c:pt>
                <c:pt idx="4">
                  <c:v>3561.3</c:v>
                </c:pt>
                <c:pt idx="5">
                  <c:v>3561.3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363-43B9-AD7F-EF9487F61AE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104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8717819182465525E-2"/>
                  <c:y val="-2.0088948167982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363-43B9-AD7F-EF9487F61AEB}"/>
                </c:ext>
              </c:extLst>
            </c:dLbl>
            <c:dLbl>
              <c:idx val="1"/>
              <c:layout>
                <c:manualLayout>
                  <c:x val="5.1833847440363789E-2"/>
                  <c:y val="5.6248738508963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363-43B9-AD7F-EF9487F61AEB}"/>
                </c:ext>
              </c:extLst>
            </c:dLbl>
            <c:dLbl>
              <c:idx val="2"/>
              <c:layout>
                <c:manualLayout>
                  <c:x val="5.0394128568176398E-2"/>
                  <c:y val="6.0266844503948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63-43B9-AD7F-EF9487F61AEB}"/>
                </c:ext>
              </c:extLst>
            </c:dLbl>
            <c:dLbl>
              <c:idx val="3"/>
              <c:layout>
                <c:manualLayout>
                  <c:x val="8.638993468830230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63-43B9-AD7F-EF9487F61AEB}"/>
                </c:ext>
              </c:extLst>
            </c:dLbl>
            <c:dLbl>
              <c:idx val="4"/>
              <c:layout>
                <c:manualLayout>
                  <c:x val="4.3194967344151415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363-43B9-AD7F-EF9487F61AEB}"/>
                </c:ext>
              </c:extLst>
            </c:dLbl>
            <c:dLbl>
              <c:idx val="5"/>
              <c:layout>
                <c:manualLayout>
                  <c:x val="8.6389934688300939E-3"/>
                  <c:y val="-1.2053368900789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63-43B9-AD7F-EF9487F61AEB}"/>
                </c:ext>
              </c:extLst>
            </c:dLbl>
            <c:spPr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55445.599999999999</c:v>
                </c:pt>
                <c:pt idx="1">
                  <c:v>57922.3</c:v>
                </c:pt>
                <c:pt idx="2">
                  <c:v>65553.100000000006</c:v>
                </c:pt>
                <c:pt idx="3">
                  <c:v>51913.599999999999</c:v>
                </c:pt>
                <c:pt idx="4">
                  <c:v>47571.5</c:v>
                </c:pt>
                <c:pt idx="5">
                  <c:v>47589.7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363-43B9-AD7F-EF9487F61AE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105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899975738326802E-2"/>
                  <c:y val="-6.8794524524425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363-43B9-AD7F-EF9487F61AEB}"/>
                </c:ext>
              </c:extLst>
            </c:dLbl>
            <c:dLbl>
              <c:idx val="1"/>
              <c:layout>
                <c:manualLayout>
                  <c:x val="-9.3567037761890862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363-43B9-AD7F-EF9487F61AEB}"/>
                </c:ext>
              </c:extLst>
            </c:dLbl>
            <c:dLbl>
              <c:idx val="2"/>
              <c:layout>
                <c:manualLayout>
                  <c:x val="-1.7983844855468063E-2"/>
                  <c:y val="5.742560287407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363-43B9-AD7F-EF9487F61AEB}"/>
                </c:ext>
              </c:extLst>
            </c:dLbl>
            <c:dLbl>
              <c:idx val="3"/>
              <c:layout>
                <c:manualLayout>
                  <c:x val="6.7048236617480682E-3"/>
                  <c:y val="-3.94836386086792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363-43B9-AD7F-EF9487F61AEB}"/>
                </c:ext>
              </c:extLst>
            </c:dLbl>
            <c:dLbl>
              <c:idx val="4"/>
              <c:layout>
                <c:manualLayout>
                  <c:x val="1.1236813630835226E-2"/>
                  <c:y val="-1.8912400164254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363-43B9-AD7F-EF9487F61AEB}"/>
                </c:ext>
              </c:extLst>
            </c:dLbl>
            <c:dLbl>
              <c:idx val="5"/>
              <c:layout>
                <c:manualLayout>
                  <c:x val="8.9339890200887603E-3"/>
                  <c:y val="-1.60711585343864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363-43B9-AD7F-EF9487F61AEB}"/>
                </c:ext>
              </c:extLst>
            </c:dLbl>
            <c:spPr>
              <a:solidFill>
                <a:schemeClr val="accent1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 formatCode="#,##0.0">
                  <c:v>205.2</c:v>
                </c:pt>
                <c:pt idx="3" formatCode="#,##0.0">
                  <c:v>9.6</c:v>
                </c:pt>
                <c:pt idx="4" formatCode="#,##0.0">
                  <c:v>169.1</c:v>
                </c:pt>
                <c:pt idx="5" formatCode="#,##0.0">
                  <c:v>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F-4363-43B9-AD7F-EF9487F61AE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107</c:v>
                </c:pt>
              </c:strCache>
            </c:strRef>
          </c:tx>
          <c:spPr>
            <a:solidFill>
              <a:srgbClr val="FECEB8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363-43B9-AD7F-EF9487F61AEB}"/>
                </c:ext>
              </c:extLst>
            </c:dLbl>
            <c:dLbl>
              <c:idx val="1"/>
              <c:layout>
                <c:manualLayout>
                  <c:x val="3.7426815104755957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363-43B9-AD7F-EF9487F61AEB}"/>
                </c:ext>
              </c:extLst>
            </c:dLbl>
            <c:dLbl>
              <c:idx val="2"/>
              <c:layout>
                <c:manualLayout>
                  <c:x val="-1.8714881049035471E-3"/>
                  <c:y val="-3.025983548894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363-43B9-AD7F-EF9487F61AEB}"/>
                </c:ext>
              </c:extLst>
            </c:dLbl>
            <c:dLbl>
              <c:idx val="3"/>
              <c:layout>
                <c:manualLayout>
                  <c:x val="5.0414535639361612E-3"/>
                  <c:y val="-2.6477233685401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4363-43B9-AD7F-EF9487F61AEB}"/>
                </c:ext>
              </c:extLst>
            </c:dLbl>
            <c:dLbl>
              <c:idx val="4"/>
              <c:layout>
                <c:manualLayout>
                  <c:x val="0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363-43B9-AD7F-EF9487F61AEB}"/>
                </c:ext>
              </c:extLst>
            </c:dLbl>
            <c:spPr>
              <a:solidFill>
                <a:schemeClr val="accent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Лист1!$E$2:$E$7</c:f>
              <c:numCache>
                <c:formatCode>General</c:formatCode>
                <c:ptCount val="6"/>
                <c:pt idx="2" formatCode="#,##0.0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5-4363-43B9-AD7F-EF9487F61AE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111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363-43B9-AD7F-EF9487F61AEB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363-43B9-AD7F-EF9487F61AEB}"/>
                </c:ext>
              </c:extLst>
            </c:dLbl>
            <c:dLbl>
              <c:idx val="2"/>
              <c:layout>
                <c:manualLayout>
                  <c:x val="3.0232055608815627E-2"/>
                  <c:y val="5.90899801388325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363-43B9-AD7F-EF9487F61AEB}"/>
                </c:ext>
              </c:extLst>
            </c:dLbl>
            <c:dLbl>
              <c:idx val="3"/>
              <c:layout>
                <c:manualLayout>
                  <c:x val="-7.8186550210635562E-3"/>
                  <c:y val="-9.64763143123693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363-43B9-AD7F-EF9487F61AEB}"/>
                </c:ext>
              </c:extLst>
            </c:dLbl>
            <c:dLbl>
              <c:idx val="4"/>
              <c:layout>
                <c:manualLayout>
                  <c:x val="-1.0815743620282659E-2"/>
                  <c:y val="-9.7182327325443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4363-43B9-AD7F-EF9487F61AEB}"/>
                </c:ext>
              </c:extLst>
            </c:dLbl>
            <c:dLbl>
              <c:idx val="5"/>
              <c:layout>
                <c:manualLayout>
                  <c:x val="-4.7239683274884784E-3"/>
                  <c:y val="-0.100494465996846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4363-43B9-AD7F-EF9487F61AEB}"/>
                </c:ext>
              </c:extLst>
            </c:dLbl>
            <c:spPr>
              <a:solidFill>
                <a:schemeClr val="accent2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Лист1!$F$2:$F$7</c:f>
              <c:numCache>
                <c:formatCode>General</c:formatCode>
                <c:ptCount val="6"/>
                <c:pt idx="3" formatCode="#,##0.0">
                  <c:v>600</c:v>
                </c:pt>
                <c:pt idx="4" formatCode="#,##0.0">
                  <c:v>600</c:v>
                </c:pt>
                <c:pt idx="5" formatCode="#,##0.0">
                  <c:v>600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C-4363-43B9-AD7F-EF9487F61AEB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113</c:v>
                </c:pt>
              </c:strCache>
            </c:strRef>
          </c:tx>
          <c:spPr>
            <a:solidFill>
              <a:srgbClr val="F3D0FC"/>
            </a:solidFill>
          </c:spPr>
          <c:invertIfNegative val="0"/>
          <c:dLbls>
            <c:spPr>
              <a:solidFill>
                <a:srgbClr val="F3D0FC"/>
              </a:solidFill>
            </c:spPr>
            <c:txPr>
              <a:bodyPr/>
              <a:lstStyle/>
              <a:p>
                <a:pPr>
                  <a:defRPr sz="9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Лист1!$G$2:$G$7</c:f>
              <c:numCache>
                <c:formatCode>#,##0.0</c:formatCode>
                <c:ptCount val="6"/>
                <c:pt idx="0">
                  <c:v>29117.200000000001</c:v>
                </c:pt>
                <c:pt idx="1">
                  <c:v>29913.3</c:v>
                </c:pt>
                <c:pt idx="2">
                  <c:v>36183.599999999999</c:v>
                </c:pt>
                <c:pt idx="3">
                  <c:v>32986.6</c:v>
                </c:pt>
                <c:pt idx="4">
                  <c:v>31610.799999999996</c:v>
                </c:pt>
                <c:pt idx="5">
                  <c:v>31620.400000000001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D-4363-43B9-AD7F-EF9487F61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08376320"/>
        <c:axId val="184020928"/>
        <c:axId val="0"/>
      </c:bar3DChart>
      <c:catAx>
        <c:axId val="208376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020928"/>
        <c:crosses val="autoZero"/>
        <c:auto val="1"/>
        <c:lblAlgn val="ctr"/>
        <c:lblOffset val="100"/>
        <c:noMultiLvlLbl val="0"/>
      </c:catAx>
      <c:valAx>
        <c:axId val="18402092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08376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5.2852482931713948E-2"/>
          <c:w val="0.97357359856839665"/>
          <c:h val="0.68235241596757878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pPr>
              <a:solidFill>
                <a:schemeClr val="tx1">
                  <a:lumMod val="75000"/>
                  <a:lumOff val="2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2015.7</c:v>
                </c:pt>
                <c:pt idx="1">
                  <c:v>2321.1999999999998</c:v>
                </c:pt>
                <c:pt idx="2">
                  <c:v>2794.9</c:v>
                </c:pt>
                <c:pt idx="3">
                  <c:v>3313.8</c:v>
                </c:pt>
                <c:pt idx="4">
                  <c:v>3622.5</c:v>
                </c:pt>
                <c:pt idx="5">
                  <c:v>3751.7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2739-47D4-A981-FCD3691F85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376832"/>
        <c:axId val="184023808"/>
      </c:lineChart>
      <c:catAx>
        <c:axId val="20837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023808"/>
        <c:crosses val="autoZero"/>
        <c:auto val="1"/>
        <c:lblAlgn val="ctr"/>
        <c:lblOffset val="100"/>
        <c:noMultiLvlLbl val="0"/>
      </c:catAx>
      <c:valAx>
        <c:axId val="18402380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08376832"/>
        <c:crosses val="autoZero"/>
        <c:crossBetween val="between"/>
      </c:valAx>
    </c:plotArea>
    <c:plotVisOnly val="1"/>
    <c:dispBlanksAs val="zero"/>
    <c:showDLblsOverMax val="0"/>
  </c:chart>
  <c:spPr>
    <a:blipFill dpi="0" rotWithShape="1">
      <a:blip xmlns:r="http://schemas.openxmlformats.org/officeDocument/2006/relationships" r:embed="rId1">
        <a:alphaModFix amt="20000"/>
      </a:blip>
      <a:srcRect/>
      <a:stretch>
        <a:fillRect t="-5000" b="-8000"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Защита населения и территории от ЧС, гражданская оборона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3376.5</c:v>
                </c:pt>
                <c:pt idx="1">
                  <c:v>3915.3</c:v>
                </c:pt>
                <c:pt idx="2">
                  <c:v>7682.4</c:v>
                </c:pt>
                <c:pt idx="3">
                  <c:v>4060.4</c:v>
                </c:pt>
                <c:pt idx="4">
                  <c:v>4060.4</c:v>
                </c:pt>
                <c:pt idx="5">
                  <c:v>4060.4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C85-48B2-B60E-BD793B668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820224"/>
        <c:axId val="208749120"/>
        <c:axId val="0"/>
      </c:bar3DChart>
      <c:catAx>
        <c:axId val="208820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749120"/>
        <c:crosses val="autoZero"/>
        <c:auto val="1"/>
        <c:lblAlgn val="ctr"/>
        <c:lblOffset val="100"/>
        <c:noMultiLvlLbl val="0"/>
      </c:catAx>
      <c:valAx>
        <c:axId val="208749120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088202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20"/>
      <c:depthPercent val="8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9191783107394083E-2"/>
          <c:y val="2.9643655254092808E-3"/>
          <c:w val="0.89512459152139889"/>
          <c:h val="0.6944079107964203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Транспорт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solidFill>
                <a:srgbClr val="84BCFA"/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 formatCode="#,##0.0">
                  <c:v>739.8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A6-44FA-A2C5-69D29477ADA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Сельское хозяйство и рыболовство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spPr>
              <a:solidFill>
                <a:schemeClr val="accent3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6012.8</c:v>
                </c:pt>
                <c:pt idx="1">
                  <c:v>6110.5</c:v>
                </c:pt>
                <c:pt idx="2">
                  <c:v>7165.7</c:v>
                </c:pt>
                <c:pt idx="3">
                  <c:v>8035.3</c:v>
                </c:pt>
                <c:pt idx="4">
                  <c:v>7669.4</c:v>
                </c:pt>
                <c:pt idx="5">
                  <c:v>7746.8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3A6-44FA-A2C5-69D29477ADA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spPr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45341.8</c:v>
                </c:pt>
                <c:pt idx="1">
                  <c:v>55957.4</c:v>
                </c:pt>
                <c:pt idx="2">
                  <c:v>115116.7</c:v>
                </c:pt>
                <c:pt idx="3">
                  <c:v>54498.6</c:v>
                </c:pt>
                <c:pt idx="4">
                  <c:v>42019.6</c:v>
                </c:pt>
                <c:pt idx="5">
                  <c:v>44680.800000000003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3A6-44FA-A2C5-69D29477ADA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6350" cap="flat" cmpd="sng" algn="ctr">
              <a:solidFill>
                <a:schemeClr val="accent6">
                  <a:lumMod val="40000"/>
                  <a:lumOff val="60000"/>
                </a:schemeClr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3"/>
              <c:layout>
                <c:manualLayout>
                  <c:x val="1.2799956280814239E-2"/>
                  <c:y val="-4.3395429231195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4472C4">
                  <a:lumMod val="60000"/>
                  <a:lumOff val="40000"/>
                </a:srgb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62311.6</c:v>
                </c:pt>
                <c:pt idx="1">
                  <c:v>74267.8</c:v>
                </c:pt>
                <c:pt idx="2">
                  <c:v>61885.599999999999</c:v>
                </c:pt>
                <c:pt idx="3">
                  <c:v>54921.9</c:v>
                </c:pt>
                <c:pt idx="4">
                  <c:v>50744.5</c:v>
                </c:pt>
                <c:pt idx="5">
                  <c:v>51423.3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53A6-44FA-A2C5-69D29477AD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08422400"/>
        <c:axId val="184021504"/>
        <c:axId val="140887936"/>
      </c:bar3DChart>
      <c:catAx>
        <c:axId val="20842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84021504"/>
        <c:crosses val="autoZero"/>
        <c:auto val="1"/>
        <c:lblAlgn val="ctr"/>
        <c:lblOffset val="100"/>
        <c:noMultiLvlLbl val="0"/>
      </c:catAx>
      <c:valAx>
        <c:axId val="18402150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08422400"/>
        <c:crosses val="autoZero"/>
        <c:crossBetween val="between"/>
      </c:valAx>
      <c:serAx>
        <c:axId val="140887936"/>
        <c:scaling>
          <c:orientation val="minMax"/>
        </c:scaling>
        <c:delete val="1"/>
        <c:axPos val="b"/>
        <c:majorTickMark val="out"/>
        <c:minorTickMark val="none"/>
        <c:tickLblPos val="none"/>
        <c:crossAx val="184021504"/>
        <c:crosses val="autoZero"/>
      </c:serAx>
    </c:plotArea>
    <c:legend>
      <c:legendPos val="b"/>
      <c:layout>
        <c:manualLayout>
          <c:xMode val="edge"/>
          <c:yMode val="edge"/>
          <c:x val="7.1742464953975807E-2"/>
          <c:y val="0.74536125408137222"/>
          <c:w val="0.57692530927381103"/>
          <c:h val="0.21764565336710395"/>
        </c:manualLayout>
      </c:layout>
      <c:overlay val="0"/>
      <c:txPr>
        <a:bodyPr/>
        <a:lstStyle/>
        <a:p>
          <a:pPr>
            <a:defRPr sz="14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11790302527974"/>
          <c:y val="3.9909291351539436E-2"/>
          <c:w val="0.53057535571211456"/>
          <c:h val="0.8861747864813279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жилищно-коммунального хозяйства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2" formatCode="#,##0.0">
                  <c:v>200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Благоустройство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3"/>
              <c:layout>
                <c:manualLayout>
                  <c:x val="-1.7325136989455282E-3"/>
                  <c:y val="-6.1122643011638205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A1-4469-827A-7BB7D612B9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26405</c:v>
                </c:pt>
                <c:pt idx="1">
                  <c:v>24053.1</c:v>
                </c:pt>
                <c:pt idx="2">
                  <c:v>23130.400000000001</c:v>
                </c:pt>
                <c:pt idx="3">
                  <c:v>9799.9</c:v>
                </c:pt>
                <c:pt idx="4">
                  <c:v>11245.7</c:v>
                </c:pt>
                <c:pt idx="5">
                  <c:v>10364.9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71E-4BA8-9C5B-C3E8D1342AA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2"/>
              <c:layout>
                <c:manualLayout>
                  <c:x val="-4.6827370262928197E-3"/>
                  <c:y val="8.45720308212355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A1-4469-827A-7BB7D612B9EC}"/>
                </c:ext>
              </c:extLst>
            </c:dLbl>
            <c:dLbl>
              <c:idx val="3"/>
              <c:layout>
                <c:manualLayout>
                  <c:x val="1.0639821338122229E-2"/>
                  <c:y val="-9.37190057859438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71E-4BA8-9C5B-C3E8D1342AA2}"/>
                </c:ext>
              </c:extLst>
            </c:dLbl>
            <c:dLbl>
              <c:idx val="4"/>
              <c:layout>
                <c:manualLayout>
                  <c:x val="-6.5184559914833022E-17"/>
                  <c:y val="-4.2327746070851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1E-4BA8-9C5B-C3E8D1342A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20224.599999999973</c:v>
                </c:pt>
                <c:pt idx="1">
                  <c:v>52876</c:v>
                </c:pt>
                <c:pt idx="2">
                  <c:v>14355.7</c:v>
                </c:pt>
                <c:pt idx="3">
                  <c:v>8364.4</c:v>
                </c:pt>
                <c:pt idx="4">
                  <c:v>13822.6</c:v>
                </c:pt>
                <c:pt idx="5">
                  <c:v>15868.8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71E-4BA8-9C5B-C3E8D1342AA2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Жилищное хозяйство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8054.5</c:v>
                </c:pt>
                <c:pt idx="1">
                  <c:v>7026.5</c:v>
                </c:pt>
                <c:pt idx="2">
                  <c:v>55501</c:v>
                </c:pt>
                <c:pt idx="3">
                  <c:v>408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A1-4469-827A-7BB7D612B9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3563904"/>
        <c:axId val="208749696"/>
        <c:axId val="0"/>
      </c:bar3DChart>
      <c:catAx>
        <c:axId val="2135639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749696"/>
        <c:crosses val="autoZero"/>
        <c:auto val="1"/>
        <c:lblAlgn val="ctr"/>
        <c:lblOffset val="100"/>
        <c:noMultiLvlLbl val="0"/>
      </c:catAx>
      <c:valAx>
        <c:axId val="208749696"/>
        <c:scaling>
          <c:orientation val="minMax"/>
        </c:scaling>
        <c:delete val="1"/>
        <c:axPos val="b"/>
        <c:majorGridlines/>
        <c:numFmt formatCode="General" sourceLinked="1"/>
        <c:majorTickMark val="out"/>
        <c:minorTickMark val="none"/>
        <c:tickLblPos val="none"/>
        <c:crossAx val="2135639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779539070774043"/>
          <c:y val="0.22723508820535301"/>
          <c:w val="0.31121045724547641"/>
          <c:h val="0.70888556141790249"/>
        </c:manualLayout>
      </c:layout>
      <c:overlay val="0"/>
      <c:txPr>
        <a:bodyPr/>
        <a:lstStyle/>
        <a:p>
          <a:pPr>
            <a:defRPr sz="1600" b="1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noFill/>
        <a:ln w="6350">
          <a:noFill/>
        </a:ln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406138624995618E-2"/>
          <c:y val="0.11300641648635716"/>
          <c:w val="0.75894316495677161"/>
          <c:h val="0.602144961309551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</c:v>
                </c:pt>
              </c:strCache>
            </c:strRef>
          </c:tx>
          <c:spPr>
            <a:solidFill>
              <a:srgbClr val="E59074"/>
            </a:solidFill>
          </c:spPr>
          <c:invertIfNegative val="0"/>
          <c:dLbls>
            <c:dLbl>
              <c:idx val="0"/>
              <c:layout>
                <c:manualLayout>
                  <c:x val="-3.4722222222222224E-2"/>
                  <c:y val="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986-4D6A-B346-099D29C6F375}"/>
                </c:ext>
              </c:extLst>
            </c:dLbl>
            <c:dLbl>
              <c:idx val="1"/>
              <c:layout>
                <c:manualLayout>
                  <c:x val="-1.5277777777777781E-2"/>
                  <c:y val="2.82184973805679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986-4D6A-B346-099D29C6F375}"/>
                </c:ext>
              </c:extLst>
            </c:dLbl>
            <c:dLbl>
              <c:idx val="2"/>
              <c:layout>
                <c:manualLayout>
                  <c:x val="-2.3611220472440995E-2"/>
                  <c:y val="2.2574575711561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986-4D6A-B346-099D29C6F375}"/>
                </c:ext>
              </c:extLst>
            </c:dLbl>
            <c:dLbl>
              <c:idx val="3"/>
              <c:layout>
                <c:manualLayout>
                  <c:x val="-2.7777777777777853E-2"/>
                  <c:y val="-8.46599359995597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6-4D6A-B346-099D29C6F375}"/>
                </c:ext>
              </c:extLst>
            </c:dLbl>
            <c:dLbl>
              <c:idx val="4"/>
              <c:layout>
                <c:manualLayout>
                  <c:x val="-2.5000000000000112E-2"/>
                  <c:y val="5.07932952850224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986-4D6A-B346-099D29C6F375}"/>
                </c:ext>
              </c:extLst>
            </c:dLbl>
            <c:dLbl>
              <c:idx val="5"/>
              <c:layout>
                <c:manualLayout>
                  <c:x val="0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903767.3</c:v>
                </c:pt>
                <c:pt idx="1">
                  <c:v>923908.2</c:v>
                </c:pt>
                <c:pt idx="2">
                  <c:v>1116151.2</c:v>
                </c:pt>
                <c:pt idx="3">
                  <c:v>1025054.9</c:v>
                </c:pt>
                <c:pt idx="4">
                  <c:v>975023.5</c:v>
                </c:pt>
                <c:pt idx="5">
                  <c:v>1035799.2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986-4D6A-B346-099D29C6F37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3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5.1118766404199475E-3"/>
                  <c:y val="5.64369947611360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6-4D6A-B346-099D29C6F375}"/>
                </c:ext>
              </c:extLst>
            </c:dLbl>
            <c:dLbl>
              <c:idx val="1"/>
              <c:layout>
                <c:manualLayout>
                  <c:x val="2.6388779527559098E-2"/>
                  <c:y val="2.82162754516404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986-4D6A-B346-099D29C6F375}"/>
                </c:ext>
              </c:extLst>
            </c:dLbl>
            <c:dLbl>
              <c:idx val="2"/>
              <c:layout>
                <c:manualLayout>
                  <c:x val="2.8722987751531037E-2"/>
                  <c:y val="-5.643921669006357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986-4D6A-B346-099D29C6F375}"/>
                </c:ext>
              </c:extLst>
            </c:dLbl>
            <c:dLbl>
              <c:idx val="3"/>
              <c:layout>
                <c:manualLayout>
                  <c:x val="3.1792432195975551E-2"/>
                  <c:y val="-5.643921669006383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986-4D6A-B346-099D29C6F375}"/>
                </c:ext>
              </c:extLst>
            </c:dLbl>
            <c:dLbl>
              <c:idx val="4"/>
              <c:layout>
                <c:manualLayout>
                  <c:x val="5.1388888888888887E-2"/>
                  <c:y val="3.386219685668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986-4D6A-B346-099D29C6F375}"/>
                </c:ext>
              </c:extLst>
            </c:dLbl>
            <c:dLbl>
              <c:idx val="5"/>
              <c:layout>
                <c:manualLayout>
                  <c:x val="5.8333333333333369E-2"/>
                  <c:y val="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986-4D6A-B346-099D29C6F3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894796</c:v>
                </c:pt>
                <c:pt idx="1">
                  <c:v>921150.8</c:v>
                </c:pt>
                <c:pt idx="2">
                  <c:v>1122033.6000000001</c:v>
                </c:pt>
                <c:pt idx="3">
                  <c:v>1023554.9</c:v>
                </c:pt>
                <c:pt idx="4">
                  <c:v>973523.5</c:v>
                </c:pt>
                <c:pt idx="5">
                  <c:v>1034299.2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5986-4D6A-B346-099D29C6F37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dLbl>
              <c:idx val="0"/>
              <c:layout>
                <c:manualLayout>
                  <c:x val="2.500000000000000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986-4D6A-B346-099D29C6F375}"/>
                </c:ext>
              </c:extLst>
            </c:dLbl>
            <c:dLbl>
              <c:idx val="1"/>
              <c:layout>
                <c:manualLayout>
                  <c:x val="2.5000000000000001E-2"/>
                  <c:y val="-5.64369947611370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986-4D6A-B346-099D29C6F375}"/>
                </c:ext>
              </c:extLst>
            </c:dLbl>
            <c:dLbl>
              <c:idx val="2"/>
              <c:layout>
                <c:manualLayout>
                  <c:x val="1.6666666666666701E-2"/>
                  <c:y val="-1.12873989522271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986-4D6A-B346-099D29C6F375}"/>
                </c:ext>
              </c:extLst>
            </c:dLbl>
            <c:dLbl>
              <c:idx val="3"/>
              <c:layout>
                <c:manualLayout>
                  <c:x val="2.08333333333334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986-4D6A-B346-099D29C6F375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2" formatCode="#,##0.0">
                  <c:v>5882.4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5986-4D6A-B346-099D29C6F37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Профицит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8971.2999999999938</c:v>
                </c:pt>
                <c:pt idx="1">
                  <c:v>2757.4</c:v>
                </c:pt>
                <c:pt idx="3">
                  <c:v>1500</c:v>
                </c:pt>
                <c:pt idx="4">
                  <c:v>1500</c:v>
                </c:pt>
                <c:pt idx="5">
                  <c:v>1500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3-5986-4D6A-B346-099D29C6F3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4367104"/>
        <c:axId val="53166656"/>
        <c:axId val="0"/>
      </c:bar3DChart>
      <c:catAx>
        <c:axId val="64367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166656"/>
        <c:crosses val="autoZero"/>
        <c:auto val="1"/>
        <c:lblAlgn val="ctr"/>
        <c:lblOffset val="100"/>
        <c:noMultiLvlLbl val="0"/>
      </c:catAx>
      <c:valAx>
        <c:axId val="53166656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64367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210947064081076"/>
          <c:y val="0.30222966124028094"/>
          <c:w val="0.13594860017498184"/>
          <c:h val="0.33063813354415433"/>
        </c:manualLayout>
      </c:layout>
      <c:overlay val="0"/>
      <c:txPr>
        <a:bodyPr/>
        <a:lstStyle/>
        <a:p>
          <a:pPr>
            <a:defRPr sz="16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>
                <a:solidFill>
                  <a:schemeClr val="accent3">
                    <a:lumMod val="10000"/>
                  </a:schemeClr>
                </a:solidFill>
              </a:defRPr>
            </a:pPr>
            <a:r>
              <a:rPr lang="ru-RU" sz="1600" dirty="0">
                <a:latin typeface="Constantia" panose="02030602050306030303" pitchFamily="18" charset="0"/>
              </a:rPr>
              <a:t>Другие вопросы в области охраны окружающей среды</a:t>
            </a:r>
          </a:p>
        </c:rich>
      </c:tx>
      <c:layout>
        <c:manualLayout>
          <c:xMode val="edge"/>
          <c:yMode val="edge"/>
          <c:x val="0.21517036360385944"/>
          <c:y val="3.087866327490679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9190513044959984E-2"/>
          <c:y val="0.16257399273670478"/>
          <c:w val="0.92080948695504061"/>
          <c:h val="0.750286160801537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1572.6</c:v>
                </c:pt>
                <c:pt idx="1">
                  <c:v>378.6</c:v>
                </c:pt>
                <c:pt idx="2">
                  <c:v>778.7</c:v>
                </c:pt>
                <c:pt idx="3">
                  <c:v>418</c:v>
                </c:pt>
                <c:pt idx="4">
                  <c:v>418</c:v>
                </c:pt>
                <c:pt idx="5">
                  <c:v>418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71E-4BA8-9C5B-C3E8D1342A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63392"/>
        <c:axId val="64716800"/>
      </c:barChart>
      <c:catAx>
        <c:axId val="2135633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716800"/>
        <c:crosses val="autoZero"/>
        <c:auto val="1"/>
        <c:lblAlgn val="ctr"/>
        <c:lblOffset val="100"/>
        <c:noMultiLvlLbl val="0"/>
      </c:catAx>
      <c:valAx>
        <c:axId val="6471680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13563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percent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213598720"/>
        <c:axId val="208752000"/>
        <c:axId val="0"/>
      </c:bar3DChart>
      <c:catAx>
        <c:axId val="213598720"/>
        <c:scaling>
          <c:orientation val="minMax"/>
        </c:scaling>
        <c:delete val="0"/>
        <c:axPos val="b"/>
        <c:majorTickMark val="out"/>
        <c:minorTickMark val="none"/>
        <c:tickLblPos val="nextTo"/>
        <c:crossAx val="208752000"/>
        <c:crosses val="autoZero"/>
        <c:auto val="1"/>
        <c:lblAlgn val="ctr"/>
        <c:lblOffset val="100"/>
        <c:noMultiLvlLbl val="0"/>
      </c:catAx>
      <c:valAx>
        <c:axId val="20875200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3598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spPr>
    <a:blipFill dpi="0" rotWithShape="1">
      <a:blip xmlns:r="http://schemas.openxmlformats.org/officeDocument/2006/relationships" r:embed="rId1">
        <a:alphaModFix amt="32000"/>
      </a:blip>
      <a:srcRect/>
      <a:stretch>
        <a:fillRect/>
      </a:stretch>
    </a:blipFill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701</c:v>
                </c:pt>
              </c:strCache>
            </c:strRef>
          </c:tx>
          <c:spPr>
            <a:solidFill>
              <a:srgbClr val="FF99FF"/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6BE-4D09-86F8-F8AD698B4F8F}"/>
                </c:ext>
              </c:extLst>
            </c:dLbl>
            <c:spPr>
              <a:solidFill>
                <a:srgbClr val="FFC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95317.2</c:v>
                </c:pt>
                <c:pt idx="1">
                  <c:v>89202.7</c:v>
                </c:pt>
                <c:pt idx="2">
                  <c:v>107492.6</c:v>
                </c:pt>
                <c:pt idx="3">
                  <c:v>119623.9</c:v>
                </c:pt>
                <c:pt idx="4">
                  <c:v>119948.3</c:v>
                </c:pt>
                <c:pt idx="5">
                  <c:v>125235.6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6BE-4D09-86F8-F8AD698B4F8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702</c:v>
                </c:pt>
              </c:strCache>
            </c:strRef>
          </c:tx>
          <c:spPr>
            <a:solidFill>
              <a:srgbClr val="C9E7A7"/>
            </a:solidFill>
          </c:spPr>
          <c:invertIfNegative val="0"/>
          <c:dLbls>
            <c:spPr>
              <a:solidFill>
                <a:srgbClr val="BFDDBB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324597.2</c:v>
                </c:pt>
                <c:pt idx="1">
                  <c:v>296265.3</c:v>
                </c:pt>
                <c:pt idx="2">
                  <c:v>364076.80000000005</c:v>
                </c:pt>
                <c:pt idx="3">
                  <c:v>389958.8</c:v>
                </c:pt>
                <c:pt idx="4">
                  <c:v>373874.6</c:v>
                </c:pt>
                <c:pt idx="5">
                  <c:v>397004.5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6BE-4D09-86F8-F8AD698B4F8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703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8713407552377648E-2"/>
                  <c:y val="-4.1607273797305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E-4D09-86F8-F8AD698B4F8F}"/>
                </c:ext>
              </c:extLst>
            </c:dLbl>
            <c:dLbl>
              <c:idx val="1"/>
              <c:layout>
                <c:manualLayout>
                  <c:x val="-9.3567037761890862E-3"/>
                  <c:y val="-3.7824794361186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6BE-4D09-86F8-F8AD698B4F8F}"/>
                </c:ext>
              </c:extLst>
            </c:dLbl>
            <c:dLbl>
              <c:idx val="2"/>
              <c:layout>
                <c:manualLayout>
                  <c:x val="-3.1812792839042002E-2"/>
                  <c:y val="-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E-4D09-86F8-F8AD698B4F8F}"/>
                </c:ext>
              </c:extLst>
            </c:dLbl>
            <c:dLbl>
              <c:idx val="3"/>
              <c:layout>
                <c:manualLayout>
                  <c:x val="-1.3099519422643846E-2"/>
                  <c:y val="-2.90106943721823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6BE-4D09-86F8-F8AD698B4F8F}"/>
                </c:ext>
              </c:extLst>
            </c:dLbl>
            <c:dLbl>
              <c:idx val="4"/>
              <c:layout>
                <c:manualLayout>
                  <c:x val="-2.4443720931260841E-2"/>
                  <c:y val="-3.5742882367737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E-4D09-86F8-F8AD698B4F8F}"/>
                </c:ext>
              </c:extLst>
            </c:dLbl>
            <c:dLbl>
              <c:idx val="5"/>
              <c:layout>
                <c:manualLayout>
                  <c:x val="-2.994145208380425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6BE-4D09-86F8-F8AD698B4F8F}"/>
                </c:ext>
              </c:extLst>
            </c:dLbl>
            <c:spPr>
              <a:solidFill>
                <a:schemeClr val="accent4">
                  <a:lumMod val="40000"/>
                  <a:lumOff val="60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41774</c:v>
                </c:pt>
                <c:pt idx="1">
                  <c:v>35714.1</c:v>
                </c:pt>
                <c:pt idx="2">
                  <c:v>45071.7</c:v>
                </c:pt>
                <c:pt idx="3">
                  <c:v>49271.6</c:v>
                </c:pt>
                <c:pt idx="4">
                  <c:v>45226.5</c:v>
                </c:pt>
                <c:pt idx="5">
                  <c:v>49853.4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6BE-4D09-86F8-F8AD698B4F8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707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1.3099385286664367E-2"/>
                  <c:y val="-3.0259835488950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6BE-4D09-86F8-F8AD698B4F8F}"/>
                </c:ext>
              </c:extLst>
            </c:dLbl>
            <c:dLbl>
              <c:idx val="1"/>
              <c:layout>
                <c:manualLayout>
                  <c:x val="3.7426815104755957E-3"/>
                  <c:y val="-2.64773560528308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BE-4D09-86F8-F8AD698B4F8F}"/>
                </c:ext>
              </c:extLst>
            </c:dLbl>
            <c:dLbl>
              <c:idx val="2"/>
              <c:layout>
                <c:manualLayout>
                  <c:x val="-1.8714881049035471E-3"/>
                  <c:y val="-3.0259835488949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BE-4D09-86F8-F8AD698B4F8F}"/>
                </c:ext>
              </c:extLst>
            </c:dLbl>
            <c:dLbl>
              <c:idx val="3"/>
              <c:layout>
                <c:manualLayout>
                  <c:x val="1.8723805659691121E-2"/>
                  <c:y val="-5.67724883571579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BE-4D09-86F8-F8AD698B4F8F}"/>
                </c:ext>
              </c:extLst>
            </c:dLbl>
            <c:dLbl>
              <c:idx val="4"/>
              <c:layout>
                <c:manualLayout>
                  <c:x val="1.7550415295338976E-3"/>
                  <c:y val="-5.0040300361603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BE-4D09-86F8-F8AD698B4F8F}"/>
                </c:ext>
              </c:extLst>
            </c:dLbl>
            <c:dLbl>
              <c:idx val="5"/>
              <c:layout>
                <c:manualLayout>
                  <c:x val="8.7752076476694824E-3"/>
                  <c:y val="-2.69287519822186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BE-4D09-86F8-F8AD698B4F8F}"/>
                </c:ext>
              </c:extLst>
            </c:dLbl>
            <c:spPr>
              <a:solidFill>
                <a:schemeClr val="bg2">
                  <a:lumMod val="75000"/>
                </a:schemeClr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9848.4</c:v>
                </c:pt>
                <c:pt idx="1">
                  <c:v>5259.9</c:v>
                </c:pt>
                <c:pt idx="2">
                  <c:v>8011.2</c:v>
                </c:pt>
                <c:pt idx="3">
                  <c:v>8677.4</c:v>
                </c:pt>
                <c:pt idx="4">
                  <c:v>7767.4</c:v>
                </c:pt>
                <c:pt idx="5">
                  <c:v>7767.4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66BE-4D09-86F8-F8AD698B4F8F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709</c:v>
                </c:pt>
              </c:strCache>
            </c:strRef>
          </c:tx>
          <c:spPr>
            <a:solidFill>
              <a:srgbClr val="8ED9F0"/>
            </a:solidFill>
          </c:spPr>
          <c:invertIfNegative val="0"/>
          <c:dLbls>
            <c:dLbl>
              <c:idx val="0"/>
              <c:layout>
                <c:manualLayout>
                  <c:x val="1.4970726041902221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6BE-4D09-86F8-F8AD698B4F8F}"/>
                </c:ext>
              </c:extLst>
            </c:dLbl>
            <c:dLbl>
              <c:idx val="1"/>
              <c:layout>
                <c:manualLayout>
                  <c:x val="1.8713260202711881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BE-4D09-86F8-F8AD698B4F8F}"/>
                </c:ext>
              </c:extLst>
            </c:dLbl>
            <c:dLbl>
              <c:idx val="2"/>
              <c:layout>
                <c:manualLayout>
                  <c:x val="1.8713407552377648E-2"/>
                  <c:y val="1.89123971805934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BE-4D09-86F8-F8AD698B4F8F}"/>
                </c:ext>
              </c:extLst>
            </c:dLbl>
            <c:dLbl>
              <c:idx val="3"/>
              <c:layout>
                <c:manualLayout>
                  <c:x val="1.8713441241209616E-2"/>
                  <c:y val="1.38807644691020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BE-4D09-86F8-F8AD698B4F8F}"/>
                </c:ext>
              </c:extLst>
            </c:dLbl>
            <c:dLbl>
              <c:idx val="4"/>
              <c:layout>
                <c:manualLayout>
                  <c:x val="2.2107028236545336E-2"/>
                  <c:y val="1.5129929903080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6BE-4D09-86F8-F8AD698B4F8F}"/>
                </c:ext>
              </c:extLst>
            </c:dLbl>
            <c:dLbl>
              <c:idx val="5"/>
              <c:layout>
                <c:manualLayout>
                  <c:x val="5.0526200391419702E-2"/>
                  <c:y val="3.782479436118688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BE-4D09-86F8-F8AD698B4F8F}"/>
                </c:ext>
              </c:extLst>
            </c:dLbl>
            <c:spPr>
              <a:solidFill>
                <a:srgbClr val="CCECFF"/>
              </a:solidFill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Лист1!$F$2:$F$7</c:f>
              <c:numCache>
                <c:formatCode>#,##0.0</c:formatCode>
                <c:ptCount val="6"/>
                <c:pt idx="0">
                  <c:v>7844.5</c:v>
                </c:pt>
                <c:pt idx="1">
                  <c:v>15004.4</c:v>
                </c:pt>
                <c:pt idx="2">
                  <c:v>17458.5</c:v>
                </c:pt>
                <c:pt idx="3">
                  <c:v>20821.5</c:v>
                </c:pt>
                <c:pt idx="4">
                  <c:v>19826.7</c:v>
                </c:pt>
                <c:pt idx="5">
                  <c:v>20201.2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7-66BE-4D09-86F8-F8AD698B4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3601792"/>
        <c:axId val="64721984"/>
        <c:axId val="0"/>
      </c:bar3DChart>
      <c:catAx>
        <c:axId val="21360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721984"/>
        <c:crosses val="autoZero"/>
        <c:auto val="1"/>
        <c:lblAlgn val="ctr"/>
        <c:lblOffset val="100"/>
        <c:noMultiLvlLbl val="0"/>
      </c:catAx>
      <c:valAx>
        <c:axId val="64721984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3601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76135762083566"/>
          <c:y val="3.437500000000001E-2"/>
          <c:w val="0.87523864237916549"/>
          <c:h val="0.931250000000000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801</c:v>
                </c:pt>
              </c:strCache>
            </c:strRef>
          </c:tx>
          <c:spPr>
            <a:solidFill>
              <a:srgbClr val="C9E7A7"/>
            </a:solidFill>
            <a:ln>
              <a:solidFill>
                <a:srgbClr val="B7E5B3"/>
              </a:solidFill>
            </a:ln>
            <a:scene3d>
              <a:camera prst="orthographicFront"/>
              <a:lightRig rig="threePt" dir="t"/>
            </a:scene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ru-RU" dirty="0"/>
                      <a:t>50 581,0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5D4-4B03-A16E-9FBAC6F3A933}"/>
                </c:ext>
              </c:extLst>
            </c:dLbl>
            <c:dLbl>
              <c:idx val="3"/>
              <c:layout>
                <c:manualLayout>
                  <c:x val="0"/>
                  <c:y val="-5.8518518518518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5D4-4B03-A16E-9FBAC6F3A933}"/>
                </c:ext>
              </c:extLst>
            </c:dLbl>
            <c:dLbl>
              <c:idx val="4"/>
              <c:layout>
                <c:manualLayout>
                  <c:x val="0"/>
                  <c:y val="-5.92592592592592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5D4-4B03-A16E-9FBAC6F3A933}"/>
                </c:ext>
              </c:extLst>
            </c:dLbl>
            <c:dLbl>
              <c:idx val="5"/>
              <c:layout>
                <c:manualLayout>
                  <c:x val="0"/>
                  <c:y val="-5.9259259259259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D4-4B03-A16E-9FBAC6F3A933}"/>
                </c:ext>
              </c:extLst>
            </c:dLbl>
            <c:spPr>
              <a:solidFill>
                <a:srgbClr val="C9E7A7"/>
              </a:solidFill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53381.599999999999</c:v>
                </c:pt>
                <c:pt idx="1">
                  <c:v>68839</c:v>
                </c:pt>
                <c:pt idx="2">
                  <c:v>72370.399999999994</c:v>
                </c:pt>
                <c:pt idx="3">
                  <c:v>75623.3</c:v>
                </c:pt>
                <c:pt idx="4">
                  <c:v>71017.2</c:v>
                </c:pt>
                <c:pt idx="5">
                  <c:v>78192.399999999994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79A-4437-862D-6AE88C35B27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804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2.8260045327332544E-2"/>
                  <c:y val="-2.85485426381102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D4-4B03-A16E-9FBAC6F3A933}"/>
                </c:ext>
              </c:extLst>
            </c:dLbl>
            <c:dLbl>
              <c:idx val="1"/>
              <c:layout>
                <c:manualLayout>
                  <c:x val="2.9830047845517731E-2"/>
                  <c:y val="-1.90323617587400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D4-4B03-A16E-9FBAC6F3A933}"/>
                </c:ext>
              </c:extLst>
            </c:dLbl>
            <c:dLbl>
              <c:idx val="2"/>
              <c:layout>
                <c:manualLayout>
                  <c:x val="1.5700025181851363E-2"/>
                  <c:y val="-1.903236175874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5D4-4B03-A16E-9FBAC6F3A933}"/>
                </c:ext>
              </c:extLst>
            </c:dLbl>
            <c:dLbl>
              <c:idx val="3"/>
              <c:layout>
                <c:manualLayout>
                  <c:x val="1.4130022663666161E-2"/>
                  <c:y val="-9.51618087937015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D4-4B03-A16E-9FBAC6F3A933}"/>
                </c:ext>
              </c:extLst>
            </c:dLbl>
            <c:dLbl>
              <c:idx val="4"/>
              <c:layout>
                <c:manualLayout>
                  <c:x val="1.570002518185144E-2"/>
                  <c:y val="-1.9032736411530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D4-4B03-A16E-9FBAC6F3A933}"/>
                </c:ext>
              </c:extLst>
            </c:dLbl>
            <c:dLbl>
              <c:idx val="5"/>
              <c:layout>
                <c:manualLayout>
                  <c:x val="1.4130022663666281E-2"/>
                  <c:y val="-2.379045219842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D4-4B03-A16E-9FBAC6F3A933}"/>
                </c:ext>
              </c:extLst>
            </c:dLbl>
            <c:spPr>
              <a:solidFill>
                <a:schemeClr val="accent4">
                  <a:lumMod val="60000"/>
                  <a:lumOff val="40000"/>
                </a:schemeClr>
              </a:solidFill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666.3</c:v>
                </c:pt>
                <c:pt idx="1">
                  <c:v>880.7</c:v>
                </c:pt>
                <c:pt idx="2">
                  <c:v>1227.3</c:v>
                </c:pt>
                <c:pt idx="3">
                  <c:v>1275.5999999999999</c:v>
                </c:pt>
                <c:pt idx="4">
                  <c:v>1275.5999999999999</c:v>
                </c:pt>
                <c:pt idx="5">
                  <c:v>1275.5999999999999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79A-4437-862D-6AE88C35B2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4558208"/>
        <c:axId val="208784192"/>
        <c:axId val="0"/>
      </c:bar3DChart>
      <c:catAx>
        <c:axId val="214558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schemeClr val="bg2">
              <a:alpha val="46000"/>
            </a:schemeClr>
          </a:solidFill>
        </c:spPr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784192"/>
        <c:crosses val="autoZero"/>
        <c:auto val="1"/>
        <c:lblAlgn val="ctr"/>
        <c:lblOffset val="100"/>
        <c:noMultiLvlLbl val="0"/>
      </c:catAx>
      <c:valAx>
        <c:axId val="208784192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14558208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138888888888888"/>
          <c:y val="6.2500000000000134E-3"/>
          <c:w val="0.73472222222222261"/>
          <c:h val="0.7916380413385937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1004</c:v>
                </c:pt>
              </c:strCache>
            </c:strRef>
          </c:tx>
          <c:spPr>
            <a:solidFill>
              <a:srgbClr val="B1C9F9"/>
            </a:solidFill>
          </c:spPr>
          <c:invertIfNegative val="0"/>
          <c:dLbls>
            <c:dLbl>
              <c:idx val="0"/>
              <c:layout>
                <c:manualLayout>
                  <c:x val="6.666666666666668E-2"/>
                  <c:y val="-2.18750000000009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199-4698-B8E6-3F103B017276}"/>
                </c:ext>
              </c:extLst>
            </c:dLbl>
            <c:dLbl>
              <c:idx val="2"/>
              <c:layout>
                <c:manualLayout>
                  <c:x val="6.666666666666668E-2"/>
                  <c:y val="-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199-4698-B8E6-3F103B017276}"/>
                </c:ext>
              </c:extLst>
            </c:dLbl>
            <c:dLbl>
              <c:idx val="3"/>
              <c:layout>
                <c:manualLayout>
                  <c:x val="6.25E-2"/>
                  <c:y val="-6.25024606299219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199-4698-B8E6-3F103B017276}"/>
                </c:ext>
              </c:extLst>
            </c:dLbl>
            <c:dLbl>
              <c:idx val="4"/>
              <c:layout>
                <c:manualLayout>
                  <c:x val="6.25E-2"/>
                  <c:y val="-9.37500000000002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-2.4999999999999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43256.6</c:v>
                </c:pt>
                <c:pt idx="1">
                  <c:v>45232.2</c:v>
                </c:pt>
                <c:pt idx="2">
                  <c:v>57464</c:v>
                </c:pt>
                <c:pt idx="3">
                  <c:v>78731.600000000006</c:v>
                </c:pt>
                <c:pt idx="4">
                  <c:v>62318.400000000001</c:v>
                </c:pt>
                <c:pt idx="5">
                  <c:v>62703.8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199-4698-B8E6-3F103B01727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1003</c:v>
                </c:pt>
              </c:strCache>
            </c:strRef>
          </c:tx>
          <c:spPr>
            <a:solidFill>
              <a:srgbClr val="B7EBF5"/>
            </a:solidFill>
          </c:spPr>
          <c:invertIfNegative val="0"/>
          <c:dLbls>
            <c:dLbl>
              <c:idx val="0"/>
              <c:layout>
                <c:manualLayout>
                  <c:x val="5.833333333333442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199-4698-B8E6-3F103B017276}"/>
                </c:ext>
              </c:extLst>
            </c:dLbl>
            <c:dLbl>
              <c:idx val="1"/>
              <c:layout>
                <c:manualLayout>
                  <c:x val="6.1111111111111123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199-4698-B8E6-3F103B017276}"/>
                </c:ext>
              </c:extLst>
            </c:dLbl>
            <c:dLbl>
              <c:idx val="2"/>
              <c:layout>
                <c:manualLayout>
                  <c:x val="6.250000000000008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199-4698-B8E6-3F103B017276}"/>
                </c:ext>
              </c:extLst>
            </c:dLbl>
            <c:dLbl>
              <c:idx val="3"/>
              <c:layout>
                <c:manualLayout>
                  <c:x val="5.4166666666666904E-2"/>
                  <c:y val="2.812499999999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199-4698-B8E6-3F103B017276}"/>
                </c:ext>
              </c:extLst>
            </c:dLbl>
            <c:dLbl>
              <c:idx val="4"/>
              <c:layout>
                <c:manualLayout>
                  <c:x val="5.8333333333333716E-2"/>
                  <c:y val="1.56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199-4698-B8E6-3F103B017276}"/>
                </c:ext>
              </c:extLst>
            </c:dLbl>
            <c:dLbl>
              <c:idx val="5"/>
              <c:layout>
                <c:manualLayout>
                  <c:x val="6.25E-2"/>
                  <c:y val="2.1875000000000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6202.1</c:v>
                </c:pt>
                <c:pt idx="1">
                  <c:v>2730</c:v>
                </c:pt>
                <c:pt idx="2">
                  <c:v>4882.4000000000005</c:v>
                </c:pt>
                <c:pt idx="3">
                  <c:v>660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C199-4698-B8E6-3F103B01727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1001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199-4698-B8E6-3F103B017276}"/>
                </c:ext>
              </c:extLst>
            </c:dLbl>
            <c:dLbl>
              <c:idx val="1"/>
              <c:layout>
                <c:manualLayout>
                  <c:x val="5.6944444444444443E-2"/>
                  <c:y val="9.37500000000017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199-4698-B8E6-3F103B017276}"/>
                </c:ext>
              </c:extLst>
            </c:dLbl>
            <c:dLbl>
              <c:idx val="2"/>
              <c:layout>
                <c:manualLayout>
                  <c:x val="6.3888888888888884E-2"/>
                  <c:y val="-3.5806878022559421E-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199-4698-B8E6-3F103B017276}"/>
                </c:ext>
              </c:extLst>
            </c:dLbl>
            <c:dLbl>
              <c:idx val="3"/>
              <c:layout>
                <c:manualLayout>
                  <c:x val="6.3888888888888884E-2"/>
                  <c:y val="-3.12500000000002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199-4698-B8E6-3F103B017276}"/>
                </c:ext>
              </c:extLst>
            </c:dLbl>
            <c:dLbl>
              <c:idx val="4"/>
              <c:layout>
                <c:manualLayout>
                  <c:x val="5.6944444444444443E-2"/>
                  <c:y val="6.25000000000001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199-4698-B8E6-3F103B017276}"/>
                </c:ext>
              </c:extLst>
            </c:dLbl>
            <c:dLbl>
              <c:idx val="5"/>
              <c:layout>
                <c:manualLayout>
                  <c:x val="6.1111111111111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199-4698-B8E6-3F103B017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5586.8</c:v>
                </c:pt>
                <c:pt idx="1">
                  <c:v>5483.3</c:v>
                </c:pt>
                <c:pt idx="2">
                  <c:v>7099.7</c:v>
                </c:pt>
                <c:pt idx="3">
                  <c:v>7177</c:v>
                </c:pt>
                <c:pt idx="4">
                  <c:v>7177</c:v>
                </c:pt>
                <c:pt idx="5">
                  <c:v>7177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C199-4698-B8E6-3F103B0172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580736"/>
        <c:axId val="64724288"/>
      </c:barChart>
      <c:catAx>
        <c:axId val="2145807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724288"/>
        <c:crosses val="autoZero"/>
        <c:auto val="1"/>
        <c:lblAlgn val="ctr"/>
        <c:lblOffset val="100"/>
        <c:noMultiLvlLbl val="0"/>
      </c:catAx>
      <c:valAx>
        <c:axId val="64724288"/>
        <c:scaling>
          <c:orientation val="minMax"/>
        </c:scaling>
        <c:delete val="1"/>
        <c:axPos val="l"/>
        <c:majorGridlines/>
        <c:numFmt formatCode="0%" sourceLinked="1"/>
        <c:majorTickMark val="out"/>
        <c:minorTickMark val="none"/>
        <c:tickLblPos val="none"/>
        <c:crossAx val="214580736"/>
        <c:crosses val="autoZero"/>
        <c:crossBetween val="between"/>
      </c:valAx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1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673592271554246E-2"/>
          <c:y val="0.22777777777777777"/>
          <c:w val="0.9369175484813701"/>
          <c:h val="0.4829667541557308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1202</c:v>
                </c:pt>
              </c:strCache>
            </c:strRef>
          </c:tx>
          <c:spPr>
            <a:solidFill>
              <a:srgbClr val="242852">
                <a:lumMod val="60000"/>
                <a:lumOff val="40000"/>
              </a:srgbClr>
            </a:solidFill>
            <a:ln w="44450">
              <a:noFill/>
            </a:ln>
          </c:spPr>
          <c:invertIfNegative val="0"/>
          <c:dLbls>
            <c:dLbl>
              <c:idx val="0"/>
              <c:layout>
                <c:manualLayout>
                  <c:x val="1.3213568892123781E-2"/>
                  <c:y val="-1.39776902887139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1-4646-A694-71AAD33FBF45}"/>
                </c:ext>
              </c:extLst>
            </c:dLbl>
            <c:dLbl>
              <c:idx val="1"/>
              <c:layout>
                <c:manualLayout>
                  <c:x val="2.0825117448555114E-2"/>
                  <c:y val="-5.26889763779527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11-4646-A694-71AAD33FBF45}"/>
                </c:ext>
              </c:extLst>
            </c:dLbl>
            <c:dLbl>
              <c:idx val="2"/>
              <c:layout>
                <c:manualLayout>
                  <c:x val="7.3473168795077076E-3"/>
                  <c:y val="2.4219757998395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382-4F9D-A465-40FABB127229}"/>
                </c:ext>
              </c:extLst>
            </c:dLbl>
            <c:dLbl>
              <c:idx val="3"/>
              <c:layout>
                <c:manualLayout>
                  <c:x val="9.5304263437658748E-4"/>
                  <c:y val="1.1562547744003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311-4646-A694-71AAD33FBF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688</c:v>
                </c:pt>
                <c:pt idx="1">
                  <c:v>700</c:v>
                </c:pt>
                <c:pt idx="2">
                  <c:v>700</c:v>
                </c:pt>
                <c:pt idx="3">
                  <c:v>700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311-4646-A694-71AAD33FBF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215178240"/>
        <c:axId val="208788800"/>
        <c:axId val="0"/>
      </c:bar3DChart>
      <c:catAx>
        <c:axId val="215178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788800"/>
        <c:crosses val="autoZero"/>
        <c:auto val="1"/>
        <c:lblAlgn val="ctr"/>
        <c:lblOffset val="100"/>
        <c:noMultiLvlLbl val="0"/>
      </c:catAx>
      <c:valAx>
        <c:axId val="208788800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15178240"/>
        <c:crosses val="autoZero"/>
        <c:crossBetween val="between"/>
      </c:valAx>
      <c:spPr>
        <a:noFill/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ru-RU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953660880817024"/>
          <c:y val="3.3200130737536734E-2"/>
          <c:w val="0.86189958860544647"/>
          <c:h val="0.610204730153979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Работники учреждений культуры</c:v>
                </c:pt>
              </c:strCache>
            </c:strRef>
          </c:tx>
          <c:dLbls>
            <c:dLbl>
              <c:idx val="0"/>
              <c:layout>
                <c:manualLayout>
                  <c:x val="-5.7119392573489764E-3"/>
                  <c:y val="4.8662564961650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1-40AB-95B4-EF6122E734D4}"/>
                </c:ext>
              </c:extLst>
            </c:dLbl>
            <c:dLbl>
              <c:idx val="1"/>
              <c:layout>
                <c:manualLayout>
                  <c:x val="0"/>
                  <c:y val="6.0828206202063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21-40AB-95B4-EF6122E734D4}"/>
                </c:ext>
              </c:extLst>
            </c:dLbl>
            <c:dLbl>
              <c:idx val="2"/>
              <c:layout>
                <c:manualLayout>
                  <c:x val="0"/>
                  <c:y val="4.1363180217402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21-40AB-95B4-EF6122E734D4}"/>
                </c:ext>
              </c:extLst>
            </c:dLbl>
            <c:spPr>
              <a:gradFill flip="none" rotWithShape="1">
                <a:gsLst>
                  <a:gs pos="0">
                    <a:schemeClr val="tx2">
                      <a:lumMod val="40000"/>
                      <a:lumOff val="60000"/>
                      <a:tint val="66000"/>
                      <a:satMod val="160000"/>
                    </a:schemeClr>
                  </a:gs>
                  <a:gs pos="50000">
                    <a:schemeClr val="tx2">
                      <a:lumMod val="40000"/>
                      <a:lumOff val="60000"/>
                      <a:tint val="44500"/>
                      <a:satMod val="160000"/>
                    </a:schemeClr>
                  </a:gs>
                  <a:gs pos="100000">
                    <a:schemeClr val="tx2">
                      <a:lumMod val="40000"/>
                      <a:lumOff val="60000"/>
                      <a:tint val="23500"/>
                      <a:satMod val="160000"/>
                    </a:schemeClr>
                  </a:gs>
                </a:gsLst>
                <a:lin ang="27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(отчет)</c:v>
                </c:pt>
              </c:strCache>
            </c:strRef>
          </c:cat>
          <c:val>
            <c:numRef>
              <c:f>Лист1!$B$2:$B$8</c:f>
              <c:numCache>
                <c:formatCode>#,##0.00</c:formatCode>
                <c:ptCount val="7"/>
                <c:pt idx="0">
                  <c:v>25804.1</c:v>
                </c:pt>
                <c:pt idx="1">
                  <c:v>26975.4</c:v>
                </c:pt>
                <c:pt idx="2">
                  <c:v>29563.5</c:v>
                </c:pt>
                <c:pt idx="3">
                  <c:v>31426.799999999996</c:v>
                </c:pt>
                <c:pt idx="4">
                  <c:v>34907.599999999999</c:v>
                </c:pt>
                <c:pt idx="5">
                  <c:v>40362.400000000001</c:v>
                </c:pt>
                <c:pt idx="6">
                  <c:v>40704.199999999997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E21-40AB-95B4-EF6122E734D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Педагогические работники организаций дополнительного образования детей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dLbls>
            <c:dLbl>
              <c:idx val="0"/>
              <c:layout>
                <c:manualLayout>
                  <c:x val="-5.8547377387826734E-2"/>
                  <c:y val="-4.62296282984692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21-40AB-95B4-EF6122E734D4}"/>
                </c:ext>
              </c:extLst>
            </c:dLbl>
            <c:dLbl>
              <c:idx val="1"/>
              <c:layout>
                <c:manualLayout>
                  <c:x val="-5.7119392573489476E-2"/>
                  <c:y val="-6.8127590946310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21-40AB-95B4-EF6122E734D4}"/>
                </c:ext>
              </c:extLst>
            </c:dLbl>
            <c:dLbl>
              <c:idx val="2"/>
              <c:layout>
                <c:manualLayout>
                  <c:x val="1.7135817772046796E-2"/>
                  <c:y val="-1.94650259846602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21-40AB-95B4-EF6122E734D4}"/>
                </c:ext>
              </c:extLst>
            </c:dLbl>
            <c:dLbl>
              <c:idx val="3"/>
              <c:layout>
                <c:manualLayout>
                  <c:x val="-4.2143066752073684E-3"/>
                  <c:y val="-1.18347680012723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21-40AB-95B4-EF6122E734D4}"/>
                </c:ext>
              </c:extLst>
            </c:dLbl>
            <c:dLbl>
              <c:idx val="4"/>
              <c:layout>
                <c:manualLayout>
                  <c:x val="-1.8563802586384084E-2"/>
                  <c:y val="-6.56944626982281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21-40AB-95B4-EF6122E734D4}"/>
                </c:ext>
              </c:extLst>
            </c:dLbl>
            <c:dLbl>
              <c:idx val="5"/>
              <c:layout>
                <c:manualLayout>
                  <c:x val="-8.5679088860234238E-3"/>
                  <c:y val="-5.8395077953980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E21-40AB-95B4-EF6122E734D4}"/>
                </c:ext>
              </c:extLst>
            </c:dLbl>
            <c:dLbl>
              <c:idx val="6"/>
              <c:layout>
                <c:manualLayout>
                  <c:x val="-1.427984814337238E-3"/>
                  <c:y val="-4.622943671356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21-40AB-95B4-EF6122E734D4}"/>
                </c:ext>
              </c:extLst>
            </c:dLbl>
            <c:spPr>
              <a:gradFill flip="none" rotWithShape="1">
                <a:gsLst>
                  <a:gs pos="0">
                    <a:srgbClr val="FA5332">
                      <a:tint val="66000"/>
                      <a:satMod val="160000"/>
                    </a:srgbClr>
                  </a:gs>
                  <a:gs pos="50000">
                    <a:srgbClr val="FA5332">
                      <a:tint val="44500"/>
                      <a:satMod val="160000"/>
                    </a:srgbClr>
                  </a:gs>
                  <a:gs pos="100000">
                    <a:srgbClr val="FA5332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(отчет)</c:v>
                </c:pt>
              </c:strCache>
            </c:strRef>
          </c:cat>
          <c:val>
            <c:numRef>
              <c:f>Лист1!$C$2:$C$8</c:f>
              <c:numCache>
                <c:formatCode>#,##0.00</c:formatCode>
                <c:ptCount val="7"/>
                <c:pt idx="0">
                  <c:v>31016.1</c:v>
                </c:pt>
                <c:pt idx="1">
                  <c:v>32309.4</c:v>
                </c:pt>
                <c:pt idx="2">
                  <c:v>35886</c:v>
                </c:pt>
                <c:pt idx="3">
                  <c:v>35076.300000000003</c:v>
                </c:pt>
                <c:pt idx="4">
                  <c:v>40373.199999999997</c:v>
                </c:pt>
                <c:pt idx="5">
                  <c:v>43796.6</c:v>
                </c:pt>
                <c:pt idx="6">
                  <c:v>45482.400000000001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B-7E21-40AB-95B4-EF6122E734D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Педагогические работники образовательных организаций общего образования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pPr>
              <a:ln>
                <a:solidFill>
                  <a:srgbClr val="92D050"/>
                </a:solidFill>
              </a:ln>
            </c:spPr>
          </c:marker>
          <c:dLbls>
            <c:dLbl>
              <c:idx val="0"/>
              <c:layout>
                <c:manualLayout>
                  <c:x val="1.2851863329035125E-2"/>
                  <c:y val="-4.86625649616504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21-40AB-95B4-EF6122E734D4}"/>
                </c:ext>
              </c:extLst>
            </c:dLbl>
            <c:dLbl>
              <c:idx val="1"/>
              <c:layout>
                <c:manualLayout>
                  <c:x val="1.4279848143372374E-2"/>
                  <c:y val="-4.13631802174029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21-40AB-95B4-EF6122E734D4}"/>
                </c:ext>
              </c:extLst>
            </c:dLbl>
            <c:dLbl>
              <c:idx val="2"/>
              <c:layout>
                <c:manualLayout>
                  <c:x val="-3.8555589987105461E-2"/>
                  <c:y val="-4.62294367135678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21-40AB-95B4-EF6122E734D4}"/>
                </c:ext>
              </c:extLst>
            </c:dLbl>
            <c:dLbl>
              <c:idx val="3"/>
              <c:layout>
                <c:manualLayout>
                  <c:x val="-1.9991787400721429E-2"/>
                  <c:y val="-7.5426975690558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21-40AB-95B4-EF6122E734D4}"/>
                </c:ext>
              </c:extLst>
            </c:dLbl>
            <c:spPr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(отчет)</c:v>
                </c:pt>
              </c:strCache>
            </c:strRef>
          </c:cat>
          <c:val>
            <c:numRef>
              <c:f>Лист1!$D$2:$D$8</c:f>
              <c:numCache>
                <c:formatCode>#,##0.00</c:formatCode>
                <c:ptCount val="7"/>
                <c:pt idx="0">
                  <c:v>30822.2</c:v>
                </c:pt>
                <c:pt idx="1">
                  <c:v>32233.8</c:v>
                </c:pt>
                <c:pt idx="2">
                  <c:v>36897.699999999997</c:v>
                </c:pt>
                <c:pt idx="3">
                  <c:v>38732.5</c:v>
                </c:pt>
                <c:pt idx="4">
                  <c:v>38510.199999999997</c:v>
                </c:pt>
                <c:pt idx="5">
                  <c:v>43995.5</c:v>
                </c:pt>
                <c:pt idx="6">
                  <c:v>45178.6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0-7E21-40AB-95B4-EF6122E734D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Педагогические работники дошкольных образовательных организаций</c:v>
                </c:pt>
              </c:strCache>
            </c:strRef>
          </c:tx>
          <c:dLbls>
            <c:dLbl>
              <c:idx val="0"/>
              <c:layout>
                <c:manualLayout>
                  <c:x val="-4.2839656869866342E-2"/>
                  <c:y val="-2.43312824808253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21-40AB-95B4-EF6122E734D4}"/>
                </c:ext>
              </c:extLst>
            </c:dLbl>
            <c:dLbl>
              <c:idx val="3"/>
              <c:layout>
                <c:manualLayout>
                  <c:x val="2.8095377834715819E-3"/>
                  <c:y val="6.70636853405432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21-40AB-95B4-EF6122E734D4}"/>
                </c:ext>
              </c:extLst>
            </c:dLbl>
            <c:dLbl>
              <c:idx val="4"/>
              <c:layout>
                <c:manualLayout>
                  <c:x val="4.2839544430117119E-3"/>
                  <c:y val="5.3528821457815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21-40AB-95B4-EF6122E734D4}"/>
                </c:ext>
              </c:extLst>
            </c:dLbl>
            <c:dLbl>
              <c:idx val="5"/>
              <c:layout>
                <c:manualLayout>
                  <c:x val="-8.5679088860234238E-3"/>
                  <c:y val="4.1363180217402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21-40AB-95B4-EF6122E734D4}"/>
                </c:ext>
              </c:extLst>
            </c:dLbl>
            <c:dLbl>
              <c:idx val="6"/>
              <c:layout>
                <c:manualLayout>
                  <c:x val="-1.427984814337238E-3"/>
                  <c:y val="3.6496923721237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E21-40AB-95B4-EF6122E734D4}"/>
                </c:ext>
              </c:extLst>
            </c:dLbl>
            <c:spPr>
              <a:gradFill flip="none" rotWithShape="1">
                <a:gsLst>
                  <a:gs pos="0">
                    <a:schemeClr val="accent4">
                      <a:lumMod val="60000"/>
                      <a:lumOff val="40000"/>
                      <a:tint val="66000"/>
                      <a:satMod val="160000"/>
                    </a:schemeClr>
                  </a:gs>
                  <a:gs pos="50000">
                    <a:schemeClr val="accent4">
                      <a:lumMod val="60000"/>
                      <a:lumOff val="40000"/>
                      <a:tint val="44500"/>
                      <a:satMod val="160000"/>
                    </a:schemeClr>
                  </a:gs>
                  <a:gs pos="100000">
                    <a:schemeClr val="accent4">
                      <a:lumMod val="60000"/>
                      <a:lumOff val="40000"/>
                      <a:tint val="23500"/>
                      <a:satMod val="160000"/>
                    </a:schemeClr>
                  </a:gs>
                </a:gsLst>
                <a:lin ang="5400000" scaled="1"/>
                <a:tileRect/>
              </a:gradFill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 (план)</c:v>
                </c:pt>
                <c:pt idx="6">
                  <c:v>2024 (отчет)</c:v>
                </c:pt>
              </c:strCache>
            </c:strRef>
          </c:cat>
          <c:val>
            <c:numRef>
              <c:f>Лист1!$E$2:$E$8</c:f>
              <c:numCache>
                <c:formatCode>#,##0.00</c:formatCode>
                <c:ptCount val="7"/>
                <c:pt idx="0">
                  <c:v>27265.200000000001</c:v>
                </c:pt>
                <c:pt idx="1">
                  <c:v>28175.599999999973</c:v>
                </c:pt>
                <c:pt idx="2">
                  <c:v>31192.9</c:v>
                </c:pt>
                <c:pt idx="3">
                  <c:v>32092</c:v>
                </c:pt>
                <c:pt idx="4">
                  <c:v>34303.5</c:v>
                </c:pt>
                <c:pt idx="5">
                  <c:v>36253.300000000003</c:v>
                </c:pt>
                <c:pt idx="6">
                  <c:v>38544.199999999997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6-7E21-40AB-95B4-EF6122E734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5635456"/>
        <c:axId val="208785344"/>
      </c:lineChart>
      <c:catAx>
        <c:axId val="215635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08785344"/>
        <c:crosses val="autoZero"/>
        <c:auto val="1"/>
        <c:lblAlgn val="ctr"/>
        <c:lblOffset val="100"/>
        <c:noMultiLvlLbl val="0"/>
      </c:catAx>
      <c:valAx>
        <c:axId val="208785344"/>
        <c:scaling>
          <c:orientation val="minMax"/>
        </c:scaling>
        <c:delete val="0"/>
        <c:axPos val="l"/>
        <c:majorGridlines/>
        <c:numFmt formatCode="#,##0.0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215635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447284941220398"/>
          <c:y val="0.71110480375999563"/>
          <c:w val="0.688982950640735"/>
          <c:h val="0.2656393822865162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200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8758158094526028E-2"/>
          <c:y val="0"/>
          <c:w val="0.94248368381093128"/>
          <c:h val="0.822185589149291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1401</c:v>
                </c:pt>
              </c:strCache>
            </c:strRef>
          </c:tx>
          <c:spPr>
            <a:solidFill>
              <a:srgbClr val="C4E59F"/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32622.1</c:v>
                </c:pt>
                <c:pt idx="1">
                  <c:v>34811.199999999997</c:v>
                </c:pt>
                <c:pt idx="2">
                  <c:v>31716.1</c:v>
                </c:pt>
                <c:pt idx="3">
                  <c:v>35443</c:v>
                </c:pt>
                <c:pt idx="4">
                  <c:v>33971.5</c:v>
                </c:pt>
                <c:pt idx="5">
                  <c:v>35333.699999999997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BA9-46C0-A485-AB459F0E312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1403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  <a:ln w="6350" cap="flat" cmpd="sng" algn="ctr">
              <a:noFill/>
              <a:prstDash val="solid"/>
              <a:miter lim="800000"/>
            </a:ln>
            <a:effectLst/>
          </c:spPr>
          <c:invertIfNegative val="0"/>
          <c:dLbls>
            <c:dLbl>
              <c:idx val="0"/>
              <c:layout>
                <c:manualLayout>
                  <c:x val="1.5686268051559652E-2"/>
                  <c:y val="6.97135429103774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BA9-46C0-A485-AB459F0E312E}"/>
                </c:ext>
              </c:extLst>
            </c:dLbl>
            <c:dLbl>
              <c:idx val="1"/>
              <c:layout>
                <c:manualLayout>
                  <c:x val="1.5686062195023543E-2"/>
                  <c:y val="2.440070067613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BA9-46C0-A485-AB459F0E312E}"/>
                </c:ext>
              </c:extLst>
            </c:dLbl>
            <c:dLbl>
              <c:idx val="3"/>
              <c:layout>
                <c:manualLayout>
                  <c:x val="3.1372536103119311E-2"/>
                  <c:y val="6.9716287646111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BA9-46C0-A485-AB459F0E31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7008.8</c:v>
                </c:pt>
                <c:pt idx="1">
                  <c:v>722.2</c:v>
                </c:pt>
                <c:pt idx="2">
                  <c:v>7365.2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BA9-46C0-A485-AB459F0E31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525376"/>
        <c:axId val="215832768"/>
      </c:barChart>
      <c:catAx>
        <c:axId val="21552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15832768"/>
        <c:crosses val="autoZero"/>
        <c:auto val="1"/>
        <c:lblAlgn val="ctr"/>
        <c:lblOffset val="100"/>
        <c:noMultiLvlLbl val="0"/>
      </c:catAx>
      <c:valAx>
        <c:axId val="215832768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215525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2">
    <c:autoUpdate val="0"/>
  </c:externalData>
  <c:userShapes r:id="rId3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0"/>
      <c:rotY val="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948346930139948E-2"/>
          <c:y val="2.4444376008746091E-2"/>
          <c:w val="0.90784100303975479"/>
          <c:h val="0.7472731988297063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6350" cap="flat" cmpd="sng" algn="ctr">
              <a:solidFill>
                <a:schemeClr val="accent5"/>
              </a:solidFill>
              <a:prstDash val="solid"/>
              <a:miter lim="800000"/>
            </a:ln>
            <a:effectLst/>
          </c:spPr>
          <c:invertIfNegative val="0"/>
          <c:dLbls>
            <c:dLbl>
              <c:idx val="1"/>
              <c:layout>
                <c:manualLayout>
                  <c:x val="1.469314579788784E-3"/>
                  <c:y val="-1.3733810279847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E90-4B72-848B-88E62D405792}"/>
                </c:ext>
              </c:extLst>
            </c:dLbl>
            <c:dLbl>
              <c:idx val="4"/>
              <c:layout>
                <c:manualLayout>
                  <c:x val="0"/>
                  <c:y val="6.8669051399235133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85,0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90-4B72-848B-88E62D405792}"/>
                </c:ext>
              </c:extLst>
            </c:dLbl>
            <c:dLbl>
              <c:idx val="7"/>
              <c:layout>
                <c:manualLayout>
                  <c:x val="0"/>
                  <c:y val="-1.3733810279847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E90-4B72-848B-88E62D40579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3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Байгильдинский</c:v>
                </c:pt>
                <c:pt idx="1">
                  <c:v>Баш-Шидинский</c:v>
                </c:pt>
                <c:pt idx="2">
                  <c:v>Красногорский</c:v>
                </c:pt>
                <c:pt idx="3">
                  <c:v>Красноключевский</c:v>
                </c:pt>
                <c:pt idx="4">
                  <c:v>Никольский</c:v>
                </c:pt>
                <c:pt idx="5">
                  <c:v>Новокулевский</c:v>
                </c:pt>
                <c:pt idx="6">
                  <c:v>Новосубаевский</c:v>
                </c:pt>
                <c:pt idx="7">
                  <c:v>Павловский</c:v>
                </c:pt>
                <c:pt idx="8">
                  <c:v>Первомайский</c:v>
                </c:pt>
                <c:pt idx="9">
                  <c:v>Сарвинский</c:v>
                </c:pt>
                <c:pt idx="10">
                  <c:v>Старобедеевский</c:v>
                </c:pt>
                <c:pt idx="11">
                  <c:v>Староисаевский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76.099999999999994</c:v>
                </c:pt>
                <c:pt idx="1">
                  <c:v>77.099999999999994</c:v>
                </c:pt>
                <c:pt idx="2">
                  <c:v>28.8</c:v>
                </c:pt>
                <c:pt idx="3">
                  <c:v>45.6</c:v>
                </c:pt>
                <c:pt idx="4">
                  <c:v>85</c:v>
                </c:pt>
                <c:pt idx="5">
                  <c:v>70.2</c:v>
                </c:pt>
                <c:pt idx="6">
                  <c:v>92.3</c:v>
                </c:pt>
                <c:pt idx="7">
                  <c:v>44.4</c:v>
                </c:pt>
                <c:pt idx="8">
                  <c:v>97.2</c:v>
                </c:pt>
                <c:pt idx="9">
                  <c:v>95.1</c:v>
                </c:pt>
                <c:pt idx="10">
                  <c:v>91.7</c:v>
                </c:pt>
                <c:pt idx="11">
                  <c:v>80.900000000000006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AA38-4F4F-A16A-22083CFBC4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35491328"/>
        <c:axId val="208774272"/>
        <c:axId val="0"/>
      </c:bar3DChart>
      <c:catAx>
        <c:axId val="23549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solidFill>
            <a:prstClr val="white">
              <a:alpha val="45000"/>
            </a:prstClr>
          </a:solidFill>
        </c:spPr>
        <c:txPr>
          <a:bodyPr/>
          <a:lstStyle/>
          <a:p>
            <a:pPr>
              <a:defRPr sz="13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774272"/>
        <c:crosses val="autoZero"/>
        <c:auto val="1"/>
        <c:lblAlgn val="ctr"/>
        <c:lblOffset val="100"/>
        <c:noMultiLvlLbl val="0"/>
      </c:catAx>
      <c:valAx>
        <c:axId val="208774272"/>
        <c:scaling>
          <c:orientation val="minMax"/>
        </c:scaling>
        <c:delete val="1"/>
        <c:axPos val="l"/>
        <c:majorGridlines/>
        <c:numFmt formatCode="0.0" sourceLinked="1"/>
        <c:majorTickMark val="out"/>
        <c:minorTickMark val="none"/>
        <c:tickLblPos val="none"/>
        <c:crossAx val="23549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3329708613508277"/>
          <c:y val="4.3346562851184704E-2"/>
        </c:manualLayout>
      </c:layout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Общий объем программных расходов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0"/>
              <c:layout>
                <c:manualLayout>
                  <c:x val="2.2916666666666686E-2"/>
                  <c:y val="-3.43750000000000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22-4F7C-BC11-643F0859B062}"/>
                </c:ext>
              </c:extLst>
            </c:dLbl>
            <c:dLbl>
              <c:idx val="1"/>
              <c:layout>
                <c:manualLayout>
                  <c:x val="2.5000000000000001E-2"/>
                  <c:y val="-3.7500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22-4F7C-BC11-643F0859B062}"/>
                </c:ext>
              </c:extLst>
            </c:dLbl>
            <c:dLbl>
              <c:idx val="2"/>
              <c:layout>
                <c:manualLayout>
                  <c:x val="2.4386920491984862E-2"/>
                  <c:y val="-9.8289329894336568E-3"/>
                </c:manualLayout>
              </c:layout>
              <c:tx>
                <c:rich>
                  <a:bodyPr/>
                  <a:lstStyle/>
                  <a:p>
                    <a:r>
                      <a:rPr lang="ru-RU" sz="1200" dirty="0"/>
                      <a:t>920 854,7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22-4F7C-BC11-643F0859B062}"/>
                </c:ext>
              </c:extLst>
            </c:dLbl>
            <c:dLbl>
              <c:idx val="3"/>
              <c:layout>
                <c:manualLayout>
                  <c:x val="2.0583685241416638E-2"/>
                  <c:y val="-2.45965416681393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22-4F7C-BC11-643F0859B062}"/>
                </c:ext>
              </c:extLst>
            </c:dLbl>
            <c:dLbl>
              <c:idx val="4"/>
              <c:layout>
                <c:manualLayout>
                  <c:x val="1.0291842620708319E-2"/>
                  <c:y val="-1.229827083406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22-4F7C-BC11-643F0859B062}"/>
                </c:ext>
              </c:extLst>
            </c:dLbl>
            <c:dLbl>
              <c:idx val="5"/>
              <c:layout>
                <c:manualLayout>
                  <c:x val="2.4994474936005828E-2"/>
                  <c:y val="-1.84474062511044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22-4F7C-BC11-643F0859B0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894099.7</c:v>
                </c:pt>
                <c:pt idx="1">
                  <c:v>954540.9</c:v>
                </c:pt>
                <c:pt idx="2">
                  <c:v>1121211</c:v>
                </c:pt>
                <c:pt idx="3">
                  <c:v>1021079.5</c:v>
                </c:pt>
                <c:pt idx="4">
                  <c:v>970888.6</c:v>
                </c:pt>
                <c:pt idx="5">
                  <c:v>1031824.3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422-4F7C-BC11-643F0859B0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5388416"/>
        <c:axId val="208949184"/>
        <c:axId val="0"/>
      </c:bar3DChart>
      <c:catAx>
        <c:axId val="23538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08949184"/>
        <c:crosses val="autoZero"/>
        <c:auto val="1"/>
        <c:lblAlgn val="ctr"/>
        <c:lblOffset val="100"/>
        <c:noMultiLvlLbl val="0"/>
      </c:catAx>
      <c:valAx>
        <c:axId val="208949184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2353884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6820335271300021"/>
          <c:w val="0.70928022656866563"/>
          <c:h val="0.64429178681748867"/>
        </c:manualLayout>
      </c:layou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ln w="31750">
              <a:solidFill>
                <a:srgbClr val="008080"/>
              </a:solidFill>
            </a:ln>
          </c:spPr>
          <c:marker>
            <c:spPr>
              <a:solidFill>
                <a:srgbClr val="008080"/>
              </a:solidFill>
            </c:spPr>
          </c:marker>
          <c:dLbls>
            <c:dLbl>
              <c:idx val="0"/>
              <c:layout>
                <c:manualLayout>
                  <c:x val="-1.1657477606398623E-2"/>
                  <c:y val="2.96294222495963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D8-4860-85B2-A9E694AECA83}"/>
                </c:ext>
              </c:extLst>
            </c:dLbl>
            <c:dLbl>
              <c:idx val="1"/>
              <c:layout>
                <c:manualLayout>
                  <c:x val="-5.8287388031992892E-3"/>
                  <c:y val="6.4197081540794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D8-4860-85B2-A9E694AECA83}"/>
                </c:ext>
              </c:extLst>
            </c:dLbl>
            <c:dLbl>
              <c:idx val="2"/>
              <c:layout>
                <c:manualLayout>
                  <c:x val="-1.4571847007998169E-2"/>
                  <c:y val="-1.9752948166397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D8-4860-85B2-A9E694AECA83}"/>
                </c:ext>
              </c:extLst>
            </c:dLbl>
            <c:dLbl>
              <c:idx val="3"/>
              <c:layout>
                <c:manualLayout>
                  <c:x val="2.5764882262602983E-3"/>
                  <c:y val="5.4320607457594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D8-4860-85B2-A9E694AECA83}"/>
                </c:ext>
              </c:extLst>
            </c:dLbl>
            <c:dLbl>
              <c:idx val="4"/>
              <c:layout>
                <c:manualLayout>
                  <c:x val="-1.0305952905041178E-2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930318.5</c:v>
                </c:pt>
                <c:pt idx="1">
                  <c:v>951469.9</c:v>
                </c:pt>
                <c:pt idx="2">
                  <c:v>1144633.9000000004</c:v>
                </c:pt>
                <c:pt idx="3">
                  <c:v>1052437.5</c:v>
                </c:pt>
                <c:pt idx="4">
                  <c:v>991008.1</c:v>
                </c:pt>
                <c:pt idx="5">
                  <c:v>1051815.8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36D8-4860-85B2-A9E694AECA8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ln w="31750"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</c:spPr>
          </c:marker>
          <c:dLbls>
            <c:dLbl>
              <c:idx val="0"/>
              <c:layout>
                <c:manualLayout>
                  <c:x val="-9.3737457238491265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D8-4860-85B2-A9E694AECA83}"/>
                </c:ext>
              </c:extLst>
            </c:dLbl>
            <c:dLbl>
              <c:idx val="1"/>
              <c:layout>
                <c:manualLayout>
                  <c:x val="-3.2323261116720292E-2"/>
                  <c:y val="4.3097341453958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D8-4860-85B2-A9E694AECA83}"/>
                </c:ext>
              </c:extLst>
            </c:dLbl>
            <c:dLbl>
              <c:idx val="2"/>
              <c:layout>
                <c:manualLayout>
                  <c:x val="-1.5525786661734427E-2"/>
                  <c:y val="8.7541333432875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D8-4860-85B2-A9E694AECA83}"/>
                </c:ext>
              </c:extLst>
            </c:dLbl>
            <c:dLbl>
              <c:idx val="3"/>
              <c:layout>
                <c:manualLayout>
                  <c:x val="-1.93939566700322E-2"/>
                  <c:y val="4.848450913570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D8-4860-85B2-A9E694AECA83}"/>
                </c:ext>
              </c:extLst>
            </c:dLbl>
            <c:dLbl>
              <c:idx val="4"/>
              <c:layout>
                <c:manualLayout>
                  <c:x val="0"/>
                  <c:y val="5.92588444991927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D8-4860-85B2-A9E694AECA83}"/>
                </c:ext>
              </c:extLst>
            </c:dLbl>
            <c:dLbl>
              <c:idx val="5"/>
              <c:layout>
                <c:manualLayout>
                  <c:x val="9.4470143635720145E-17"/>
                  <c:y val="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903767.3</c:v>
                </c:pt>
                <c:pt idx="1">
                  <c:v>923908.2</c:v>
                </c:pt>
                <c:pt idx="2">
                  <c:v>1116151.2</c:v>
                </c:pt>
                <c:pt idx="3">
                  <c:v>1025054.9</c:v>
                </c:pt>
                <c:pt idx="4">
                  <c:v>975023.5</c:v>
                </c:pt>
                <c:pt idx="5">
                  <c:v>1035799.2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C-36D8-4860-85B2-A9E694AECA8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ln w="31750">
              <a:solidFill>
                <a:srgbClr val="9933FF"/>
              </a:solidFill>
            </a:ln>
          </c:spPr>
          <c:marker>
            <c:spPr>
              <a:solidFill>
                <a:srgbClr val="9933FF"/>
              </a:solidFill>
            </c:spPr>
          </c:marker>
          <c:dLbls>
            <c:dLbl>
              <c:idx val="0"/>
              <c:layout>
                <c:manualLayout>
                  <c:x val="-2.9143694015996438E-2"/>
                  <c:y val="-3.95058963327951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D8-4860-85B2-A9E694AECA83}"/>
                </c:ext>
              </c:extLst>
            </c:dLbl>
            <c:dLbl>
              <c:idx val="1"/>
              <c:layout>
                <c:manualLayout>
                  <c:x val="-3.3282953182977401E-2"/>
                  <c:y val="-5.9258844499192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D8-4860-85B2-A9E694AECA83}"/>
                </c:ext>
              </c:extLst>
            </c:dLbl>
            <c:dLbl>
              <c:idx val="2"/>
              <c:layout>
                <c:manualLayout>
                  <c:x val="5.3429488473987966E-17"/>
                  <c:y val="-1.4814711124798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D8-4860-85B2-A9E694AECA83}"/>
                </c:ext>
              </c:extLst>
            </c:dLbl>
            <c:dLbl>
              <c:idx val="3"/>
              <c:layout>
                <c:manualLayout>
                  <c:x val="-5.8287388031992892E-3"/>
                  <c:y val="-2.4691185207996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D8-4860-85B2-A9E694AECA83}"/>
                </c:ext>
              </c:extLst>
            </c:dLbl>
            <c:dLbl>
              <c:idx val="4"/>
              <c:layout>
                <c:manualLayout>
                  <c:x val="0"/>
                  <c:y val="-5.4320607457594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D8-4860-85B2-A9E694AECA83}"/>
                </c:ext>
              </c:extLst>
            </c:dLbl>
            <c:dLbl>
              <c:idx val="5"/>
              <c:layout>
                <c:manualLayout>
                  <c:x val="9.4470143635720145E-17"/>
                  <c:y val="-4.44441333743945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D8-4860-85B2-A9E694AECA8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114462.9</c:v>
                </c:pt>
                <c:pt idx="1">
                  <c:v>103966.1</c:v>
                </c:pt>
                <c:pt idx="2">
                  <c:v>130506.3</c:v>
                </c:pt>
                <c:pt idx="3">
                  <c:v>92418.6</c:v>
                </c:pt>
                <c:pt idx="4">
                  <c:v>81303.600000000006</c:v>
                </c:pt>
                <c:pt idx="5">
                  <c:v>81946.2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13-36D8-4860-85B2-A9E694AEC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188352"/>
        <c:axId val="53167808"/>
      </c:lineChart>
      <c:catAx>
        <c:axId val="6518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3167808"/>
        <c:crosses val="autoZero"/>
        <c:auto val="1"/>
        <c:lblAlgn val="ctr"/>
        <c:lblOffset val="100"/>
        <c:noMultiLvlLbl val="0"/>
      </c:catAx>
      <c:valAx>
        <c:axId val="53167808"/>
        <c:scaling>
          <c:orientation val="minMax"/>
        </c:scaling>
        <c:delete val="1"/>
        <c:axPos val="l"/>
        <c:majorGridlines/>
        <c:numFmt formatCode="_-* #,##0.0_р_._-;\-* #,##0.0_р_._-;_-* &quot;-&quot;??_р_._-;_-@_-" sourceLinked="1"/>
        <c:majorTickMark val="out"/>
        <c:minorTickMark val="none"/>
        <c:tickLblPos val="none"/>
        <c:crossAx val="65188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805919430982192"/>
          <c:y val="0.19677630330574139"/>
          <c:w val="0.25358040570560642"/>
          <c:h val="0.69238827141483994"/>
        </c:manualLayout>
      </c:layout>
      <c:overlay val="0"/>
      <c:txPr>
        <a:bodyPr/>
        <a:lstStyle/>
        <a:p>
          <a:pPr>
            <a:defRPr sz="800"/>
          </a:pPr>
          <a:endParaRPr lang="ru-RU"/>
        </a:p>
      </c:txPr>
    </c:legend>
    <c:plotVisOnly val="1"/>
    <c:dispBlanksAs val="zero"/>
    <c:showDLblsOverMax val="0"/>
  </c:chart>
  <c:spPr>
    <a:solidFill>
      <a:schemeClr val="bg2">
        <a:alpha val="51000"/>
      </a:scheme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6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137808666465389E-2"/>
          <c:y val="0.12311019654306"/>
          <c:w val="0.5288985823337139"/>
          <c:h val="0.82577132486390004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rgbClr val="00206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62F-4D1F-ACBD-DB4A1AFF1791}"/>
              </c:ext>
            </c:extLst>
          </c:dPt>
          <c:dPt>
            <c:idx val="1"/>
            <c:bubble3D val="0"/>
            <c:spPr>
              <a:solidFill>
                <a:srgbClr val="E59074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62F-4D1F-ACBD-DB4A1AFF1791}"/>
              </c:ext>
            </c:extLst>
          </c:dPt>
          <c:dPt>
            <c:idx val="2"/>
            <c:bubble3D val="0"/>
            <c:spPr>
              <a:solidFill>
                <a:schemeClr val="accent3">
                  <a:lumMod val="5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62F-4D1F-ACBD-DB4A1AFF1791}"/>
              </c:ext>
            </c:extLst>
          </c:dPt>
          <c:dPt>
            <c:idx val="3"/>
            <c:bubble3D val="0"/>
            <c:spPr>
              <a:solidFill>
                <a:srgbClr val="990099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62F-4D1F-ACBD-DB4A1AFF1791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62F-4D1F-ACBD-DB4A1AFF1791}"/>
              </c:ext>
            </c:extLst>
          </c:dPt>
          <c:dPt>
            <c:idx val="5"/>
            <c:bubble3D val="0"/>
            <c:spPr>
              <a:solidFill>
                <a:schemeClr val="tx1">
                  <a:lumMod val="95000"/>
                  <a:lumOff val="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962F-4D1F-ACBD-DB4A1AFF1791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962F-4D1F-ACBD-DB4A1AFF1791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962F-4D1F-ACBD-DB4A1AFF1791}"/>
              </c:ext>
            </c:extLst>
          </c:dPt>
          <c:dPt>
            <c:idx val="8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962F-4D1F-ACBD-DB4A1AFF1791}"/>
              </c:ext>
            </c:extLst>
          </c:dPt>
          <c:dPt>
            <c:idx val="9"/>
            <c:bubble3D val="0"/>
            <c:spPr>
              <a:solidFill>
                <a:srgbClr val="F250AD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962F-4D1F-ACBD-DB4A1AFF1791}"/>
              </c:ext>
            </c:extLst>
          </c:dPt>
          <c:dPt>
            <c:idx val="10"/>
            <c:bubble3D val="0"/>
            <c:spPr>
              <a:solidFill>
                <a:srgbClr val="00B0F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962F-4D1F-ACBD-DB4A1AFF1791}"/>
              </c:ext>
            </c:extLst>
          </c:dPt>
          <c:dPt>
            <c:idx val="1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62F-4D1F-ACBD-DB4A1AFF1791}"/>
              </c:ext>
            </c:extLst>
          </c:dPt>
          <c:dPt>
            <c:idx val="1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962F-4D1F-ACBD-DB4A1AFF1791}"/>
              </c:ext>
            </c:extLst>
          </c:dPt>
          <c:dPt>
            <c:idx val="1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962F-4D1F-ACBD-DB4A1AFF1791}"/>
              </c:ext>
            </c:extLst>
          </c:dPt>
          <c:dPt>
            <c:idx val="14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962F-4D1F-ACBD-DB4A1AFF1791}"/>
              </c:ext>
            </c:extLst>
          </c:dPt>
          <c:dPt>
            <c:idx val="15"/>
            <c:bubble3D val="0"/>
            <c:spPr>
              <a:solidFill>
                <a:schemeClr val="accent2">
                  <a:lumMod val="75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962F-4D1F-ACBD-DB4A1AFF1791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spPr/>
              <c:txPr>
                <a:bodyPr/>
                <a:lstStyle/>
                <a:p>
                  <a:pPr>
                    <a:defRPr sz="1400">
                      <a:solidFill>
                        <a:schemeClr val="bg1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Sheet1!$A$1:$P$1</c:f>
              <c:strCache>
                <c:ptCount val="16"/>
                <c:pt idx="0">
                  <c:v>Развитие сельского хозяйства </c:v>
                </c:pt>
                <c:pt idx="1">
                  <c:v>Обеспечение жильем молодых семей</c:v>
                </c:pt>
                <c:pt idx="2">
                  <c:v>Транспортное развитие в муниципальном районе</c:v>
                </c:pt>
                <c:pt idx="3">
                  <c:v>Развитие жилищно-коммунального хозяйства</c:v>
                </c:pt>
                <c:pt idx="4">
                  <c:v>Комплексное развитие сельских территорий</c:v>
                </c:pt>
                <c:pt idx="5">
                  <c:v>Развитие малого и среднего предпринимательства</c:v>
                </c:pt>
                <c:pt idx="6">
                  <c:v>Совершенствование деятельности органов местного самоуправления</c:v>
                </c:pt>
                <c:pt idx="7">
                  <c:v>Развитие системы учета и отчетности, системы муниципальных закупок</c:v>
                </c:pt>
                <c:pt idx="8">
                  <c:v>Социальная поддержка граждан</c:v>
                </c:pt>
                <c:pt idx="9">
                  <c:v>Развитие молодежной политики, физической культуры  и спорта</c:v>
                </c:pt>
                <c:pt idx="10">
                  <c:v>Развитие образования</c:v>
                </c:pt>
                <c:pt idx="11">
                  <c:v>Развитие культуры и искусства</c:v>
                </c:pt>
                <c:pt idx="12">
                  <c:v>Управление муниципальными финансами</c:v>
                </c:pt>
                <c:pt idx="13">
                  <c:v>Формирование здорового образа жизни и укрепления здоровья населения</c:v>
                </c:pt>
                <c:pt idx="14">
                  <c:v>Безопасная жизнь населения</c:v>
                </c:pt>
                <c:pt idx="15">
                  <c:v>Реализация государственной национальной политики</c:v>
                </c:pt>
              </c:strCache>
            </c:strRef>
          </c:cat>
          <c:val>
            <c:numRef>
              <c:f>Sheet1!$A$2:$P$2</c:f>
              <c:numCache>
                <c:formatCode>0.0</c:formatCode>
                <c:ptCount val="16"/>
                <c:pt idx="0">
                  <c:v>0.8</c:v>
                </c:pt>
                <c:pt idx="1">
                  <c:v>9.0000000000000024E-2</c:v>
                </c:pt>
                <c:pt idx="2">
                  <c:v>4.0999999999999996</c:v>
                </c:pt>
                <c:pt idx="3">
                  <c:v>0.9</c:v>
                </c:pt>
                <c:pt idx="4">
                  <c:v>0.30000000000000016</c:v>
                </c:pt>
                <c:pt idx="5">
                  <c:v>0.1</c:v>
                </c:pt>
                <c:pt idx="6">
                  <c:v>5.6</c:v>
                </c:pt>
                <c:pt idx="7">
                  <c:v>8.1</c:v>
                </c:pt>
                <c:pt idx="8">
                  <c:v>7.2</c:v>
                </c:pt>
                <c:pt idx="9">
                  <c:v>1.1000000000000001</c:v>
                </c:pt>
                <c:pt idx="10">
                  <c:v>55.1</c:v>
                </c:pt>
                <c:pt idx="11">
                  <c:v>8.7000000000000011</c:v>
                </c:pt>
                <c:pt idx="12">
                  <c:v>7.3</c:v>
                </c:pt>
                <c:pt idx="13" formatCode="0.000">
                  <c:v>0</c:v>
                </c:pt>
                <c:pt idx="14">
                  <c:v>0.4</c:v>
                </c:pt>
                <c:pt idx="15" formatCode="0.00">
                  <c:v>0.05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0-962F-4D1F-ACBD-DB4A1AFF179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.55500544123757656"/>
          <c:y val="3.1882477820178719E-4"/>
          <c:w val="0.44212361081158275"/>
          <c:h val="0.98656139551739486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112261353052833"/>
          <c:y val="0.11045825284395791"/>
          <c:w val="0.60701224007570254"/>
          <c:h val="0.8760965219257727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5">
                <a:lumMod val="40000"/>
                <a:lumOff val="60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-3.0131844614585419E-3"/>
                  <c:y val="-2.3412667248480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7BB-4697-AD3B-91B7DD5E425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(План)</c:v>
                </c:pt>
                <c:pt idx="1">
                  <c:v>2026 (План)</c:v>
                </c:pt>
                <c:pt idx="2">
                  <c:v>2025 (План)</c:v>
                </c:pt>
                <c:pt idx="3">
                  <c:v>2024 (Отчет)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364774.6</c:v>
                </c:pt>
                <c:pt idx="1">
                  <c:v>341726.4</c:v>
                </c:pt>
                <c:pt idx="2">
                  <c:v>317750.90000000002</c:v>
                </c:pt>
                <c:pt idx="3">
                  <c:v>296032.7</c:v>
                </c:pt>
                <c:pt idx="4">
                  <c:v>248565.9</c:v>
                </c:pt>
                <c:pt idx="5">
                  <c:v>231275.2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7BB-4697-AD3B-91B7DD5E425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2027 (План)</c:v>
                </c:pt>
                <c:pt idx="1">
                  <c:v>2026 (План)</c:v>
                </c:pt>
                <c:pt idx="2">
                  <c:v>2025 (План)</c:v>
                </c:pt>
                <c:pt idx="3">
                  <c:v>2024 (Отчет)</c:v>
                </c:pt>
                <c:pt idx="4">
                  <c:v>2023</c:v>
                </c:pt>
                <c:pt idx="5">
                  <c:v>2022</c:v>
                </c:pt>
              </c:strCache>
            </c:strRef>
          </c:cat>
          <c:val>
            <c:numRef>
              <c:f>Лист1!$C$2:$C$7</c:f>
              <c:numCache>
                <c:formatCode>0.0</c:formatCode>
                <c:ptCount val="6"/>
                <c:pt idx="0">
                  <c:v>28840</c:v>
                </c:pt>
                <c:pt idx="1">
                  <c:v>38840</c:v>
                </c:pt>
                <c:pt idx="2">
                  <c:v>33630</c:v>
                </c:pt>
                <c:pt idx="3">
                  <c:v>39019</c:v>
                </c:pt>
                <c:pt idx="4">
                  <c:v>23298.400000000001</c:v>
                </c:pt>
                <c:pt idx="5">
                  <c:v>23500.7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7BB-4697-AD3B-91B7DD5E42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65188864"/>
        <c:axId val="53071232"/>
        <c:axId val="0"/>
      </c:bar3DChart>
      <c:catAx>
        <c:axId val="651888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071232"/>
        <c:crosses val="autoZero"/>
        <c:auto val="1"/>
        <c:lblAlgn val="ctr"/>
        <c:lblOffset val="100"/>
        <c:noMultiLvlLbl val="0"/>
      </c:catAx>
      <c:valAx>
        <c:axId val="53071232"/>
        <c:scaling>
          <c:orientation val="minMax"/>
        </c:scaling>
        <c:delete val="1"/>
        <c:axPos val="b"/>
        <c:numFmt formatCode="0.0" sourceLinked="1"/>
        <c:majorTickMark val="out"/>
        <c:minorTickMark val="none"/>
        <c:tickLblPos val="none"/>
        <c:crossAx val="651888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922758083994257"/>
          <c:y val="0.30528276598043946"/>
          <c:w val="0.2335616552110297"/>
          <c:h val="0.48835470384577512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2">
        <a:lumMod val="40000"/>
        <a:lumOff val="60000"/>
        <a:alpha val="25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637044137221062"/>
          <c:y val="0.17036911127731141"/>
          <c:w val="0.6091036132115164"/>
          <c:h val="0.788416179064340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rgbClr val="FF6699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Лист1!$B$2:$B$7</c:f>
              <c:numCache>
                <c:formatCode>_-* #,##0.0_р_._-;\-* #,##0.0_р_._-;_-* "-"??_р_._-;_-@_-</c:formatCode>
                <c:ptCount val="6"/>
                <c:pt idx="0">
                  <c:v>182963.5</c:v>
                </c:pt>
                <c:pt idx="1">
                  <c:v>156458.70000000001</c:v>
                </c:pt>
                <c:pt idx="2">
                  <c:v>175408.2</c:v>
                </c:pt>
                <c:pt idx="3">
                  <c:v>158848.9</c:v>
                </c:pt>
                <c:pt idx="4">
                  <c:v>85906.6</c:v>
                </c:pt>
                <c:pt idx="5">
                  <c:v>113606.8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9FA-4049-9A8F-C3AB41A4B0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C9E7A7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Лист1!$C$2:$C$7</c:f>
              <c:numCache>
                <c:formatCode>_-* #,##0.0_р_._-;\-* #,##0.0_р_._-;_-* "-"??_р_._-;_-@_-</c:formatCode>
                <c:ptCount val="6"/>
                <c:pt idx="0">
                  <c:v>279698.90000000002</c:v>
                </c:pt>
                <c:pt idx="1">
                  <c:v>287481.7</c:v>
                </c:pt>
                <c:pt idx="2">
                  <c:v>328183.59999999998</c:v>
                </c:pt>
                <c:pt idx="3">
                  <c:v>365183.6</c:v>
                </c:pt>
                <c:pt idx="4">
                  <c:v>367733.9</c:v>
                </c:pt>
                <c:pt idx="5">
                  <c:v>384700.4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9FA-4049-9A8F-C3AB41A4B0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8FE2FF"/>
            </a:solidFill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2026 (План)</c:v>
                </c:pt>
              </c:strCache>
            </c:strRef>
          </c:cat>
          <c:val>
            <c:numRef>
              <c:f>Лист1!$D$2:$D$7</c:f>
              <c:numCache>
                <c:formatCode>_-* #,##0.0_р_._-;\-* #,##0.0_р_._-;_-* "-"??_р_._-;_-@_-</c:formatCode>
                <c:ptCount val="6"/>
                <c:pt idx="0">
                  <c:v>161963.29999999999</c:v>
                </c:pt>
                <c:pt idx="1">
                  <c:v>180128.2</c:v>
                </c:pt>
                <c:pt idx="2">
                  <c:v>226755.20000000001</c:v>
                </c:pt>
                <c:pt idx="3">
                  <c:v>94443.7</c:v>
                </c:pt>
                <c:pt idx="4">
                  <c:v>85308.800000000003</c:v>
                </c:pt>
                <c:pt idx="5">
                  <c:v>87169.7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9FA-4049-9A8F-C3AB41A4B0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189888"/>
        <c:axId val="64688640"/>
      </c:barChart>
      <c:catAx>
        <c:axId val="651898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64688640"/>
        <c:crosses val="autoZero"/>
        <c:auto val="1"/>
        <c:lblAlgn val="ctr"/>
        <c:lblOffset val="100"/>
        <c:noMultiLvlLbl val="0"/>
      </c:catAx>
      <c:valAx>
        <c:axId val="64688640"/>
        <c:scaling>
          <c:orientation val="minMax"/>
        </c:scaling>
        <c:delete val="1"/>
        <c:axPos val="b"/>
        <c:numFmt formatCode="_-* #,##0.0_р_._-;\-* #,##0.0_р_._-;_-* &quot;-&quot;??_р_._-;_-@_-" sourceLinked="1"/>
        <c:majorTickMark val="out"/>
        <c:minorTickMark val="none"/>
        <c:tickLblPos val="none"/>
        <c:crossAx val="65189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738813849264"/>
          <c:y val="0.37074986101834834"/>
          <c:w val="0.19907350509275618"/>
          <c:h val="0.37024512764315104"/>
        </c:manualLayout>
      </c:layout>
      <c:overlay val="0"/>
      <c:txPr>
        <a:bodyPr/>
        <a:lstStyle/>
        <a:p>
          <a:pPr>
            <a:defRPr sz="1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rgbClr val="FF3399">
        <a:alpha val="12000"/>
      </a:srgb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5115059472245946E-2"/>
          <c:y val="0.28291185563505838"/>
          <c:w val="0.66628249266106665"/>
          <c:h val="0.5200225570224730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Консолидированный бюджет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 formatCode="General">
                  <c:v>45.6</c:v>
                </c:pt>
                <c:pt idx="1">
                  <c:v>47</c:v>
                </c:pt>
                <c:pt idx="2">
                  <c:v>57.4</c:v>
                </c:pt>
                <c:pt idx="3" formatCode="General">
                  <c:v>52.8</c:v>
                </c:pt>
                <c:pt idx="4" formatCode="General">
                  <c:v>49.7</c:v>
                </c:pt>
                <c:pt idx="5">
                  <c:v>52.7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BF5-4320-BC4C-640AACF167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Бюджет муниципального района</c:v>
                </c:pt>
              </c:strCache>
            </c:strRef>
          </c:tx>
          <c:spPr>
            <a:solidFill>
              <a:srgbClr val="FF7C80"/>
            </a:solidFill>
          </c:spPr>
          <c:invertIfNegative val="0"/>
          <c:dLbls>
            <c:dLbl>
              <c:idx val="0"/>
              <c:layout>
                <c:manualLayout>
                  <c:x val="1.5325563232549863E-2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F5-4320-BC4C-640AACF16747}"/>
                </c:ext>
              </c:extLst>
            </c:dLbl>
            <c:dLbl>
              <c:idx val="1"/>
              <c:layout>
                <c:manualLayout>
                  <c:x val="3.0651126465100786E-3"/>
                  <c:y val="0.101586590570044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BF5-4320-BC4C-640AACF16747}"/>
                </c:ext>
              </c:extLst>
            </c:dLbl>
            <c:dLbl>
              <c:idx val="2"/>
              <c:layout>
                <c:manualLayout>
                  <c:x val="9.1953379395300228E-3"/>
                  <c:y val="6.77243937133632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F5-4320-BC4C-640AACF16747}"/>
                </c:ext>
              </c:extLst>
            </c:dLbl>
            <c:dLbl>
              <c:idx val="3"/>
              <c:layout>
                <c:manualLayout>
                  <c:x val="1.2260450586039889E-2"/>
                  <c:y val="7.61899429275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BF5-4320-BC4C-640AACF16747}"/>
                </c:ext>
              </c:extLst>
            </c:dLbl>
            <c:dLbl>
              <c:idx val="4"/>
              <c:layout>
                <c:manualLayout>
                  <c:x val="7.7294646787809014E-3"/>
                  <c:y val="3.04759771710140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BF5-4320-BC4C-640AACF16747}"/>
                </c:ext>
              </c:extLst>
            </c:dLbl>
            <c:dLbl>
              <c:idx val="5"/>
              <c:layout>
                <c:manualLayout>
                  <c:x val="1.8035417583822089E-2"/>
                  <c:y val="3.5555306699515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BF5-4320-BC4C-640AACF1674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44.3</c:v>
                </c:pt>
                <c:pt idx="1">
                  <c:v>45.7</c:v>
                </c:pt>
                <c:pt idx="2" formatCode="0.0">
                  <c:v>56</c:v>
                </c:pt>
                <c:pt idx="3">
                  <c:v>51.4</c:v>
                </c:pt>
                <c:pt idx="4">
                  <c:v>48.9</c:v>
                </c:pt>
                <c:pt idx="5">
                  <c:v>51.9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1BF5-4320-BC4C-640AACF1674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Бюджет сельских поселений</c:v>
                </c:pt>
              </c:strCache>
            </c:strRef>
          </c:tx>
          <c:spPr>
            <a:solidFill>
              <a:srgbClr val="E8F472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5.6</c:v>
                </c:pt>
                <c:pt idx="1">
                  <c:v>5.0999999999999996</c:v>
                </c:pt>
                <c:pt idx="2">
                  <c:v>6.5</c:v>
                </c:pt>
                <c:pt idx="3">
                  <c:v>4.5999999999999996</c:v>
                </c:pt>
                <c:pt idx="4">
                  <c:v>4.0999999999999996</c:v>
                </c:pt>
                <c:pt idx="5">
                  <c:v>4.0999999999999996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1BF5-4320-BC4C-640AACF167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one"/>
        <c:axId val="65189376"/>
        <c:axId val="64690944"/>
        <c:axId val="0"/>
      </c:bar3DChart>
      <c:catAx>
        <c:axId val="65189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64690944"/>
        <c:crosses val="autoZero"/>
        <c:auto val="1"/>
        <c:lblAlgn val="ctr"/>
        <c:lblOffset val="100"/>
        <c:noMultiLvlLbl val="0"/>
      </c:catAx>
      <c:valAx>
        <c:axId val="646909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651893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649469791183358"/>
          <c:y val="0.22936852335491667"/>
          <c:w val="0.30986309807105838"/>
          <c:h val="0.65347374146612669"/>
        </c:manualLayout>
      </c:layout>
      <c:overlay val="0"/>
      <c:txPr>
        <a:bodyPr/>
        <a:lstStyle/>
        <a:p>
          <a:pPr>
            <a:defRPr sz="900"/>
          </a:pPr>
          <a:endParaRPr lang="ru-RU"/>
        </a:p>
      </c:txPr>
    </c:legend>
    <c:plotVisOnly val="1"/>
    <c:dispBlanksAs val="gap"/>
    <c:showDLblsOverMax val="0"/>
  </c:chart>
  <c:spPr>
    <a:solidFill>
      <a:srgbClr val="7030A0">
        <a:alpha val="12000"/>
      </a:srgbClr>
    </a:solidFill>
  </c:spPr>
  <c:txPr>
    <a:bodyPr/>
    <a:lstStyle/>
    <a:p>
      <a:pPr>
        <a:defRPr sz="1000" b="1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0512853644827207E-2"/>
          <c:y val="2.8915509034388727E-2"/>
          <c:w val="0.97948714635517364"/>
          <c:h val="0.7599530824995390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008080"/>
            </a:solidFill>
          </c:spPr>
          <c:invertIfNegative val="0"/>
          <c:dLbls>
            <c:dLbl>
              <c:idx val="0"/>
              <c:layout>
                <c:manualLayout>
                  <c:x val="7.3324545557562709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B6A-4E12-92DE-0A4B7E57AFAA}"/>
                </c:ext>
              </c:extLst>
            </c:dLbl>
            <c:dLbl>
              <c:idx val="1"/>
              <c:layout>
                <c:manualLayout>
                  <c:x val="7.2705790599857309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6A-4E12-92DE-0A4B7E57AFAA}"/>
                </c:ext>
              </c:extLst>
            </c:dLbl>
            <c:dLbl>
              <c:idx val="2"/>
              <c:layout>
                <c:manualLayout>
                  <c:x val="7.368266686219747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6A-4E12-92DE-0A4B7E57AFAA}"/>
                </c:ext>
              </c:extLst>
            </c:dLbl>
            <c:dLbl>
              <c:idx val="3"/>
              <c:layout>
                <c:manualLayout>
                  <c:x val="7.182656863463961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6A-4E12-92DE-0A4B7E57AFAA}"/>
                </c:ext>
              </c:extLst>
            </c:dLbl>
            <c:dLbl>
              <c:idx val="4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6A-4E12-92DE-0A4B7E57AFAA}"/>
                </c:ext>
              </c:extLst>
            </c:dLbl>
            <c:dLbl>
              <c:idx val="5"/>
              <c:layout>
                <c:manualLayout>
                  <c:x val="7.1957552043407841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26363</c:v>
                </c:pt>
                <c:pt idx="1">
                  <c:v>29826.400000000001</c:v>
                </c:pt>
                <c:pt idx="2">
                  <c:v>51551.1</c:v>
                </c:pt>
                <c:pt idx="3">
                  <c:v>55197.8</c:v>
                </c:pt>
                <c:pt idx="4">
                  <c:v>55507.8</c:v>
                </c:pt>
                <c:pt idx="5">
                  <c:v>56707.7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B6A-4E12-92DE-0A4B7E57AF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8.27666828868343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6A-4E12-92DE-0A4B7E57AFAA}"/>
                </c:ext>
              </c:extLst>
            </c:dLbl>
            <c:dLbl>
              <c:idx val="1"/>
              <c:layout>
                <c:manualLayout>
                  <c:x val="8.2506382524882113E-2"/>
                  <c:y val="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6A-4E12-92DE-0A4B7E57AFAA}"/>
                </c:ext>
              </c:extLst>
            </c:dLbl>
            <c:dLbl>
              <c:idx val="2"/>
              <c:layout>
                <c:manualLayout>
                  <c:x val="8.3124970837029022E-2"/>
                  <c:y val="-4.5477717871473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6A-4E12-92DE-0A4B7E57AFAA}"/>
                </c:ext>
              </c:extLst>
            </c:dLbl>
            <c:dLbl>
              <c:idx val="3"/>
              <c:layout>
                <c:manualLayout>
                  <c:x val="8.1269205900585909E-2"/>
                  <c:y val="-4.96123813982141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6A-4E12-92DE-0A4B7E57AFAA}"/>
                </c:ext>
              </c:extLst>
            </c:dLbl>
            <c:dLbl>
              <c:idx val="4"/>
              <c:layout>
                <c:manualLayout>
                  <c:x val="8.0423146401455814E-2"/>
                  <c:y val="-4.1343379883157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3.72090418948420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Лист1!$C$2:$C$7</c:f>
              <c:numCache>
                <c:formatCode>#,##0.0</c:formatCode>
                <c:ptCount val="6"/>
                <c:pt idx="0">
                  <c:v>279698.90000000002</c:v>
                </c:pt>
                <c:pt idx="1">
                  <c:v>287481.7</c:v>
                </c:pt>
                <c:pt idx="2">
                  <c:v>328183.59999999998</c:v>
                </c:pt>
                <c:pt idx="3">
                  <c:v>365183.6</c:v>
                </c:pt>
                <c:pt idx="4">
                  <c:v>367733.9</c:v>
                </c:pt>
                <c:pt idx="5">
                  <c:v>384700.4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3B6A-4E12-92DE-0A4B7E57AF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C9E7A7"/>
            </a:solidFill>
          </c:spPr>
          <c:invertIfNegative val="0"/>
          <c:dLbls>
            <c:dLbl>
              <c:idx val="0"/>
              <c:layout>
                <c:manualLayout>
                  <c:x val="8.250638252488211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6A-4E12-92DE-0A4B7E57AFAA}"/>
                </c:ext>
              </c:extLst>
            </c:dLbl>
            <c:dLbl>
              <c:idx val="1"/>
              <c:layout>
                <c:manualLayout>
                  <c:x val="8.34830921416632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6A-4E12-92DE-0A4B7E57AFAA}"/>
                </c:ext>
              </c:extLst>
            </c:dLbl>
            <c:dLbl>
              <c:idx val="2"/>
              <c:layout>
                <c:manualLayout>
                  <c:x val="8.312497083702902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B6A-4E12-92DE-0A4B7E57AFAA}"/>
                </c:ext>
              </c:extLst>
            </c:dLbl>
            <c:dLbl>
              <c:idx val="3"/>
              <c:layout>
                <c:manualLayout>
                  <c:x val="7.8273585345856198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6A-4E12-92DE-0A4B7E57AFAA}"/>
                </c:ext>
              </c:extLst>
            </c:dLbl>
            <c:dLbl>
              <c:idx val="4"/>
              <c:layout>
                <c:manualLayout>
                  <c:x val="8.6772342169993952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6A-4E12-92DE-0A4B7E57AFAA}"/>
                </c:ext>
              </c:extLst>
            </c:dLbl>
            <c:dLbl>
              <c:idx val="5"/>
              <c:layout>
                <c:manualLayout>
                  <c:x val="7.6190349222431827E-2"/>
                  <c:y val="4.134337988315809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Лист1!$D$2:$D$7</c:f>
              <c:numCache>
                <c:formatCode>#,##0.0</c:formatCode>
                <c:ptCount val="6"/>
                <c:pt idx="0">
                  <c:v>161963.29999999999</c:v>
                </c:pt>
                <c:pt idx="1">
                  <c:v>180128.2</c:v>
                </c:pt>
                <c:pt idx="2">
                  <c:v>226755.20000000001</c:v>
                </c:pt>
                <c:pt idx="3">
                  <c:v>94443.7</c:v>
                </c:pt>
                <c:pt idx="4">
                  <c:v>85308.800000000003</c:v>
                </c:pt>
                <c:pt idx="5">
                  <c:v>87169.7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4-3B6A-4E12-92DE-0A4B7E57AF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9510761970150584E-2"/>
                  <c:y val="-4.1343379883157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6A-4E12-92DE-0A4B7E57AFAA}"/>
                </c:ext>
              </c:extLst>
            </c:dLbl>
            <c:dLbl>
              <c:idx val="1"/>
              <c:layout>
                <c:manualLayout>
                  <c:x val="7.8013118338343984E-2"/>
                  <c:y val="-1.6537351953263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6A-4E12-92DE-0A4B7E57AFAA}"/>
                </c:ext>
              </c:extLst>
            </c:dLbl>
            <c:dLbl>
              <c:idx val="2"/>
              <c:layout>
                <c:manualLayout>
                  <c:x val="8.286450382951493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6A-4E12-92DE-0A4B7E57AFAA}"/>
                </c:ext>
              </c:extLst>
            </c:dLbl>
            <c:dLbl>
              <c:idx val="3"/>
              <c:layout>
                <c:manualLayout>
                  <c:x val="8.2506382524882113E-2"/>
                  <c:y val="-8.2686759766315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6A-4E12-92DE-0A4B7E57AFAA}"/>
                </c:ext>
              </c:extLst>
            </c:dLbl>
            <c:dLbl>
              <c:idx val="4"/>
              <c:layout>
                <c:manualLayout>
                  <c:x val="7.830674781194496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6A-4E12-92DE-0A4B7E57AFAA}"/>
                </c:ext>
              </c:extLst>
            </c:dLbl>
            <c:dLbl>
              <c:idx val="5"/>
              <c:layout>
                <c:manualLayout>
                  <c:x val="8.0423146401455814E-2"/>
                  <c:y val="-8.26900151505582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6A-4E12-92DE-0A4B7E57AF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Лист1!$E$2:$E$7</c:f>
              <c:numCache>
                <c:formatCode>#,##0.0</c:formatCode>
                <c:ptCount val="6"/>
                <c:pt idx="0">
                  <c:v>182963.5</c:v>
                </c:pt>
                <c:pt idx="1">
                  <c:v>156458.79999999999</c:v>
                </c:pt>
                <c:pt idx="2">
                  <c:v>175408.2</c:v>
                </c:pt>
                <c:pt idx="3">
                  <c:v>158848.9</c:v>
                </c:pt>
                <c:pt idx="4">
                  <c:v>85906.6</c:v>
                </c:pt>
                <c:pt idx="5">
                  <c:v>113606.8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3B6A-4E12-92DE-0A4B7E57AF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68121856"/>
        <c:axId val="53166080"/>
        <c:axId val="0"/>
      </c:bar3DChart>
      <c:catAx>
        <c:axId val="168121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53166080"/>
        <c:crosses val="autoZero"/>
        <c:auto val="1"/>
        <c:lblAlgn val="ctr"/>
        <c:lblOffset val="100"/>
        <c:noMultiLvlLbl val="0"/>
      </c:catAx>
      <c:valAx>
        <c:axId val="53166080"/>
        <c:scaling>
          <c:orientation val="minMax"/>
        </c:scaling>
        <c:delete val="1"/>
        <c:axPos val="l"/>
        <c:majorGridlines/>
        <c:numFmt formatCode="#,##0.0" sourceLinked="1"/>
        <c:majorTickMark val="out"/>
        <c:minorTickMark val="none"/>
        <c:tickLblPos val="none"/>
        <c:crossAx val="16812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>
                <a:latin typeface="Times New Roman" pitchFamily="18" charset="0"/>
                <a:cs typeface="Times New Roman" pitchFamily="18" charset="0"/>
              </a:defRPr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Структура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baseline="0" dirty="0" smtClean="0"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aseline="0" dirty="0">
                <a:latin typeface="Times New Roman" pitchFamily="18" charset="0"/>
                <a:cs typeface="Times New Roman" pitchFamily="18" charset="0"/>
              </a:rPr>
              <a:t>год, %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888267966019792"/>
          <c:y val="6.2369527138963897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6252627986439243E-2"/>
          <c:y val="0.20609392310333741"/>
          <c:w val="0.81666666666666654"/>
          <c:h val="0.705109251968521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54C-4400-8436-42C1846D9B7A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54C-4400-8436-42C1846D9B7A}"/>
              </c:ext>
            </c:extLst>
          </c:dPt>
          <c:dPt>
            <c:idx val="2"/>
            <c:bubble3D val="0"/>
            <c:spPr>
              <a:solidFill>
                <a:srgbClr val="C9E7A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454C-4400-8436-42C1846D9B7A}"/>
              </c:ext>
            </c:extLst>
          </c:dPt>
          <c:dPt>
            <c:idx val="3"/>
            <c:bubble3D val="0"/>
            <c:spPr>
              <a:solidFill>
                <a:srgbClr val="00808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454C-4400-8436-42C1846D9B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</c:v>
                </c:pt>
                <c:pt idx="1">
                  <c:v>Субвенции</c:v>
                </c:pt>
                <c:pt idx="2">
                  <c:v>Субсидии</c:v>
                </c:pt>
                <c:pt idx="3">
                  <c:v>Иные МБТ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23.6</c:v>
                </c:pt>
                <c:pt idx="1">
                  <c:v>54.2</c:v>
                </c:pt>
                <c:pt idx="2">
                  <c:v>14</c:v>
                </c:pt>
                <c:pt idx="3">
                  <c:v>8.2000000000000011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454C-4400-8436-42C1846D9B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</c:spPr>
    </c:sideWall>
    <c:backWall>
      <c:thickness val="0"/>
      <c:spPr>
        <a:noFill/>
      </c:spPr>
    </c:backWall>
    <c:plotArea>
      <c:layout>
        <c:manualLayout>
          <c:layoutTarget val="inner"/>
          <c:xMode val="edge"/>
          <c:yMode val="edge"/>
          <c:x val="8.6720260242721166E-3"/>
          <c:y val="0"/>
          <c:w val="0.99132797397572758"/>
          <c:h val="0.7917812555858875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"/>
              <c:layout>
                <c:manualLayout>
                  <c:x val="3.8185458147700586E-4"/>
                  <c:y val="-7.1786323700326795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6D9-4FA3-B170-D3ECD7AB55FF}"/>
                </c:ext>
              </c:extLst>
            </c:dLbl>
            <c:dLbl>
              <c:idx val="4"/>
              <c:layout>
                <c:manualLayout>
                  <c:x val="8.233536816227345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B0-425C-9F4C-6F00D57D8E29}"/>
                </c:ext>
              </c:extLst>
            </c:dLbl>
            <c:dLbl>
              <c:idx val="5"/>
              <c:layout>
                <c:manualLayout>
                  <c:x val="2.0583842040568522E-2"/>
                  <c:y val="-1.3675294664912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89-4425-A4E2-F8972A1D56D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2022</c:v>
                </c:pt>
                <c:pt idx="1">
                  <c:v>2023</c:v>
                </c:pt>
                <c:pt idx="2">
                  <c:v>2024 (Отчет)</c:v>
                </c:pt>
                <c:pt idx="3">
                  <c:v>2025 (План)</c:v>
                </c:pt>
                <c:pt idx="4">
                  <c:v>2026 (План)</c:v>
                </c:pt>
                <c:pt idx="5">
                  <c:v>2027 (План)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47716.7</c:v>
                </c:pt>
                <c:pt idx="1">
                  <c:v>62653.9</c:v>
                </c:pt>
                <c:pt idx="2">
                  <c:v>107940.4</c:v>
                </c:pt>
                <c:pt idx="3">
                  <c:v>62656.4</c:v>
                </c:pt>
                <c:pt idx="4">
                  <c:v>47580</c:v>
                </c:pt>
                <c:pt idx="5">
                  <c:v>50269.2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6D9-4FA3-B170-D3ECD7AB55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91322112"/>
        <c:axId val="47704320"/>
        <c:axId val="0"/>
      </c:bar3DChart>
      <c:catAx>
        <c:axId val="19132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7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47704320"/>
        <c:crosses val="autoZero"/>
        <c:auto val="1"/>
        <c:lblAlgn val="ctr"/>
        <c:lblOffset val="100"/>
        <c:noMultiLvlLbl val="0"/>
      </c:catAx>
      <c:valAx>
        <c:axId val="47704320"/>
        <c:scaling>
          <c:orientation val="minMax"/>
        </c:scaling>
        <c:delete val="1"/>
        <c:axPos val="l"/>
        <c:minorGridlines/>
        <c:numFmt formatCode="#,##0.0" sourceLinked="1"/>
        <c:majorTickMark val="out"/>
        <c:minorTickMark val="none"/>
        <c:tickLblPos val="none"/>
        <c:crossAx val="1913221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solidFill>
      <a:schemeClr val="bg1">
        <a:alpha val="78000"/>
      </a:schemeClr>
    </a:solidFill>
    <a:ln>
      <a:noFill/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7 500,0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ScaleX="111135" custScaleY="110958" custLinFactNeighborX="9781" custLinFactNeighborY="-1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4EF00DD2-29D0-46AB-89D2-825066FC9206}" type="presOf" srcId="{B51B600F-A9B8-487E-8F64-62E4935F9890}" destId="{9C7753FC-881D-4807-9196-A6AA45F75C92}" srcOrd="0" destOrd="0" presId="urn:microsoft.com/office/officeart/2005/8/layout/hierarchy1"/>
    <dgm:cxn modelId="{045BFEA4-1B14-4AF7-9867-E013DD64F19A}" type="presOf" srcId="{BAFB2B4E-080B-4CC8-8B3B-39ECCE942D22}" destId="{8A9D7CB1-B6B2-42BF-B043-ADF1C5BEE41A}" srcOrd="0" destOrd="0" presId="urn:microsoft.com/office/officeart/2005/8/layout/hierarchy1"/>
    <dgm:cxn modelId="{7717845B-D973-4157-A54B-1B049486A6C0}" type="presParOf" srcId="{8A9D7CB1-B6B2-42BF-B043-ADF1C5BEE41A}" destId="{4DC3E8D1-C231-4A4D-917C-38B43682E58B}" srcOrd="0" destOrd="0" presId="urn:microsoft.com/office/officeart/2005/8/layout/hierarchy1"/>
    <dgm:cxn modelId="{31E94EE4-8241-4F4B-8AC2-311FEA2A4B20}" type="presParOf" srcId="{4DC3E8D1-C231-4A4D-917C-38B43682E58B}" destId="{296F9EAE-A02C-4A9A-930F-1CACA7AD5C6D}" srcOrd="0" destOrd="0" presId="urn:microsoft.com/office/officeart/2005/8/layout/hierarchy1"/>
    <dgm:cxn modelId="{B89136A7-4D01-4DB1-AD9C-4DAF4A8B27D9}" type="presParOf" srcId="{296F9EAE-A02C-4A9A-930F-1CACA7AD5C6D}" destId="{65F8D749-9F3F-4F42-8516-FD61BA029C40}" srcOrd="0" destOrd="0" presId="urn:microsoft.com/office/officeart/2005/8/layout/hierarchy1"/>
    <dgm:cxn modelId="{4AF78D97-DEFB-46F9-A18F-33E901334D9C}" type="presParOf" srcId="{296F9EAE-A02C-4A9A-930F-1CACA7AD5C6D}" destId="{9C7753FC-881D-4807-9196-A6AA45F75C92}" srcOrd="1" destOrd="0" presId="urn:microsoft.com/office/officeart/2005/8/layout/hierarchy1"/>
    <dgm:cxn modelId="{A683EB60-3821-49ED-BD73-EC9C04B07EB2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г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.</a:t>
          </a:r>
        </a:p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NeighborX="14169" custLinFactNeighborY="548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D3E5A2D-CD3F-420D-A46A-1246198F4C1C}" type="presOf" srcId="{BAFB2B4E-080B-4CC8-8B3B-39ECCE942D22}" destId="{8A9D7CB1-B6B2-42BF-B043-ADF1C5BEE41A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61022DCC-1522-4FF9-98E4-E5073D007601}" type="presOf" srcId="{B51B600F-A9B8-487E-8F64-62E4935F9890}" destId="{9C7753FC-881D-4807-9196-A6AA45F75C92}" srcOrd="0" destOrd="0" presId="urn:microsoft.com/office/officeart/2005/8/layout/hierarchy1"/>
    <dgm:cxn modelId="{548B4D5A-12D5-4263-A877-AE4716B0BFC9}" type="presParOf" srcId="{8A9D7CB1-B6B2-42BF-B043-ADF1C5BEE41A}" destId="{4DC3E8D1-C231-4A4D-917C-38B43682E58B}" srcOrd="0" destOrd="0" presId="urn:microsoft.com/office/officeart/2005/8/layout/hierarchy1"/>
    <dgm:cxn modelId="{441A547A-5B54-4B13-BC14-8EE83642714F}" type="presParOf" srcId="{4DC3E8D1-C231-4A4D-917C-38B43682E58B}" destId="{296F9EAE-A02C-4A9A-930F-1CACA7AD5C6D}" srcOrd="0" destOrd="0" presId="urn:microsoft.com/office/officeart/2005/8/layout/hierarchy1"/>
    <dgm:cxn modelId="{FCBE1710-BB28-4988-B2B7-7FEC67B1DEDB}" type="presParOf" srcId="{296F9EAE-A02C-4A9A-930F-1CACA7AD5C6D}" destId="{65F8D749-9F3F-4F42-8516-FD61BA029C40}" srcOrd="0" destOrd="0" presId="urn:microsoft.com/office/officeart/2005/8/layout/hierarchy1"/>
    <dgm:cxn modelId="{3BCB6C40-B4F2-495B-A0F0-23ECA5FB976D}" type="presParOf" srcId="{296F9EAE-A02C-4A9A-930F-1CACA7AD5C6D}" destId="{9C7753FC-881D-4807-9196-A6AA45F75C92}" srcOrd="1" destOrd="0" presId="urn:microsoft.com/office/officeart/2005/8/layout/hierarchy1"/>
    <dgm:cxn modelId="{67524417-BC57-46EB-8AE6-9BA345864758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6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6 00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 custLinFactNeighborX="1432" custLinFactNeighborY="10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823757E-BDAB-400E-8067-F5ED7079CC5F}" type="presOf" srcId="{BAFB2B4E-080B-4CC8-8B3B-39ECCE942D22}" destId="{8A9D7CB1-B6B2-42BF-B043-ADF1C5BEE41A}" srcOrd="0" destOrd="0" presId="urn:microsoft.com/office/officeart/2005/8/layout/hierarchy1"/>
    <dgm:cxn modelId="{D5A0ED5C-5F29-4702-BCCE-ECDA61CB8B1E}" type="presOf" srcId="{B51B600F-A9B8-487E-8F64-62E4935F9890}" destId="{9C7753FC-881D-4807-9196-A6AA45F75C92}" srcOrd="0" destOrd="0" presId="urn:microsoft.com/office/officeart/2005/8/layout/hierarchy1"/>
    <dgm:cxn modelId="{8A6C29F4-A1D0-4626-A8FC-748E190593C8}" type="presParOf" srcId="{8A9D7CB1-B6B2-42BF-B043-ADF1C5BEE41A}" destId="{4DC3E8D1-C231-4A4D-917C-38B43682E58B}" srcOrd="0" destOrd="0" presId="urn:microsoft.com/office/officeart/2005/8/layout/hierarchy1"/>
    <dgm:cxn modelId="{BB44E36A-A184-4A26-A474-2CF75F894A92}" type="presParOf" srcId="{4DC3E8D1-C231-4A4D-917C-38B43682E58B}" destId="{296F9EAE-A02C-4A9A-930F-1CACA7AD5C6D}" srcOrd="0" destOrd="0" presId="urn:microsoft.com/office/officeart/2005/8/layout/hierarchy1"/>
    <dgm:cxn modelId="{B9D8FD87-E3BB-4C98-809C-E39E5A6DB7A6}" type="presParOf" srcId="{296F9EAE-A02C-4A9A-930F-1CACA7AD5C6D}" destId="{65F8D749-9F3F-4F42-8516-FD61BA029C40}" srcOrd="0" destOrd="0" presId="urn:microsoft.com/office/officeart/2005/8/layout/hierarchy1"/>
    <dgm:cxn modelId="{9E8288AC-7025-4D94-8468-00505B7DE1B6}" type="presParOf" srcId="{296F9EAE-A02C-4A9A-930F-1CACA7AD5C6D}" destId="{9C7753FC-881D-4807-9196-A6AA45F75C92}" srcOrd="1" destOrd="0" presId="urn:microsoft.com/office/officeart/2005/8/layout/hierarchy1"/>
    <dgm:cxn modelId="{5BB6CB26-BDC4-4638-91B2-6329125BCDD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7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4 50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  <a:ln>
          <a:noFill/>
        </a:ln>
      </dgm:spPr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A68A0E9B-E30F-4265-A34A-1B3E551542E4}" type="presOf" srcId="{BAFB2B4E-080B-4CC8-8B3B-39ECCE942D22}" destId="{8A9D7CB1-B6B2-42BF-B043-ADF1C5BEE41A}" srcOrd="0" destOrd="0" presId="urn:microsoft.com/office/officeart/2005/8/layout/hierarchy1"/>
    <dgm:cxn modelId="{B6F2F27F-E308-426D-B227-9457B2735380}" type="presOf" srcId="{B51B600F-A9B8-487E-8F64-62E4935F9890}" destId="{9C7753FC-881D-4807-9196-A6AA45F75C92}" srcOrd="0" destOrd="0" presId="urn:microsoft.com/office/officeart/2005/8/layout/hierarchy1"/>
    <dgm:cxn modelId="{C37A013B-06FA-4078-AB2D-F5C76ACFF777}" type="presParOf" srcId="{8A9D7CB1-B6B2-42BF-B043-ADF1C5BEE41A}" destId="{4DC3E8D1-C231-4A4D-917C-38B43682E58B}" srcOrd="0" destOrd="0" presId="urn:microsoft.com/office/officeart/2005/8/layout/hierarchy1"/>
    <dgm:cxn modelId="{0C9B1945-435D-4765-8E51-4683543B94CE}" type="presParOf" srcId="{4DC3E8D1-C231-4A4D-917C-38B43682E58B}" destId="{296F9EAE-A02C-4A9A-930F-1CACA7AD5C6D}" srcOrd="0" destOrd="0" presId="urn:microsoft.com/office/officeart/2005/8/layout/hierarchy1"/>
    <dgm:cxn modelId="{8B07B220-02C7-4EF1-8A86-B40FAE3BAB46}" type="presParOf" srcId="{296F9EAE-A02C-4A9A-930F-1CACA7AD5C6D}" destId="{65F8D749-9F3F-4F42-8516-FD61BA029C40}" srcOrd="0" destOrd="0" presId="urn:microsoft.com/office/officeart/2005/8/layout/hierarchy1"/>
    <dgm:cxn modelId="{D86F0FCC-02FB-44BF-A9F1-17FE9EE19E11}" type="presParOf" srcId="{296F9EAE-A02C-4A9A-930F-1CACA7AD5C6D}" destId="{9C7753FC-881D-4807-9196-A6AA45F75C92}" srcOrd="1" destOrd="0" presId="urn:microsoft.com/office/officeart/2005/8/layout/hierarchy1"/>
    <dgm:cxn modelId="{7DD9516B-8CED-4AF4-9EF1-FDAA37C0A98C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3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1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4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500,0</a:t>
          </a: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C93EF26C-1941-406C-A619-670FE699F567}" type="presOf" srcId="{B51B600F-A9B8-487E-8F64-62E4935F9890}" destId="{9C7753FC-881D-4807-9196-A6AA45F75C92}" srcOrd="0" destOrd="0" presId="urn:microsoft.com/office/officeart/2005/8/layout/hierarchy1"/>
    <dgm:cxn modelId="{2C1B2F99-942E-454B-8082-D602870AAED2}" type="presOf" srcId="{BAFB2B4E-080B-4CC8-8B3B-39ECCE942D22}" destId="{8A9D7CB1-B6B2-42BF-B043-ADF1C5BEE41A}" srcOrd="0" destOrd="0" presId="urn:microsoft.com/office/officeart/2005/8/layout/hierarchy1"/>
    <dgm:cxn modelId="{6F103B84-A3D9-434E-98AD-51C029BCE959}" type="presParOf" srcId="{8A9D7CB1-B6B2-42BF-B043-ADF1C5BEE41A}" destId="{4DC3E8D1-C231-4A4D-917C-38B43682E58B}" srcOrd="0" destOrd="0" presId="urn:microsoft.com/office/officeart/2005/8/layout/hierarchy1"/>
    <dgm:cxn modelId="{AE9F9FBB-B0AB-4938-9451-E5DD4FBB6398}" type="presParOf" srcId="{4DC3E8D1-C231-4A4D-917C-38B43682E58B}" destId="{296F9EAE-A02C-4A9A-930F-1CACA7AD5C6D}" srcOrd="0" destOrd="0" presId="urn:microsoft.com/office/officeart/2005/8/layout/hierarchy1"/>
    <dgm:cxn modelId="{14AFA467-32F5-48A6-8F82-3E4C40BA527D}" type="presParOf" srcId="{296F9EAE-A02C-4A9A-930F-1CACA7AD5C6D}" destId="{65F8D749-9F3F-4F42-8516-FD61BA029C40}" srcOrd="0" destOrd="0" presId="urn:microsoft.com/office/officeart/2005/8/layout/hierarchy1"/>
    <dgm:cxn modelId="{D87E2306-8A61-4B59-8220-70788764F727}" type="presParOf" srcId="{296F9EAE-A02C-4A9A-930F-1CACA7AD5C6D}" destId="{9C7753FC-881D-4807-9196-A6AA45F75C92}" srcOrd="1" destOrd="0" presId="urn:microsoft.com/office/officeart/2005/8/layout/hierarchy1"/>
    <dgm:cxn modelId="{B01AA4C9-CBA6-47F6-9528-7649CAC0610A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>
        <a:solidFill>
          <a:schemeClr val="accent3">
            <a:lumMod val="40000"/>
            <a:lumOff val="60000"/>
            <a:alpha val="90000"/>
          </a:schemeClr>
        </a:solidFill>
        <a:ln>
          <a:solidFill>
            <a:schemeClr val="accent2">
              <a:lumMod val="20000"/>
              <a:lumOff val="80000"/>
            </a:schemeClr>
          </a:solidFill>
        </a:ln>
      </dgm:spPr>
      <dgm:t>
        <a:bodyPr/>
        <a:lstStyle/>
        <a:p>
          <a:r>
            <a:rPr lang="ru-RU" sz="1800" b="1" dirty="0">
              <a:latin typeface="Times New Roman" pitchFamily="18" charset="0"/>
              <a:cs typeface="Times New Roman" pitchFamily="18" charset="0"/>
            </a:rPr>
            <a:t>На 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01.01.202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2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b="1" dirty="0">
              <a:latin typeface="Times New Roman" pitchFamily="18" charset="0"/>
              <a:cs typeface="Times New Roman" pitchFamily="18" charset="0"/>
            </a:rPr>
            <a:t>г.</a:t>
          </a:r>
        </a:p>
        <a:p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19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1800" b="1" dirty="0" smtClean="0">
              <a:latin typeface="Times New Roman" pitchFamily="18" charset="0"/>
              <a:cs typeface="Times New Roman" pitchFamily="18" charset="0"/>
            </a:rPr>
            <a:t>5</a:t>
          </a:r>
          <a:r>
            <a:rPr lang="ru-RU" sz="1800" b="1" dirty="0" smtClean="0">
              <a:latin typeface="Times New Roman" pitchFamily="18" charset="0"/>
              <a:cs typeface="Times New Roman" pitchFamily="18" charset="0"/>
            </a:rPr>
            <a:t>00,0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>
        <a:solidFill>
          <a:schemeClr val="tx2">
            <a:lumMod val="40000"/>
            <a:lumOff val="60000"/>
          </a:schemeClr>
        </a:solidFill>
      </dgm:spPr>
    </dgm:pt>
    <dgm:pt modelId="{9C7753FC-881D-4807-9196-A6AA45F75C92}" type="pres">
      <dgm:prSet presAssocID="{B51B600F-A9B8-487E-8F64-62E4935F9890}" presName="text" presStyleLbl="fgAcc0" presStyleIdx="0" presStyleCnt="1" custLinFactX="91605" custLinFactNeighborX="100000" custLinFactNeighborY="109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</dgm:ptLst>
  <dgm:cxnLst>
    <dgm:cxn modelId="{B8AA6939-B416-421D-B594-6D2967314085}" type="presOf" srcId="{B51B600F-A9B8-487E-8F64-62E4935F9890}" destId="{9C7753FC-881D-4807-9196-A6AA45F75C92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8FF154D4-4110-4232-97EC-F3A1E103ECE1}" type="presOf" srcId="{BAFB2B4E-080B-4CC8-8B3B-39ECCE942D22}" destId="{8A9D7CB1-B6B2-42BF-B043-ADF1C5BEE41A}" srcOrd="0" destOrd="0" presId="urn:microsoft.com/office/officeart/2005/8/layout/hierarchy1"/>
    <dgm:cxn modelId="{5216BDC4-E931-4F84-B221-4A367B02CC9F}" type="presParOf" srcId="{8A9D7CB1-B6B2-42BF-B043-ADF1C5BEE41A}" destId="{4DC3E8D1-C231-4A4D-917C-38B43682E58B}" srcOrd="0" destOrd="0" presId="urn:microsoft.com/office/officeart/2005/8/layout/hierarchy1"/>
    <dgm:cxn modelId="{39237BDE-50F2-48D9-94C1-E1A5725E447E}" type="presParOf" srcId="{4DC3E8D1-C231-4A4D-917C-38B43682E58B}" destId="{296F9EAE-A02C-4A9A-930F-1CACA7AD5C6D}" srcOrd="0" destOrd="0" presId="urn:microsoft.com/office/officeart/2005/8/layout/hierarchy1"/>
    <dgm:cxn modelId="{A08959B7-F8FF-47CD-96F7-4627C2D745A2}" type="presParOf" srcId="{296F9EAE-A02C-4A9A-930F-1CACA7AD5C6D}" destId="{65F8D749-9F3F-4F42-8516-FD61BA029C40}" srcOrd="0" destOrd="0" presId="urn:microsoft.com/office/officeart/2005/8/layout/hierarchy1"/>
    <dgm:cxn modelId="{CE833181-0656-45BF-8D99-50FE5F856FDF}" type="presParOf" srcId="{296F9EAE-A02C-4A9A-930F-1CACA7AD5C6D}" destId="{9C7753FC-881D-4807-9196-A6AA45F75C92}" srcOrd="1" destOrd="0" presId="urn:microsoft.com/office/officeart/2005/8/layout/hierarchy1"/>
    <dgm:cxn modelId="{7050CD13-457F-4208-B86F-32BF9252AF00}" type="presParOf" srcId="{4DC3E8D1-C231-4A4D-917C-38B43682E58B}" destId="{1E3CA534-0259-4EC2-A248-3989B9EE358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0.20948</cdr:x>
      <cdr:y>0.0455</cdr:y>
    </cdr:from>
    <cdr:to>
      <cdr:x>0.84585</cdr:x>
      <cdr:y>0.17258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915456" y="204793"/>
          <a:ext cx="5818968" cy="571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r>
            <a:rPr lang="ru-RU" sz="18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Отношения показателей бюджета (доход, расход)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0.16363</cdr:x>
      <cdr:y>0.0303</cdr:y>
    </cdr:from>
    <cdr:to>
      <cdr:x>0.8303</cdr:x>
      <cdr:y>0.15152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10" y="71438"/>
          <a:ext cx="2619372" cy="285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доходов по уровням бюджетов, тыс.руб.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0.192</cdr:x>
      <cdr:y>0.48403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0"/>
          <a:ext cx="822960" cy="12448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Поступление налоговых и неналоговых доходов, тыс. руб.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0.13615</cdr:x>
      <cdr:y>0.04167</cdr:y>
    </cdr:from>
    <cdr:to>
      <cdr:x>0.82723</cdr:x>
      <cdr:y>0.575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2958" y="71438"/>
          <a:ext cx="285752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sz="1200" b="1" dirty="0">
              <a:latin typeface="Times New Roman" pitchFamily="18" charset="0"/>
              <a:cs typeface="Times New Roman" pitchFamily="18" charset="0"/>
            </a:rPr>
            <a:t>Информация о межбюджетных трансфертах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0.15517</cdr:x>
      <cdr:y>0</cdr:y>
    </cdr:from>
    <cdr:to>
      <cdr:x>0.82184</cdr:x>
      <cdr:y>0.12122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2941" y="-71438"/>
          <a:ext cx="2762283" cy="1818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Показатели по уровням бюджетов, </a:t>
          </a:r>
        </a:p>
        <a:p xmlns:a="http://schemas.openxmlformats.org/drawingml/2006/main">
          <a:pPr algn="ctr"/>
          <a:r>
            <a: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на душу населения тыс.руб.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0.8077</cdr:y>
    </cdr:from>
    <cdr:to>
      <cdr:x>0.31219</cdr:x>
      <cdr:y>0.96154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1500198"/>
          <a:ext cx="914400" cy="2857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2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0.00363</cdr:x>
      <cdr:y>0.81818</cdr:y>
    </cdr:from>
    <cdr:to>
      <cdr:x>0.16399</cdr:x>
      <cdr:y>0.99605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400" y="1519675"/>
          <a:ext cx="504056" cy="330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>
              <a:latin typeface="Times New Roman" pitchFamily="18" charset="0"/>
              <a:cs typeface="Times New Roman" pitchFamily="18" charset="0"/>
            </a:rPr>
            <a:t>3</a:t>
          </a: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0.025</cdr:x>
      <cdr:y>0.81094</cdr:y>
    </cdr:from>
    <cdr:to>
      <cdr:x>0.15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1438" y="1531982"/>
          <a:ext cx="357190" cy="35716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ru-RU" dirty="0">
              <a:latin typeface="Times New Roman" pitchFamily="18" charset="0"/>
              <a:cs typeface="Times New Roman" pitchFamily="18" charset="0"/>
            </a:rPr>
            <a:t>4</a:t>
          </a: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0.42647</cdr:x>
      <cdr:y>0.58824</cdr:y>
    </cdr:from>
    <cdr:to>
      <cdr:x>0.61471</cdr:x>
      <cdr:y>0.83921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071702" y="214314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800" b="1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6E5572-4469-4660-9DB2-D87D50D5CD05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ACB40-DA7F-49A6-9E1B-D79DB1F28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7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0045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61443" name="Номер слайда 3"/>
          <p:cNvSpPr txBox="1">
            <a:spLocks noGrp="1"/>
          </p:cNvSpPr>
          <p:nvPr/>
        </p:nvSpPr>
        <p:spPr bwMode="auto">
          <a:xfrm>
            <a:off x="3849691" y="9428166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467A6AE-E4FD-41A7-B269-43ABECEE3093}" type="slidenum">
              <a:rPr lang="ru-RU" sz="1200">
                <a:latin typeface="Calibri" pitchFamily="34" charset="0"/>
              </a:rPr>
              <a:pPr algn="r"/>
              <a:t>52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05BEFA5-4AC5-4AFD-921B-C564DC76882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825515-2FB3-4B9A-BE45-ECBC1CA17278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DB753A-9603-4D06-BEEC-8734AE56D756}" type="slidenum">
              <a:rPr lang="ru-RU" smtClean="0"/>
              <a:pPr>
                <a:defRPr/>
              </a:pPr>
              <a:t>49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57D5EED-1F97-4F2A-811F-B406A6F5E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D6FCF6A-DAC1-4A22-A1C6-A0C1CA2656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69BA167-AEEE-4559-9105-E11736C78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58F570-0948-42B2-B245-2276DF0C1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50469EB-3B43-40F1-9C8F-5C55808BB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057502E-ADA1-4703-BE6A-90EC328995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925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3F820-8511-4AEB-A7F8-C180233DD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9C0C2A1-FF7D-471E-8FA1-A25D6995C0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59927C-E196-4F8B-BE78-B0265D057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919FB7E-4634-4081-90FA-BDF4F0374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C13F617-253E-4968-935B-F729E238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93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5565FE5-936C-4D58-B110-6BD636F51A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060E107A-F4DC-4882-A245-18341C9940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79F21D-998A-494D-B1AC-CEEA66F1F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4A6098C-5E07-4A5C-846B-42D1D3740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54B1240-AFF0-4266-B9D2-CDF6D91E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25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B6A45E1A-7551-6F54-D038-074B58A3B73E}"/>
              </a:ext>
            </a:extLst>
          </p:cNvPr>
          <p:cNvSpPr/>
          <p:nvPr userDrawn="1"/>
        </p:nvSpPr>
        <p:spPr>
          <a:xfrm>
            <a:off x="5270906" y="0"/>
            <a:ext cx="3346872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ross 5">
            <a:extLst>
              <a:ext uri="{FF2B5EF4-FFF2-40B4-BE49-F238E27FC236}">
                <a16:creationId xmlns="" xmlns:a16="http://schemas.microsoft.com/office/drawing/2014/main" id="{049F4FA0-ECA1-9CE1-60CD-491656F225D3}"/>
              </a:ext>
            </a:extLst>
          </p:cNvPr>
          <p:cNvSpPr/>
          <p:nvPr userDrawn="1"/>
        </p:nvSpPr>
        <p:spPr>
          <a:xfrm>
            <a:off x="5013663" y="13970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7" name="Cross 6">
            <a:extLst>
              <a:ext uri="{FF2B5EF4-FFF2-40B4-BE49-F238E27FC236}">
                <a16:creationId xmlns="" xmlns:a16="http://schemas.microsoft.com/office/drawing/2014/main" id="{E0F6845B-3635-28EA-BA6E-5535FE48E8B0}"/>
              </a:ext>
            </a:extLst>
          </p:cNvPr>
          <p:cNvSpPr/>
          <p:nvPr userDrawn="1"/>
        </p:nvSpPr>
        <p:spPr>
          <a:xfrm>
            <a:off x="8316300" y="56388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D1B5BD44-F42D-3B65-BB68-E5C76C4E0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E6F22956-4B4B-B972-CE6C-282D1D59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="" xmlns:a16="http://schemas.microsoft.com/office/drawing/2014/main" id="{C319E7A6-A7BC-1FD9-6936-D83244A4083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2180FD49-43D5-4D47-7DA7-BF05B579F2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6" y="2438403"/>
            <a:ext cx="3684753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4" y="2438403"/>
            <a:ext cx="3684753" cy="4114799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853355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with Acc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>
            <a:extLst>
              <a:ext uri="{FF2B5EF4-FFF2-40B4-BE49-F238E27FC236}">
                <a16:creationId xmlns="" xmlns:a16="http://schemas.microsoft.com/office/drawing/2014/main" id="{7D5A8CDC-7BE6-361B-2965-88F977B1F050}"/>
              </a:ext>
            </a:extLst>
          </p:cNvPr>
          <p:cNvSpPr/>
          <p:nvPr userDrawn="1"/>
        </p:nvSpPr>
        <p:spPr>
          <a:xfrm>
            <a:off x="4772082" y="1317173"/>
            <a:ext cx="3772881" cy="5029199"/>
          </a:xfrm>
          <a:prstGeom prst="ellipse">
            <a:avLst/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F6C13E5D-0B96-580C-032F-0323F5B935D3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="" xmlns:a16="http://schemas.microsoft.com/office/drawing/2014/main" id="{E33374C0-ECC0-0DB1-D167-0EF643B5A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Slide Number Placeholder 5">
            <a:extLst>
              <a:ext uri="{FF2B5EF4-FFF2-40B4-BE49-F238E27FC236}">
                <a16:creationId xmlns="" xmlns:a16="http://schemas.microsoft.com/office/drawing/2014/main" id="{FC465CD4-231A-6C85-3D9B-E21738DB5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A583352B-64D3-C6FC-B554-91866CBEBC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="" xmlns:a16="http://schemas.microsoft.com/office/drawing/2014/main" id="{647C9D80-85BC-5E0B-E24A-6217CFE72A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20038AE2-F2EF-FEA5-D6B4-5C539A252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3715" y="2286000"/>
            <a:ext cx="3429893" cy="3962400"/>
          </a:xfrm>
        </p:spPr>
        <p:txBody>
          <a:bodyPr>
            <a:normAutofit/>
          </a:bodyPr>
          <a:lstStyle>
            <a:lvl1pPr marL="33147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6515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88011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1062990" indent="-285750">
              <a:lnSpc>
                <a:spcPct val="110000"/>
              </a:lnSpc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1245870" indent="-285750">
              <a:lnSpc>
                <a:spcPct val="110000"/>
              </a:lnSpc>
              <a:buFont typeface="Arial" panose="020B0604020202020204" pitchFamily="34" charset="0"/>
              <a:buChar char="•"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120B2A3A-FF4C-298C-0165-DB61E8935F6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572004" y="2286000"/>
            <a:ext cx="4173037" cy="3962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56842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B09E2F69-D76D-62CD-4B4B-52AB2F720DE4}"/>
              </a:ext>
            </a:extLst>
          </p:cNvPr>
          <p:cNvSpPr/>
          <p:nvPr userDrawn="1"/>
        </p:nvSpPr>
        <p:spPr>
          <a:xfrm>
            <a:off x="7470568" y="0"/>
            <a:ext cx="1673435" cy="1981200"/>
          </a:xfrm>
          <a:custGeom>
            <a:avLst/>
            <a:gdLst>
              <a:gd name="connsiteX0" fmla="*/ 0 w 2230666"/>
              <a:gd name="connsiteY0" fmla="*/ 0 h 1981200"/>
              <a:gd name="connsiteX1" fmla="*/ 2230666 w 2230666"/>
              <a:gd name="connsiteY1" fmla="*/ 0 h 1981200"/>
              <a:gd name="connsiteX2" fmla="*/ 2230666 w 2230666"/>
              <a:gd name="connsiteY2" fmla="*/ 1981200 h 1981200"/>
              <a:gd name="connsiteX3" fmla="*/ 2029222 w 2230666"/>
              <a:gd name="connsiteY3" fmla="*/ 1972296 h 1981200"/>
              <a:gd name="connsiteX4" fmla="*/ 28437 w 2230666"/>
              <a:gd name="connsiteY4" fmla="*/ 186331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0666" h="1981200">
                <a:moveTo>
                  <a:pt x="0" y="0"/>
                </a:moveTo>
                <a:lnTo>
                  <a:pt x="2230666" y="0"/>
                </a:lnTo>
                <a:lnTo>
                  <a:pt x="2230666" y="1981200"/>
                </a:lnTo>
                <a:lnTo>
                  <a:pt x="2029222" y="1972296"/>
                </a:lnTo>
                <a:cubicBezTo>
                  <a:pt x="1033803" y="1883891"/>
                  <a:pt x="224946" y="1146640"/>
                  <a:pt x="28437" y="186331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75C97BE-6AF8-5928-B560-739552D148BA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ross 2">
            <a:extLst>
              <a:ext uri="{FF2B5EF4-FFF2-40B4-BE49-F238E27FC236}">
                <a16:creationId xmlns="" xmlns:a16="http://schemas.microsoft.com/office/drawing/2014/main" id="{A0041296-BAB4-9340-D4A7-59FD619AC52B}"/>
              </a:ext>
            </a:extLst>
          </p:cNvPr>
          <p:cNvSpPr/>
          <p:nvPr userDrawn="1"/>
        </p:nvSpPr>
        <p:spPr>
          <a:xfrm>
            <a:off x="5886792" y="3810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Cross 4">
            <a:extLst>
              <a:ext uri="{FF2B5EF4-FFF2-40B4-BE49-F238E27FC236}">
                <a16:creationId xmlns="" xmlns:a16="http://schemas.microsoft.com/office/drawing/2014/main" id="{FFABB0BB-C379-786D-46F1-DEB6A507EA80}"/>
              </a:ext>
            </a:extLst>
          </p:cNvPr>
          <p:cNvSpPr/>
          <p:nvPr userDrawn="1"/>
        </p:nvSpPr>
        <p:spPr>
          <a:xfrm>
            <a:off x="6421436" y="10668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="" xmlns:a16="http://schemas.microsoft.com/office/drawing/2014/main" id="{20BDC478-129E-9690-F10A-A1F679ABD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="" xmlns:a16="http://schemas.microsoft.com/office/drawing/2014/main" id="{7BD29393-4996-16FE-FC38-2447AE812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5" name="Footer Placeholder 4">
            <a:extLst>
              <a:ext uri="{FF2B5EF4-FFF2-40B4-BE49-F238E27FC236}">
                <a16:creationId xmlns="" xmlns:a16="http://schemas.microsoft.com/office/drawing/2014/main" id="{2FB2C37F-01F4-8BDA-35AA-8F8EBC5540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EF45931A-8732-7A9F-4CEE-22AA3831A4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F11B92F8-C070-2CE8-09EC-DAB8F879C2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70616" y="2286000"/>
            <a:ext cx="3684753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="" xmlns:a16="http://schemas.microsoft.com/office/drawing/2014/main" id="{7A79808F-B1FF-C536-B44F-59CEA545BFD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888794" y="2286000"/>
            <a:ext cx="3684753" cy="4267200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>
              <a:lnSpc>
                <a:spcPct val="110000"/>
              </a:lnSpc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>
              <a:lnSpc>
                <a:spcPct val="110000"/>
              </a:lnSpc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8897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F4264E2-719A-1CB0-CD0C-B90AD51C2384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Cross 8">
            <a:extLst>
              <a:ext uri="{FF2B5EF4-FFF2-40B4-BE49-F238E27FC236}">
                <a16:creationId xmlns="" xmlns:a16="http://schemas.microsoft.com/office/drawing/2014/main" id="{7A96460A-640C-6025-AAB5-344AB2A405D1}"/>
              </a:ext>
            </a:extLst>
          </p:cNvPr>
          <p:cNvSpPr/>
          <p:nvPr userDrawn="1"/>
        </p:nvSpPr>
        <p:spPr>
          <a:xfrm>
            <a:off x="6115452" y="5670551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C60D2C4-E19C-088F-24AA-92F462879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="" xmlns:a16="http://schemas.microsoft.com/office/drawing/2014/main" id="{908F9375-0CED-7A7E-FAD2-5469CE00A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3" name="Footer Placeholder 4">
            <a:extLst>
              <a:ext uri="{FF2B5EF4-FFF2-40B4-BE49-F238E27FC236}">
                <a16:creationId xmlns="" xmlns:a16="http://schemas.microsoft.com/office/drawing/2014/main" id="{C1791A8D-D5A1-DB56-D6C5-A82DB0F267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="" xmlns:a16="http://schemas.microsoft.com/office/drawing/2014/main" id="{BE9D901E-58D4-3C47-262B-EA276B7F1D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3715" y="2286000"/>
            <a:ext cx="3429893" cy="4267200"/>
          </a:xfrm>
        </p:spPr>
        <p:txBody>
          <a:bodyPr>
            <a:normAutofit/>
          </a:bodyPr>
          <a:lstStyle>
            <a:lvl1pPr marL="4572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1pPr>
            <a:lvl2pPr marL="365760" indent="0">
              <a:lnSpc>
                <a:spcPct val="110000"/>
              </a:lnSpc>
              <a:buFont typeface="Arial" panose="020B0604020202020204" pitchFamily="34" charset="0"/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2pPr>
            <a:lvl3pPr marL="59436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3pPr>
            <a:lvl4pPr marL="777240" indent="0">
              <a:lnSpc>
                <a:spcPct val="110000"/>
              </a:lnSpc>
              <a:buNone/>
              <a:defRPr 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4pPr>
            <a:lvl5pPr marL="960120" indent="0">
              <a:lnSpc>
                <a:spcPct val="110000"/>
              </a:lnSpc>
              <a:buNone/>
              <a:defRPr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lt"/>
                <a:cs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5" name="Cross 14">
            <a:extLst>
              <a:ext uri="{FF2B5EF4-FFF2-40B4-BE49-F238E27FC236}">
                <a16:creationId xmlns="" xmlns:a16="http://schemas.microsoft.com/office/drawing/2014/main" id="{86C1A7B9-E319-130B-0CC8-DCB01B51A087}"/>
              </a:ext>
            </a:extLst>
          </p:cNvPr>
          <p:cNvSpPr/>
          <p:nvPr userDrawn="1"/>
        </p:nvSpPr>
        <p:spPr>
          <a:xfrm>
            <a:off x="5515220" y="4419600"/>
            <a:ext cx="514484" cy="685800"/>
          </a:xfrm>
          <a:prstGeom prst="plus">
            <a:avLst>
              <a:gd name="adj" fmla="val 39796"/>
            </a:avLst>
          </a:pr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20652475-9C37-D778-F6B2-DE9F50F8571A}"/>
              </a:ext>
            </a:extLst>
          </p:cNvPr>
          <p:cNvSpPr/>
          <p:nvPr userDrawn="1"/>
        </p:nvSpPr>
        <p:spPr>
          <a:xfrm>
            <a:off x="6458441" y="-22000"/>
            <a:ext cx="2685558" cy="6901999"/>
          </a:xfrm>
          <a:custGeom>
            <a:avLst/>
            <a:gdLst>
              <a:gd name="connsiteX0" fmla="*/ 3450999 w 3579812"/>
              <a:gd name="connsiteY0" fmla="*/ 0 h 6901998"/>
              <a:gd name="connsiteX1" fmla="*/ 3579812 w 3579812"/>
              <a:gd name="connsiteY1" fmla="*/ 3257 h 6901998"/>
              <a:gd name="connsiteX2" fmla="*/ 3579812 w 3579812"/>
              <a:gd name="connsiteY2" fmla="*/ 6898741 h 6901998"/>
              <a:gd name="connsiteX3" fmla="*/ 3450999 w 3579812"/>
              <a:gd name="connsiteY3" fmla="*/ 6901998 h 6901998"/>
              <a:gd name="connsiteX4" fmla="*/ 0 w 3579812"/>
              <a:gd name="connsiteY4" fmla="*/ 3450999 h 6901998"/>
              <a:gd name="connsiteX5" fmla="*/ 3450999 w 3579812"/>
              <a:gd name="connsiteY5" fmla="*/ 0 h 690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9812" h="6901998">
                <a:moveTo>
                  <a:pt x="3450999" y="0"/>
                </a:moveTo>
                <a:lnTo>
                  <a:pt x="3579812" y="3257"/>
                </a:lnTo>
                <a:lnTo>
                  <a:pt x="3579812" y="6898741"/>
                </a:lnTo>
                <a:lnTo>
                  <a:pt x="3450999" y="6901998"/>
                </a:lnTo>
                <a:cubicBezTo>
                  <a:pt x="1545065" y="6901998"/>
                  <a:pt x="0" y="5356933"/>
                  <a:pt x="0" y="3450999"/>
                </a:cubicBezTo>
                <a:cubicBezTo>
                  <a:pt x="0" y="1545065"/>
                  <a:pt x="1545065" y="0"/>
                  <a:pt x="3450999" y="0"/>
                </a:cubicBez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6958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BE2E1990-ECE7-FA08-4966-BE3109399672}"/>
              </a:ext>
            </a:extLst>
          </p:cNvPr>
          <p:cNvSpPr/>
          <p:nvPr userDrawn="1"/>
        </p:nvSpPr>
        <p:spPr>
          <a:xfrm>
            <a:off x="5270906" y="0"/>
            <a:ext cx="3346872" cy="1981200"/>
          </a:xfrm>
          <a:custGeom>
            <a:avLst/>
            <a:gdLst>
              <a:gd name="connsiteX0" fmla="*/ 0 w 4461334"/>
              <a:gd name="connsiteY0" fmla="*/ 0 h 1981200"/>
              <a:gd name="connsiteX1" fmla="*/ 4461334 w 4461334"/>
              <a:gd name="connsiteY1" fmla="*/ 0 h 1981200"/>
              <a:gd name="connsiteX2" fmla="*/ 4432897 w 4461334"/>
              <a:gd name="connsiteY2" fmla="*/ 186331 h 1981200"/>
              <a:gd name="connsiteX3" fmla="*/ 2230667 w 4461334"/>
              <a:gd name="connsiteY3" fmla="*/ 1981200 h 1981200"/>
              <a:gd name="connsiteX4" fmla="*/ 28437 w 4461334"/>
              <a:gd name="connsiteY4" fmla="*/ 186331 h 1981200"/>
              <a:gd name="connsiteX5" fmla="*/ 0 w 4461334"/>
              <a:gd name="connsiteY5" fmla="*/ 0 h 198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61334" h="1981200">
                <a:moveTo>
                  <a:pt x="0" y="0"/>
                </a:moveTo>
                <a:lnTo>
                  <a:pt x="4461334" y="0"/>
                </a:lnTo>
                <a:lnTo>
                  <a:pt x="4432897" y="186331"/>
                </a:lnTo>
                <a:cubicBezTo>
                  <a:pt x="4223288" y="1210661"/>
                  <a:pt x="3316962" y="1981200"/>
                  <a:pt x="2230667" y="1981200"/>
                </a:cubicBezTo>
                <a:cubicBezTo>
                  <a:pt x="1144372" y="1981200"/>
                  <a:pt x="238046" y="1210661"/>
                  <a:pt x="28437" y="186331"/>
                </a:cubicBez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>
                  <a:lumMod val="110000"/>
                  <a:satMod val="105000"/>
                  <a:tint val="67000"/>
                  <a:alpha val="0"/>
                </a:schemeClr>
              </a:gs>
              <a:gs pos="100000">
                <a:schemeClr val="bg2"/>
              </a:gs>
            </a:gsLst>
          </a:gra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BE1D9EB0-EE8E-A9E8-9583-2D924EFA65AF}"/>
              </a:ext>
            </a:extLst>
          </p:cNvPr>
          <p:cNvSpPr/>
          <p:nvPr userDrawn="1"/>
        </p:nvSpPr>
        <p:spPr>
          <a:xfrm>
            <a:off x="0" y="0"/>
            <a:ext cx="570458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="" xmlns:a16="http://schemas.microsoft.com/office/drawing/2014/main" id="{FAC00260-F255-D312-3E7C-329EECDFD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616" y="609600"/>
            <a:ext cx="3687135" cy="1447800"/>
          </a:xfrm>
        </p:spPr>
        <p:txBody>
          <a:bodyPr anchor="t">
            <a:normAutofit/>
          </a:bodyPr>
          <a:lstStyle>
            <a:lvl1pPr>
              <a:defRPr sz="3200" b="1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C9C7904-6373-06D6-713A-79D78DD61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" y="609600"/>
            <a:ext cx="570458" cy="381000"/>
          </a:xfrm>
        </p:spPr>
        <p:txBody>
          <a:bodyPr/>
          <a:lstStyle>
            <a:lvl1pPr algn="ctr">
              <a:defRPr sz="2400" b="1"/>
            </a:lvl1pPr>
          </a:lstStyle>
          <a:p>
            <a:fld id="{AAEAE4A8-A6E5-453E-B946-FB774B73F48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0583D396-7FDF-332F-BEA4-791452AB13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1924572" y="2686573"/>
            <a:ext cx="44196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400" b="0" kern="1200" spc="1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="" xmlns:a16="http://schemas.microsoft.com/office/drawing/2014/main" id="{157FA249-0BE5-21BF-D816-85FBE6C4BD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-324370" y="5353573"/>
            <a:ext cx="1219200" cy="5704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spc="1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Table Placeholder 3">
            <a:extLst>
              <a:ext uri="{FF2B5EF4-FFF2-40B4-BE49-F238E27FC236}">
                <a16:creationId xmlns="" xmlns:a16="http://schemas.microsoft.com/office/drawing/2014/main" id="{FD06F443-9595-7420-13F2-7AF883FDE5E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970615" y="2743200"/>
            <a:ext cx="7602931" cy="35052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9291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DE1750-A55B-4A2D-8471-C9510DBF1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67A60F8-AA53-40C9-B452-00103893CE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647A2D-2165-4A86-A3DC-98D523420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F1C277-C663-437F-A88C-1F46E74B5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5FF699-36C2-4C91-8E88-E8F1F9526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91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592686-7282-45C5-A1CA-1E2396489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141C1EB-8D1A-405A-90EE-EEF6548509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9A63BF-95DB-451C-A393-8EB886D7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CC378A-B188-426B-97F2-446EEF48D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1B1D353-F7BC-4B27-8F9A-142ABD17D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890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B254AE4-53C9-4448-A18C-D97E48EB6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91FA3FE-A45F-4BC9-A0BA-ED0064F8BE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D21550F-444A-4C32-ACD5-A7E2B1E69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78C50DEC-31B2-4797-BD25-9E88FE05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957C74-571A-4687-BAAE-8880B6DB8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B2AE59-EF63-409D-B700-8512D8F07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506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71D196-6724-4B91-88B9-37A1AEA901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12808C6-E189-4881-A60D-ABD64CDDF5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5B4CE4E8-3625-4901-941F-39E386435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4344FE26-5621-48BB-BD4F-0093C73F8C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E617D29-96DE-4435-88B0-70690737D4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B94DCE13-EFEC-4B04-9F50-762BAB3A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8A74D00-3619-4E6B-84AD-9D709753B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A968D57-4D33-4B2A-BC03-C35E07DFF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295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5FC0A9B-6BA3-4967-B402-E8BA2E2F2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3FCB36D5-C88F-42A1-98FD-DB440AAB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373BBD3A-F0E0-4278-A00F-9960D708F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2CA90A-4144-4C1F-998C-A9BA38F94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547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3C1FEDA-AE0F-4552-88F5-1E574F604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1FCF1511-058F-4DB8-8B8E-63E8C98AD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A0D7AC-717A-4196-B600-38426866D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59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E9674CB-933E-47AA-80B1-1254834D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AF1EC3B-2DB2-407D-A200-9CEA49F98B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823CFEB9-3240-4969-9D56-8483FE09F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9F2006B-952D-421D-BA6A-A3121AD97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B287F04-387E-42C3-8F43-31DF6689F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0AA591D-B38E-4EE4-A687-4DB4015EF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145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7271156-7968-4E0B-BC72-B01A8EE05C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903F869-536E-4047-B517-DEEDAEFC61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0E4CC05-2190-4B44-99F8-FD3A96F4E1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854FCE9-DED7-44ED-A344-37982091E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3CE58A79-A089-48D5-B22C-EECD89718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CFFEA4F-6BF2-4892-8445-F1D35AE8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550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F6338F6-2F64-4880-9A86-91B15CBEF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4F16AEF-67F7-40CD-BB5B-B72EAE4897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461215D-997F-44B3-BB00-61FBD44F42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5B34F-EC8D-454F-9882-95A213DFD72C}" type="datetimeFigureOut">
              <a:rPr lang="ru-RU" smtClean="0"/>
              <a:pPr/>
              <a:t>26.03.2025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D1FF930-B53D-4CDB-9D4D-8DA857BA95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2C8DD5-4CDC-44A1-BB3D-16F785EEE8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D0477D-0D85-4578-B12D-54F946DDF8D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3D0B3E7-1680-4C1F-BE26-F7D72BB2043D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596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tiff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e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7" Type="http://schemas.openxmlformats.org/officeDocument/2006/relationships/chart" Target="../charts/chart14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0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chart" Target="../charts/chart25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26" Type="http://schemas.microsoft.com/office/2007/relationships/diagramDrawing" Target="../diagrams/drawing5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5" Type="http://schemas.openxmlformats.org/officeDocument/2006/relationships/diagramColors" Target="../diagrams/colors5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29" Type="http://schemas.openxmlformats.org/officeDocument/2006/relationships/diagramQuickStyle" Target="../diagrams/quickStyle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24" Type="http://schemas.openxmlformats.org/officeDocument/2006/relationships/diagramQuickStyle" Target="../diagrams/quickStyle5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23" Type="http://schemas.openxmlformats.org/officeDocument/2006/relationships/diagramLayout" Target="../diagrams/layout5.xml"/><Relationship Id="rId28" Type="http://schemas.openxmlformats.org/officeDocument/2006/relationships/diagramLayout" Target="../diagrams/layout6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31" Type="http://schemas.microsoft.com/office/2007/relationships/diagramDrawing" Target="../diagrams/drawing6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Relationship Id="rId22" Type="http://schemas.openxmlformats.org/officeDocument/2006/relationships/diagramData" Target="../diagrams/data5.xml"/><Relationship Id="rId27" Type="http://schemas.openxmlformats.org/officeDocument/2006/relationships/diagramData" Target="../diagrams/data6.xml"/><Relationship Id="rId30" Type="http://schemas.openxmlformats.org/officeDocument/2006/relationships/diagramColors" Target="../diagrams/colors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6472" y="1428605"/>
            <a:ext cx="8767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3175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ДЛЯ ГРАЖДАН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19667" y="2478184"/>
            <a:ext cx="8017933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к решению Совета муниципального района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Нуримановский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район Республики Башкортостан от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26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декабря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2024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года №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3/6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«О бюджете муниципального района </a:t>
            </a:r>
            <a:r>
              <a:rPr lang="ru-RU" sz="29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Нуримановский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 район Республики Башкортостан на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2025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год и на плановый период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2026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и </a:t>
            </a:r>
            <a:r>
              <a:rPr lang="ru-RU" sz="29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2027 </a:t>
            </a:r>
            <a:r>
              <a:rPr lang="ru-RU" sz="29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nstantia" pitchFamily="18" charset="0"/>
              </a:rPr>
              <a:t>годов»</a:t>
            </a:r>
          </a:p>
        </p:txBody>
      </p:sp>
    </p:spTree>
    <p:extLst>
      <p:ext uri="{BB962C8B-B14F-4D97-AF65-F5344CB8AC3E}">
        <p14:creationId xmlns:p14="http://schemas.microsoft.com/office/powerpoint/2010/main" val="188644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7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1528" y="1451036"/>
            <a:ext cx="1174750" cy="1098550"/>
          </a:xfrm>
          <a:prstGeom prst="rect">
            <a:avLst/>
          </a:prstGeom>
        </p:spPr>
      </p:pic>
      <p:pic>
        <p:nvPicPr>
          <p:cNvPr id="72" name="Рисунок 7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71973" y="1614937"/>
            <a:ext cx="1174750" cy="1098550"/>
          </a:xfrm>
          <a:prstGeom prst="rect">
            <a:avLst/>
          </a:prstGeom>
        </p:spPr>
      </p:pic>
      <p:pic>
        <p:nvPicPr>
          <p:cNvPr id="71" name="Рисунок 7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21001" y="994255"/>
            <a:ext cx="2159000" cy="2159000"/>
          </a:xfrm>
          <a:prstGeom prst="rect">
            <a:avLst/>
          </a:prstGeom>
        </p:spPr>
      </p:pic>
      <p:pic>
        <p:nvPicPr>
          <p:cNvPr id="70" name="Рисунок 69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053" y="804474"/>
            <a:ext cx="2159000" cy="2159000"/>
          </a:xfrm>
          <a:prstGeom prst="rect">
            <a:avLst/>
          </a:prstGeom>
        </p:spPr>
      </p:pic>
      <p:pic>
        <p:nvPicPr>
          <p:cNvPr id="69" name="Рисунок 68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43770" y="1226748"/>
            <a:ext cx="1174750" cy="1098550"/>
          </a:xfrm>
          <a:prstGeom prst="rect">
            <a:avLst/>
          </a:prstGeom>
        </p:spPr>
      </p:pic>
      <p:pic>
        <p:nvPicPr>
          <p:cNvPr id="31" name="Рисунок 30" descr="5714-00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27563" y="5419449"/>
            <a:ext cx="407988" cy="409851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914400" y="0"/>
            <a:ext cx="8229600" cy="128587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kern="1200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634636"/>
            <a:ext cx="9799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это выплачиваемые из бюджета денежные средства на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28634" y="366203"/>
            <a:ext cx="97026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Доходы это поступающие в бюджет денежные средства от:</a:t>
            </a:r>
          </a:p>
        </p:txBody>
      </p:sp>
      <p:pic>
        <p:nvPicPr>
          <p:cNvPr id="32" name="Рисунок 31" descr="5714-00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96741">
            <a:off x="5027612" y="5781676"/>
            <a:ext cx="394017" cy="395816"/>
          </a:xfrm>
          <a:prstGeom prst="rect">
            <a:avLst/>
          </a:prstGeom>
        </p:spPr>
      </p:pic>
      <p:pic>
        <p:nvPicPr>
          <p:cNvPr id="33" name="Рисунок 32" descr="94292586_deng63.png"/>
          <p:cNvPicPr>
            <a:picLocks noChangeAspect="1"/>
          </p:cNvPicPr>
          <p:nvPr/>
        </p:nvPicPr>
        <p:blipFill>
          <a:blip r:embed="rId5" cstate="print"/>
          <a:srcRect l="13233" t="11736"/>
          <a:stretch>
            <a:fillRect/>
          </a:stretch>
        </p:blipFill>
        <p:spPr>
          <a:xfrm rot="17003314">
            <a:off x="6420147" y="3979532"/>
            <a:ext cx="2613664" cy="2798916"/>
          </a:xfrm>
          <a:prstGeom prst="rect">
            <a:avLst/>
          </a:prstGeom>
        </p:spPr>
      </p:pic>
      <p:pic>
        <p:nvPicPr>
          <p:cNvPr id="41" name="Рисунок 40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1991" y="1089325"/>
            <a:ext cx="2159000" cy="215900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2807730" y="2008073"/>
            <a:ext cx="119513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имущество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2" name="Рисунок 41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8740" y="1473919"/>
            <a:ext cx="2159000" cy="2159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706103" y="2459618"/>
            <a:ext cx="1047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Налог на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доходы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физических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лиц</a:t>
            </a:r>
          </a:p>
        </p:txBody>
      </p:sp>
      <p:pic>
        <p:nvPicPr>
          <p:cNvPr id="43" name="Рисунок 42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7068" y="1048889"/>
            <a:ext cx="2159000" cy="2159000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707083" y="2319267"/>
            <a:ext cx="1149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Земельный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налог</a:t>
            </a:r>
          </a:p>
        </p:txBody>
      </p:sp>
      <p:pic>
        <p:nvPicPr>
          <p:cNvPr id="44" name="Рисунок 4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3726" y="1000184"/>
            <a:ext cx="2159000" cy="2159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5997179" y="2272308"/>
            <a:ext cx="681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ЕНВД</a:t>
            </a:r>
          </a:p>
        </p:txBody>
      </p:sp>
      <p:pic>
        <p:nvPicPr>
          <p:cNvPr id="45" name="Рисунок 44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02375" y="857670"/>
            <a:ext cx="2159000" cy="2159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6924675" y="1772689"/>
            <a:ext cx="10599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Штрафы,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санкции,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возмещение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ущерба</a:t>
            </a:r>
          </a:p>
        </p:txBody>
      </p:sp>
      <p:pic>
        <p:nvPicPr>
          <p:cNvPr id="46" name="Рисунок 45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54900" y="1168400"/>
            <a:ext cx="2159000" cy="215900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237988" y="2273417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УСН</a:t>
            </a:r>
          </a:p>
        </p:txBody>
      </p:sp>
      <p:pic>
        <p:nvPicPr>
          <p:cNvPr id="47" name="Рисунок 46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04962" y="4276725"/>
            <a:ext cx="2085975" cy="2095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5622" y="5119926"/>
            <a:ext cx="1533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pic>
        <p:nvPicPr>
          <p:cNvPr id="48" name="Рисунок 47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24250" y="3990975"/>
            <a:ext cx="1471612" cy="147833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754801" y="4373635"/>
            <a:ext cx="10674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Спорт,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молодежная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политика</a:t>
            </a:r>
          </a:p>
        </p:txBody>
      </p:sp>
      <p:pic>
        <p:nvPicPr>
          <p:cNvPr id="49" name="Рисунок 48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4437" y="4255630"/>
            <a:ext cx="1490663" cy="149747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5276851" y="4840817"/>
            <a:ext cx="1059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Культура</a:t>
            </a:r>
          </a:p>
        </p:txBody>
      </p:sp>
      <p:pic>
        <p:nvPicPr>
          <p:cNvPr id="50" name="Рисунок 49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14988" y="5704996"/>
            <a:ext cx="1147762" cy="1153003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565761" y="6021645"/>
            <a:ext cx="1196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Капитальное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строительство</a:t>
            </a:r>
          </a:p>
        </p:txBody>
      </p:sp>
      <p:pic>
        <p:nvPicPr>
          <p:cNvPr id="51" name="Рисунок 50" descr="5714-0038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57550" y="5303989"/>
            <a:ext cx="1357313" cy="136351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564565" y="5811929"/>
            <a:ext cx="6848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ЖКХ</a:t>
            </a:r>
          </a:p>
        </p:txBody>
      </p:sp>
      <p:pic>
        <p:nvPicPr>
          <p:cNvPr id="52" name="Рисунок 51" descr="5714-0038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0615060">
            <a:off x="1209674" y="6029804"/>
            <a:ext cx="700087" cy="703284"/>
          </a:xfrm>
          <a:prstGeom prst="rect">
            <a:avLst/>
          </a:prstGeom>
        </p:spPr>
      </p:pic>
      <p:pic>
        <p:nvPicPr>
          <p:cNvPr id="53" name="Рисунок 52" descr="5714-003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826803" y="6381750"/>
            <a:ext cx="474085" cy="476250"/>
          </a:xfrm>
          <a:prstGeom prst="rect">
            <a:avLst/>
          </a:prstGeom>
        </p:spPr>
      </p:pic>
      <p:pic>
        <p:nvPicPr>
          <p:cNvPr id="54" name="Рисунок 53" descr="images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2041" y="2420069"/>
            <a:ext cx="1174750" cy="1098550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6609733" y="3014101"/>
            <a:ext cx="777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другие</a:t>
            </a:r>
          </a:p>
        </p:txBody>
      </p:sp>
      <p:pic>
        <p:nvPicPr>
          <p:cNvPr id="57" name="Рисунок 56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2019879">
            <a:off x="5126382" y="6245939"/>
            <a:ext cx="377272" cy="387774"/>
          </a:xfrm>
          <a:prstGeom prst="rect">
            <a:avLst/>
          </a:prstGeom>
        </p:spPr>
      </p:pic>
      <p:pic>
        <p:nvPicPr>
          <p:cNvPr id="58" name="Рисунок 57" descr="Russia-Coin-1-1998-a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20512149">
            <a:off x="4714471" y="5747060"/>
            <a:ext cx="369604" cy="379893"/>
          </a:xfrm>
          <a:prstGeom prst="rect">
            <a:avLst/>
          </a:prstGeom>
        </p:spPr>
      </p:pic>
      <p:pic>
        <p:nvPicPr>
          <p:cNvPr id="59" name="Рисунок 58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799151">
            <a:off x="1021491" y="5469876"/>
            <a:ext cx="507509" cy="507509"/>
          </a:xfrm>
          <a:prstGeom prst="rect">
            <a:avLst/>
          </a:prstGeom>
        </p:spPr>
      </p:pic>
      <p:pic>
        <p:nvPicPr>
          <p:cNvPr id="60" name="Рисунок 59" descr="керчь 3-2000x2000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8522187">
            <a:off x="613173" y="6154117"/>
            <a:ext cx="507509" cy="507509"/>
          </a:xfrm>
          <a:prstGeom prst="rect">
            <a:avLst/>
          </a:prstGeom>
        </p:spPr>
      </p:pic>
      <p:pic>
        <p:nvPicPr>
          <p:cNvPr id="61" name="Рисунок 60" descr="5714-0038.ti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4460664" y="6208876"/>
            <a:ext cx="646173" cy="64912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471997" y="6232106"/>
            <a:ext cx="65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другие</a:t>
            </a:r>
          </a:p>
        </p:txBody>
      </p:sp>
      <p:pic>
        <p:nvPicPr>
          <p:cNvPr id="62" name="Рисунок 61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2135305">
            <a:off x="2527539" y="6555808"/>
            <a:ext cx="258793" cy="250261"/>
          </a:xfrm>
          <a:prstGeom prst="rect">
            <a:avLst/>
          </a:prstGeom>
        </p:spPr>
      </p:pic>
      <p:pic>
        <p:nvPicPr>
          <p:cNvPr id="63" name="Рисунок 62" descr="Копия 50_kop_2015_mmd2.jpg"/>
          <p:cNvPicPr>
            <a:picLocks noChangeAspect="1"/>
          </p:cNvPicPr>
          <p:nvPr/>
        </p:nvPicPr>
        <p:blipFill>
          <a:blip r:embed="rId13" cstate="print"/>
          <a:srcRect l="23363" t="48136" r="28158" b="4983"/>
          <a:stretch>
            <a:fillRect/>
          </a:stretch>
        </p:blipFill>
        <p:spPr>
          <a:xfrm rot="19158863">
            <a:off x="1946693" y="6553629"/>
            <a:ext cx="258793" cy="250261"/>
          </a:xfrm>
          <a:prstGeom prst="rect">
            <a:avLst/>
          </a:prstGeom>
        </p:spPr>
      </p:pic>
      <p:pic>
        <p:nvPicPr>
          <p:cNvPr id="56" name="Рисунок 55" descr="Russia-Coin-1-1998-a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9487374">
            <a:off x="2089884" y="6396442"/>
            <a:ext cx="377676" cy="38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925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3857625" y="214313"/>
            <a:ext cx="3143250" cy="974725"/>
          </a:xfrm>
          <a:prstGeom prst="rect">
            <a:avLst/>
          </a:prstGeom>
        </p:spPr>
        <p:txBody>
          <a:bodyPr anchor="ctr"/>
          <a:lstStyle/>
          <a:p>
            <a:pPr algn="ctr" eaLnBrk="0" fontAlgn="auto" hangingPunct="0">
              <a:spcAft>
                <a:spcPts val="0"/>
              </a:spcAft>
              <a:defRPr/>
            </a:pPr>
            <a:endParaRPr lang="ru-RU" sz="2800" kern="0" dirty="0">
              <a:latin typeface="+mj-lt"/>
              <a:ea typeface="+mj-ea"/>
              <a:cs typeface="+mj-cs"/>
            </a:endParaRPr>
          </a:p>
        </p:txBody>
      </p:sp>
      <p:sp>
        <p:nvSpPr>
          <p:cNvPr id="24583" name="TextBox 13"/>
          <p:cNvSpPr txBox="1">
            <a:spLocks noChangeArrowheads="1"/>
          </p:cNvSpPr>
          <p:nvPr/>
        </p:nvSpPr>
        <p:spPr bwMode="auto">
          <a:xfrm>
            <a:off x="1223747" y="2787611"/>
            <a:ext cx="239966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Constantia" pitchFamily="18" charset="0"/>
              </a:rPr>
              <a:t>Профицит</a:t>
            </a:r>
          </a:p>
        </p:txBody>
      </p:sp>
      <p:sp>
        <p:nvSpPr>
          <p:cNvPr id="24584" name="TextBox 14"/>
          <p:cNvSpPr txBox="1">
            <a:spLocks noChangeArrowheads="1"/>
          </p:cNvSpPr>
          <p:nvPr/>
        </p:nvSpPr>
        <p:spPr bwMode="auto">
          <a:xfrm>
            <a:off x="5788818" y="2737040"/>
            <a:ext cx="26001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Constantia" pitchFamily="18" charset="0"/>
              </a:rPr>
              <a:t>Дефицит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262970" y="1787092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5" name="TextBox 24"/>
          <p:cNvSpPr txBox="1"/>
          <p:nvPr/>
        </p:nvSpPr>
        <p:spPr>
          <a:xfrm rot="10800000">
            <a:off x="6351864" y="1914087"/>
            <a:ext cx="529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/>
              <a:t>&gt;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19934" y="4286458"/>
            <a:ext cx="567784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/>
              <a:t/>
            </a:r>
            <a:br>
              <a:rPr lang="ru-RU" b="1" dirty="0"/>
            </a:br>
            <a:r>
              <a:rPr lang="en-US" sz="6000" b="1" dirty="0"/>
              <a:t>=</a:t>
            </a:r>
            <a:endParaRPr lang="ru-RU" sz="6000" b="1" dirty="0"/>
          </a:p>
        </p:txBody>
      </p:sp>
      <p:pic>
        <p:nvPicPr>
          <p:cNvPr id="32" name="Рисунок 31" descr="8c8364_3a9f6be94c354e01a62873c2123bb19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0244" y="3760416"/>
            <a:ext cx="2549729" cy="203978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56341" y="5719226"/>
            <a:ext cx="7656070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Сбалансированность бюджета</a:t>
            </a:r>
            <a:r>
              <a:rPr lang="ru-RU" sz="28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основополагающее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требование, предъявляемое к органам, составляющим </a:t>
            </a:r>
          </a:p>
          <a:p>
            <a:pPr algn="ct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утверждающим бюджет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867504" y="409287"/>
            <a:ext cx="6719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 и профицит бюджета</a:t>
            </a:r>
          </a:p>
        </p:txBody>
      </p:sp>
      <p:pic>
        <p:nvPicPr>
          <p:cNvPr id="34" name="Рисунок 33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750" y="839099"/>
            <a:ext cx="2289175" cy="22891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35307" y="2181127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5" name="Рисунок 34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2287" y="1239688"/>
            <a:ext cx="1841500" cy="1841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672236" y="2217469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6" name="Рисунок 35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87718" y="1228725"/>
            <a:ext cx="1841500" cy="18415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227295" y="2144251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pic>
        <p:nvPicPr>
          <p:cNvPr id="37" name="Рисунок 36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73824" y="866775"/>
            <a:ext cx="2289175" cy="2289175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51934" y="2144251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  <p:pic>
        <p:nvPicPr>
          <p:cNvPr id="38" name="Рисунок 37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6596" y="3495136"/>
            <a:ext cx="2289175" cy="2289175"/>
          </a:xfrm>
          <a:prstGeom prst="rect">
            <a:avLst/>
          </a:prstGeom>
        </p:spPr>
      </p:pic>
      <p:pic>
        <p:nvPicPr>
          <p:cNvPr id="39" name="Рисунок 38" descr="images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77184" y="3486510"/>
            <a:ext cx="2289175" cy="228917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992791" y="4894286"/>
            <a:ext cx="1233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Constantia" pitchFamily="18" charset="0"/>
              </a:rPr>
              <a:t>Доходы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93726" y="4924972"/>
            <a:ext cx="1134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Constantia" pitchFamily="18" charset="0"/>
              </a:rPr>
              <a:t>Расходы</a:t>
            </a:r>
          </a:p>
        </p:txBody>
      </p:sp>
    </p:spTree>
    <p:extLst>
      <p:ext uri="{BB962C8B-B14F-4D97-AF65-F5344CB8AC3E}">
        <p14:creationId xmlns:p14="http://schemas.microsoft.com/office/powerpoint/2010/main" val="17493145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8"/>
          <p:cNvSpPr>
            <a:spLocks noChangeArrowheads="1"/>
          </p:cNvSpPr>
          <p:nvPr/>
        </p:nvSpPr>
        <p:spPr bwMode="gray">
          <a:xfrm flipH="1">
            <a:off x="755576" y="5472418"/>
            <a:ext cx="8245966" cy="1268950"/>
          </a:xfrm>
          <a:prstGeom prst="homePlate">
            <a:avLst>
              <a:gd name="adj" fmla="val 42044"/>
            </a:avLst>
          </a:prstGeom>
          <a:gradFill rotWithShape="1">
            <a:gsLst>
              <a:gs pos="0">
                <a:srgbClr val="2EB9B6"/>
              </a:gs>
              <a:gs pos="100000">
                <a:srgbClr val="7AECD4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2EB9B6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поступления в бюджет на безвозмездной и 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безвозвратной основе из бюджета Республики Башкортостан (субсидии, субвенции), а также</a:t>
            </a:r>
          </a:p>
          <a:p>
            <a:pPr algn="r">
              <a:defRPr/>
            </a:pPr>
            <a:r>
              <a:rPr lang="ru-RU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перечисления от физических и юридических лиц (кроме налоговых и неналоговых доходов).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gray">
          <a:xfrm flipH="1">
            <a:off x="1331640" y="4223318"/>
            <a:ext cx="7668348" cy="1066800"/>
          </a:xfrm>
          <a:prstGeom prst="homePlate">
            <a:avLst>
              <a:gd name="adj" fmla="val 44955"/>
            </a:avLst>
          </a:prstGeom>
          <a:gradFill rotWithShape="1">
            <a:gsLst>
              <a:gs pos="0">
                <a:srgbClr val="92D365"/>
              </a:gs>
              <a:gs pos="100000">
                <a:srgbClr val="CCFF99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92D365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НЕНАЛОГОВЫЕ ДОХОДЫ -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которые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включают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себя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возмездные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операции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прямого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предоставления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муниципальным образованием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пользование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имущества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земельных участков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от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различного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услуг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, а 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та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кже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платежи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в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виде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endParaRPr lang="ru-RU" altLang="zh-CN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algn="r">
              <a:tabLst>
                <a:tab pos="50800" algn="l"/>
                <a:tab pos="152400" algn="l"/>
                <a:tab pos="203200" algn="l"/>
                <a:tab pos="254000" algn="l"/>
                <a:tab pos="381000" algn="l"/>
                <a:tab pos="469900" algn="l"/>
                <a:tab pos="673100" algn="l"/>
              </a:tabLst>
              <a:defRPr/>
            </a:pP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штрафов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или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иных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с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анкций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</a:t>
            </a:r>
            <a:r>
              <a:rPr lang="en-US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ru-RU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н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арушение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</a:t>
            </a:r>
            <a:r>
              <a:rPr lang="en-US" altLang="zh-CN" sz="15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законодательства</a:t>
            </a:r>
            <a:r>
              <a:rPr lang="ru-RU" altLang="zh-CN" sz="15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 и другие.</a:t>
            </a:r>
            <a:endParaRPr lang="ru-RU" sz="15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gray">
          <a:xfrm flipH="1">
            <a:off x="2123728" y="2924944"/>
            <a:ext cx="6867872" cy="1139794"/>
          </a:xfrm>
          <a:prstGeom prst="homePlate">
            <a:avLst>
              <a:gd name="adj" fmla="val 39083"/>
            </a:avLst>
          </a:prstGeom>
          <a:gradFill rotWithShape="1">
            <a:gsLst>
              <a:gs pos="0">
                <a:srgbClr val="5491D4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5491D4"/>
            </a:extrusionClr>
          </a:sp3d>
          <a:extLst>
            <a:ext uri="{91240B29-F687-4F45-9708-019B960494DF}">
              <a14:hiddenLine xmlns:a14="http://schemas.microsoft.com/office/drawing/2010/main" w="9525" algn="ctr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НАЛОГОВЫЕ ДОХОДЫ - поступления от уплаты налогов,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установленных Налоговым кодексом Российской Федерации (налог на доходы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физических лиц; земельный налог; налог на имущество физических лиц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>
              <a:defRPr/>
            </a:pP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госпошлина; налоги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взимаемые по специальным</a:t>
            </a:r>
            <a:r>
              <a:rPr lang="en-US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налоговым режимам)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577" y="548680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безвозвратные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денежных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</a:t>
            </a:r>
            <a:r>
              <a:rPr lang="en-US" altLang="zh-CN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altLang="zh-CN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3483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5" y="528506"/>
            <a:ext cx="8928991" cy="657277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429184" y="3312548"/>
            <a:ext cx="2093053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Дотации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Dotatio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 дар, пожертвование)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Предоставляются без определения конкретной цели их использования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698549" y="692974"/>
            <a:ext cx="60945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3038" algn="ctr"/>
            <a:r>
              <a:rPr lang="ru-RU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Виды межбюджетных трансфертов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433194" y="2992564"/>
            <a:ext cx="2277611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Субвенции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Subvenire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приходить на помощь)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Предоставляются на финансирование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«переданных» другим публично-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правовым образованиям     </a:t>
            </a:r>
          </a:p>
          <a:p>
            <a:pPr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   полномочий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710401" y="3019722"/>
            <a:ext cx="207627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algn="ctr"/>
            <a:r>
              <a:rPr lang="ru-RU" sz="1300" b="1" dirty="0">
                <a:latin typeface="Times New Roman" pitchFamily="18" charset="0"/>
                <a:cs typeface="Times New Roman" pitchFamily="18" charset="0"/>
              </a:rPr>
              <a:t>Субсидии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(от лат. «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Subsidium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» -поддержка)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3038" algn="ctr"/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Предоставляются на условиях долевого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err="1">
                <a:latin typeface="Times New Roman" pitchFamily="18" charset="0"/>
                <a:cs typeface="Times New Roman" pitchFamily="18" charset="0"/>
              </a:rPr>
              <a:t>софинансирования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 расходов других</a:t>
            </a:r>
            <a:r>
              <a:rPr lang="en-US" sz="13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>
                <a:latin typeface="Times New Roman" pitchFamily="18" charset="0"/>
                <a:cs typeface="Times New Roman" pitchFamily="18" charset="0"/>
              </a:rPr>
              <a:t>бюджетов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056935" y="5353406"/>
            <a:ext cx="74745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– основной вид безвозмездных перечислений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денежные средства, перечисляемые из одного бюджета бюджетной системы Российской Федерации другому.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30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41" descr="1505740177_lgotyi-po-nalogu-na-imushhestvo-20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57269" y="3726611"/>
            <a:ext cx="5986732" cy="313138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73750" y="157064"/>
            <a:ext cx="516761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бюджетной политики района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2025 – 2027 годы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grpSp>
        <p:nvGrpSpPr>
          <p:cNvPr id="22" name="组合 1"/>
          <p:cNvGrpSpPr/>
          <p:nvPr/>
        </p:nvGrpSpPr>
        <p:grpSpPr>
          <a:xfrm>
            <a:off x="-108520" y="1098950"/>
            <a:ext cx="9104430" cy="5759051"/>
            <a:chOff x="402083" y="-794255"/>
            <a:chExt cx="9509985" cy="6736294"/>
          </a:xfrm>
        </p:grpSpPr>
        <p:sp>
          <p:nvSpPr>
            <p:cNvPr id="24" name="Rektangel 23"/>
            <p:cNvSpPr>
              <a:spLocks noChangeArrowheads="1"/>
            </p:cNvSpPr>
            <p:nvPr/>
          </p:nvSpPr>
          <p:spPr bwMode="auto">
            <a:xfrm flipH="1">
              <a:off x="515437" y="5110765"/>
              <a:ext cx="3307941" cy="831274"/>
            </a:xfrm>
            <a:prstGeom prst="rect">
              <a:avLst/>
            </a:prstGeom>
            <a:gradFill rotWithShape="1">
              <a:gsLst>
                <a:gs pos="0">
                  <a:srgbClr val="FFE0DD"/>
                </a:gs>
                <a:gs pos="100000">
                  <a:srgbClr val="806D6E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indent="-342900" algn="ctr"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sp>
          <p:nvSpPr>
            <p:cNvPr id="25" name="Ligebenet trapez 25"/>
            <p:cNvSpPr/>
            <p:nvPr/>
          </p:nvSpPr>
          <p:spPr bwMode="auto">
            <a:xfrm flipH="1">
              <a:off x="515437" y="4869935"/>
              <a:ext cx="2850576" cy="266439"/>
            </a:xfrm>
            <a:prstGeom prst="trapezoid">
              <a:avLst>
                <a:gd name="adj" fmla="val 160887"/>
              </a:avLst>
            </a:prstGeom>
            <a:gradFill flip="none" rotWithShape="1">
              <a:gsLst>
                <a:gs pos="69000">
                  <a:sysClr val="window" lastClr="FFFFFF">
                    <a:lumMod val="95000"/>
                  </a:sysClr>
                </a:gs>
                <a:gs pos="37000">
                  <a:sysClr val="window" lastClr="FFFFFF">
                    <a:lumMod val="85000"/>
                  </a:sysClr>
                </a:gs>
                <a:gs pos="0">
                  <a:sysClr val="window" lastClr="FFFFFF">
                    <a:lumMod val="75000"/>
                  </a:sysClr>
                </a:gs>
              </a:gsLst>
              <a:lin ang="5400000" scaled="1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indent="-3429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 b="1" noProof="1">
                <a:solidFill>
                  <a:srgbClr val="FFFFFF"/>
                </a:solidFill>
                <a:latin typeface="微软雅黑"/>
                <a:ea typeface="微软雅黑"/>
              </a:endParaRPr>
            </a:p>
          </p:txBody>
        </p:sp>
        <p:grpSp>
          <p:nvGrpSpPr>
            <p:cNvPr id="26" name="Gruppe 81"/>
            <p:cNvGrpSpPr>
              <a:grpSpLocks/>
            </p:cNvGrpSpPr>
            <p:nvPr/>
          </p:nvGrpSpPr>
          <p:grpSpPr bwMode="auto">
            <a:xfrm flipH="1">
              <a:off x="1553496" y="3953478"/>
              <a:ext cx="3354083" cy="1173143"/>
              <a:chOff x="-1549341" y="4980313"/>
              <a:chExt cx="11815401" cy="761963"/>
            </a:xfrm>
          </p:grpSpPr>
          <p:sp>
            <p:nvSpPr>
              <p:cNvPr id="72" name="Rektangel 23"/>
              <p:cNvSpPr>
                <a:spLocks noChangeArrowheads="1"/>
              </p:cNvSpPr>
              <p:nvPr/>
            </p:nvSpPr>
            <p:spPr bwMode="auto">
              <a:xfrm>
                <a:off x="-1549341" y="5153536"/>
                <a:ext cx="11696909" cy="588740"/>
              </a:xfrm>
              <a:prstGeom prst="rect">
                <a:avLst/>
              </a:prstGeom>
              <a:gradFill rotWithShape="1">
                <a:gsLst>
                  <a:gs pos="0">
                    <a:srgbClr val="FFBAB7"/>
                  </a:gs>
                  <a:gs pos="100000">
                    <a:srgbClr val="805A5E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3" name="Ligebenet trapez 25"/>
              <p:cNvSpPr/>
              <p:nvPr/>
            </p:nvSpPr>
            <p:spPr>
              <a:xfrm>
                <a:off x="2028642" y="4980313"/>
                <a:ext cx="8237418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7" name="Gruppe 81"/>
            <p:cNvGrpSpPr>
              <a:grpSpLocks/>
            </p:cNvGrpSpPr>
            <p:nvPr/>
          </p:nvGrpSpPr>
          <p:grpSpPr bwMode="auto">
            <a:xfrm flipH="1">
              <a:off x="2544819" y="3054950"/>
              <a:ext cx="3380234" cy="1178384"/>
              <a:chOff x="-1644009" y="4708096"/>
              <a:chExt cx="11907527" cy="765366"/>
            </a:xfrm>
          </p:grpSpPr>
          <p:sp>
            <p:nvSpPr>
              <p:cNvPr id="70" name="Rektangel 23"/>
              <p:cNvSpPr>
                <a:spLocks noChangeArrowheads="1"/>
              </p:cNvSpPr>
              <p:nvPr/>
            </p:nvSpPr>
            <p:spPr bwMode="auto">
              <a:xfrm>
                <a:off x="-1644009" y="4877193"/>
                <a:ext cx="11845485" cy="596269"/>
              </a:xfrm>
              <a:prstGeom prst="rect">
                <a:avLst/>
              </a:prstGeom>
              <a:gradFill rotWithShape="1">
                <a:gsLst>
                  <a:gs pos="0">
                    <a:srgbClr val="FF9494"/>
                  </a:gs>
                  <a:gs pos="100000">
                    <a:srgbClr val="80474A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71" name="Ligebenet trapez 25"/>
              <p:cNvSpPr/>
              <p:nvPr/>
            </p:nvSpPr>
            <p:spPr>
              <a:xfrm>
                <a:off x="2026097" y="4708096"/>
                <a:ext cx="8237421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8" name="Gruppe 81"/>
            <p:cNvGrpSpPr>
              <a:grpSpLocks/>
            </p:cNvGrpSpPr>
            <p:nvPr/>
          </p:nvGrpSpPr>
          <p:grpSpPr bwMode="auto">
            <a:xfrm flipH="1">
              <a:off x="3623664" y="2158004"/>
              <a:ext cx="3358818" cy="1188123"/>
              <a:chOff x="-2147857" y="4435875"/>
              <a:chExt cx="11832084" cy="771690"/>
            </a:xfrm>
          </p:grpSpPr>
          <p:sp>
            <p:nvSpPr>
              <p:cNvPr id="68" name="Rektangel 23"/>
              <p:cNvSpPr>
                <a:spLocks noChangeArrowheads="1"/>
              </p:cNvSpPr>
              <p:nvPr/>
            </p:nvSpPr>
            <p:spPr bwMode="auto">
              <a:xfrm>
                <a:off x="-2147857" y="4605133"/>
                <a:ext cx="11769349" cy="602432"/>
              </a:xfrm>
              <a:prstGeom prst="rect">
                <a:avLst/>
              </a:prstGeom>
              <a:gradFill rotWithShape="1">
                <a:gsLst>
                  <a:gs pos="0">
                    <a:srgbClr val="FF6461"/>
                  </a:gs>
                  <a:gs pos="100000">
                    <a:srgbClr val="80323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9" name="Ligebenet trapez 25"/>
              <p:cNvSpPr/>
              <p:nvPr/>
            </p:nvSpPr>
            <p:spPr>
              <a:xfrm>
                <a:off x="1446805" y="4435875"/>
                <a:ext cx="8237422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29" name="Gruppe 81"/>
            <p:cNvGrpSpPr>
              <a:grpSpLocks/>
            </p:cNvGrpSpPr>
            <p:nvPr/>
          </p:nvGrpSpPr>
          <p:grpSpPr bwMode="auto">
            <a:xfrm flipH="1">
              <a:off x="4597190" y="1152254"/>
              <a:ext cx="3404576" cy="1265959"/>
              <a:chOff x="-2517335" y="4094041"/>
              <a:chExt cx="11993277" cy="822248"/>
            </a:xfrm>
          </p:grpSpPr>
          <p:sp>
            <p:nvSpPr>
              <p:cNvPr id="66" name="Rektangel 23"/>
              <p:cNvSpPr>
                <a:spLocks noChangeArrowheads="1"/>
              </p:cNvSpPr>
              <p:nvPr/>
            </p:nvSpPr>
            <p:spPr bwMode="auto">
              <a:xfrm>
                <a:off x="-2517335" y="4258072"/>
                <a:ext cx="11915803" cy="658217"/>
              </a:xfrm>
              <a:prstGeom prst="rect">
                <a:avLst/>
              </a:prstGeom>
              <a:gradFill rotWithShape="1">
                <a:gsLst>
                  <a:gs pos="0">
                    <a:srgbClr val="FF4E4B"/>
                  </a:gs>
                  <a:gs pos="100000">
                    <a:srgbClr val="80242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7" name="Ligebenet trapez 25"/>
              <p:cNvSpPr/>
              <p:nvPr/>
            </p:nvSpPr>
            <p:spPr>
              <a:xfrm>
                <a:off x="1238520" y="4094041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0" name="Gruppe 81"/>
            <p:cNvGrpSpPr>
              <a:grpSpLocks/>
            </p:cNvGrpSpPr>
            <p:nvPr/>
          </p:nvGrpSpPr>
          <p:grpSpPr bwMode="auto">
            <a:xfrm flipH="1">
              <a:off x="5460708" y="113731"/>
              <a:ext cx="3325994" cy="1298075"/>
              <a:chOff x="-2061276" y="3722648"/>
              <a:chExt cx="11716451" cy="843106"/>
            </a:xfrm>
          </p:grpSpPr>
          <p:sp>
            <p:nvSpPr>
              <p:cNvPr id="64" name="Rektangel 23"/>
              <p:cNvSpPr>
                <a:spLocks noChangeArrowheads="1"/>
              </p:cNvSpPr>
              <p:nvPr/>
            </p:nvSpPr>
            <p:spPr bwMode="auto">
              <a:xfrm>
                <a:off x="-2061276" y="3897706"/>
                <a:ext cx="11653898" cy="668048"/>
              </a:xfrm>
              <a:prstGeom prst="rect">
                <a:avLst/>
              </a:prstGeom>
              <a:gradFill rotWithShape="1">
                <a:gsLst>
                  <a:gs pos="0">
                    <a:srgbClr val="FF2C2C"/>
                  </a:gs>
                  <a:gs pos="100000">
                    <a:srgbClr val="801413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indent="-342900" algn="ctr"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5" name="Ligebenet trapez 25"/>
              <p:cNvSpPr/>
              <p:nvPr/>
            </p:nvSpPr>
            <p:spPr>
              <a:xfrm>
                <a:off x="1417753" y="3722648"/>
                <a:ext cx="8237422" cy="168068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grpSp>
          <p:nvGrpSpPr>
            <p:cNvPr id="31" name="Gruppe 81"/>
            <p:cNvGrpSpPr>
              <a:grpSpLocks/>
            </p:cNvGrpSpPr>
            <p:nvPr/>
          </p:nvGrpSpPr>
          <p:grpSpPr bwMode="auto">
            <a:xfrm flipH="1">
              <a:off x="6364226" y="-794255"/>
              <a:ext cx="3547842" cy="1212243"/>
              <a:chOff x="-3173524" y="3444304"/>
              <a:chExt cx="12497950" cy="787360"/>
            </a:xfrm>
          </p:grpSpPr>
          <p:sp>
            <p:nvSpPr>
              <p:cNvPr id="62" name="Rektangel 23"/>
              <p:cNvSpPr>
                <a:spLocks noChangeArrowheads="1"/>
              </p:cNvSpPr>
              <p:nvPr/>
            </p:nvSpPr>
            <p:spPr bwMode="auto">
              <a:xfrm>
                <a:off x="-2941139" y="3612372"/>
                <a:ext cx="12265561" cy="619292"/>
              </a:xfrm>
              <a:prstGeom prst="rect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8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lvl="0" algn="ctr"/>
                <a:r>
                  <a:rPr lang="ru-RU" sz="1100" b="1" dirty="0">
                    <a:solidFill>
                      <a:srgbClr val="EAEAEA"/>
                    </a:solidFill>
                    <a:latin typeface="Times New Roman" pitchFamily="18" charset="0"/>
                    <a:cs typeface="Times New Roman" pitchFamily="18" charset="0"/>
                  </a:rPr>
                  <a:t>Реализация комплексного плана мероприятий по увеличению поступлений налоговых и неналоговых доходов консолидированного бюджета Республики Башкортостан до 2025 года</a:t>
                </a:r>
                <a:endParaRPr lang="zh-CN" altLang="en-US" sz="1100" b="1" noProof="1">
                  <a:solidFill>
                    <a:schemeClr val="bg1"/>
                  </a:solidFill>
                  <a:latin typeface="微软雅黑"/>
                  <a:ea typeface="微软雅黑"/>
                </a:endParaRPr>
              </a:p>
            </p:txBody>
          </p:sp>
          <p:sp>
            <p:nvSpPr>
              <p:cNvPr id="63" name="Ligebenet trapez 25"/>
              <p:cNvSpPr/>
              <p:nvPr/>
            </p:nvSpPr>
            <p:spPr>
              <a:xfrm>
                <a:off x="-3173524" y="3444304"/>
                <a:ext cx="12497950" cy="168067"/>
              </a:xfrm>
              <a:prstGeom prst="trapezoid">
                <a:avLst>
                  <a:gd name="adj" fmla="val 160887"/>
                </a:avLst>
              </a:prstGeom>
              <a:gradFill flip="none" rotWithShape="1">
                <a:gsLst>
                  <a:gs pos="69000">
                    <a:sysClr val="window" lastClr="FFFFFF">
                      <a:lumMod val="95000"/>
                    </a:sysClr>
                  </a:gs>
                  <a:gs pos="37000">
                    <a:sysClr val="window" lastClr="FFFFFF">
                      <a:lumMod val="85000"/>
                    </a:sysClr>
                  </a:gs>
                  <a:gs pos="0">
                    <a:sysClr val="window" lastClr="FFFFFF">
                      <a:lumMod val="75000"/>
                    </a:sysClr>
                  </a:gs>
                </a:gsLst>
                <a:lin ang="5400000" scaled="1"/>
                <a:tileRect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indent="-3429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 b="1" noProof="1">
                  <a:solidFill>
                    <a:srgbClr val="FFFFFF"/>
                  </a:solidFill>
                  <a:latin typeface="微软雅黑"/>
                  <a:ea typeface="微软雅黑"/>
                </a:endParaRPr>
              </a:p>
            </p:txBody>
          </p:sp>
        </p:grpSp>
        <p:sp>
          <p:nvSpPr>
            <p:cNvPr id="33" name="TextBox 32"/>
            <p:cNvSpPr txBox="1">
              <a:spLocks noChangeArrowheads="1"/>
            </p:cNvSpPr>
            <p:nvPr/>
          </p:nvSpPr>
          <p:spPr bwMode="auto">
            <a:xfrm>
              <a:off x="402083" y="5220575"/>
              <a:ext cx="3489801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Достижение полного результативного освоения средств региональных программ и национальных проектов</a:t>
              </a:r>
            </a:p>
          </p:txBody>
        </p:sp>
        <p:sp>
          <p:nvSpPr>
            <p:cNvPr id="34" name="TextBox 33"/>
            <p:cNvSpPr txBox="1">
              <a:spLocks noChangeArrowheads="1"/>
            </p:cNvSpPr>
            <p:nvPr/>
          </p:nvSpPr>
          <p:spPr bwMode="auto">
            <a:xfrm>
              <a:off x="1587133" y="4331724"/>
              <a:ext cx="3296074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>
                  <a:latin typeface="Times New Roman" pitchFamily="18" charset="0"/>
                  <a:cs typeface="Times New Roman" pitchFamily="18" charset="0"/>
                </a:rPr>
                <a:t>Обеспечение достижения целевых показателей заработной платы «указных» категорий работников бюджетной сферы</a:t>
              </a:r>
            </a:p>
          </p:txBody>
        </p:sp>
        <p:sp>
          <p:nvSpPr>
            <p:cNvPr id="35" name="TextBox 34"/>
            <p:cNvSpPr txBox="1">
              <a:spLocks noChangeArrowheads="1"/>
            </p:cNvSpPr>
            <p:nvPr/>
          </p:nvSpPr>
          <p:spPr bwMode="auto">
            <a:xfrm>
              <a:off x="2562431" y="3339265"/>
              <a:ext cx="3442686" cy="828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00" b="1" dirty="0">
                  <a:latin typeface="Times New Roman" pitchFamily="18" charset="0"/>
                  <a:cs typeface="Times New Roman" pitchFamily="18" charset="0"/>
                </a:rPr>
                <a:t>Обеспечение деятельности органов местного самоуправления в предстоящем периоде с учетом ограничений, установленных нормативами формирования расходов на их содержание</a:t>
              </a:r>
            </a:p>
          </p:txBody>
        </p:sp>
        <p:sp>
          <p:nvSpPr>
            <p:cNvPr id="36" name="TextBox 35"/>
            <p:cNvSpPr txBox="1">
              <a:spLocks noChangeArrowheads="1"/>
            </p:cNvSpPr>
            <p:nvPr/>
          </p:nvSpPr>
          <p:spPr bwMode="auto">
            <a:xfrm>
              <a:off x="3641472" y="2475259"/>
              <a:ext cx="3341010" cy="864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Обеспечение показателей муниципального долга, позволяющих отнести муниципальный район к группе заемщиков с высоким уровнем </a:t>
              </a:r>
            </a:p>
            <a:p>
              <a:pPr algn="ctr"/>
              <a:r>
                <a:rPr lang="ru-RU" sz="1050" b="1" dirty="0">
                  <a:latin typeface="Times New Roman" pitchFamily="18" charset="0"/>
                  <a:cs typeface="Times New Roman" pitchFamily="18" charset="0"/>
                </a:rPr>
                <a:t>долговой устойчивости</a:t>
              </a:r>
            </a:p>
          </p:txBody>
        </p: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4579210" y="1547752"/>
              <a:ext cx="3422555" cy="7020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/>
              <a:r>
                <a:rPr lang="ru-RU" sz="1100" b="1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Приоритизация</a:t>
              </a:r>
              <a:r>
                <a:rPr lang="ru-RU" sz="1100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расходов, гарантированное исполнение первоочередных социальных обязательств бюджета муниципального района</a:t>
              </a:r>
              <a:endParaRPr lang="en-US" altLang="ko-KR" sz="1100" b="1" dirty="0">
                <a:solidFill>
                  <a:srgbClr val="DDDDDD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endParaRPr>
            </a:p>
          </p:txBody>
        </p:sp>
        <p:sp>
          <p:nvSpPr>
            <p:cNvPr id="38" name="TextBox 37"/>
            <p:cNvSpPr txBox="1">
              <a:spLocks noChangeArrowheads="1"/>
            </p:cNvSpPr>
            <p:nvPr/>
          </p:nvSpPr>
          <p:spPr bwMode="auto">
            <a:xfrm>
              <a:off x="5365017" y="408745"/>
              <a:ext cx="3535132" cy="9000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lvl="0" algn="ctr"/>
              <a:r>
                <a:rPr lang="ru-RU" sz="1100" b="1" dirty="0">
                  <a:solidFill>
                    <a:srgbClr val="EAEAEA"/>
                  </a:solidFill>
                  <a:latin typeface="Times New Roman" pitchFamily="18" charset="0"/>
                  <a:cs typeface="Times New Roman" pitchFamily="18" charset="0"/>
                </a:rPr>
                <a:t>Обеспечение исполнения плановых назначений по доходам и своевременного исполнения расходных обязательств в условиях внедрения института единого налогового счета </a:t>
              </a:r>
            </a:p>
          </p:txBody>
        </p:sp>
        <p:sp>
          <p:nvSpPr>
            <p:cNvPr id="60" name="Ellipse 59"/>
            <p:cNvSpPr/>
            <p:nvPr/>
          </p:nvSpPr>
          <p:spPr bwMode="auto">
            <a:xfrm>
              <a:off x="1917169" y="721842"/>
              <a:ext cx="3104102" cy="294967"/>
            </a:xfrm>
            <a:prstGeom prst="ellipse">
              <a:avLst/>
            </a:prstGeom>
            <a:gradFill flip="none" rotWithShape="1">
              <a:gsLst>
                <a:gs pos="24000">
                  <a:sysClr val="windowText" lastClr="000000">
                    <a:alpha val="2200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shap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</a:ln>
            <a:effectLst/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47" name="Rektangel 64"/>
            <p:cNvSpPr>
              <a:spLocks noChangeArrowheads="1"/>
            </p:cNvSpPr>
            <p:nvPr/>
          </p:nvSpPr>
          <p:spPr bwMode="auto">
            <a:xfrm>
              <a:off x="1798640" y="2763837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5" name="Rektangel 64"/>
            <p:cNvSpPr>
              <a:spLocks noChangeArrowheads="1"/>
            </p:cNvSpPr>
            <p:nvPr/>
          </p:nvSpPr>
          <p:spPr bwMode="auto">
            <a:xfrm>
              <a:off x="5478465" y="8382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  <p:sp>
          <p:nvSpPr>
            <p:cNvPr id="59" name="Rektangel 64"/>
            <p:cNvSpPr>
              <a:spLocks noChangeArrowheads="1"/>
            </p:cNvSpPr>
            <p:nvPr/>
          </p:nvSpPr>
          <p:spPr bwMode="auto">
            <a:xfrm>
              <a:off x="7070700" y="177800"/>
              <a:ext cx="1441452" cy="303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defTabSz="801688" fontAlgn="auto">
                <a:spcBef>
                  <a:spcPct val="20000"/>
                </a:spcBef>
                <a:spcAft>
                  <a:spcPts val="0"/>
                </a:spcAft>
              </a:pPr>
              <a:endParaRPr lang="zh-CN" altLang="en-US" sz="1100" b="1" noProof="1">
                <a:solidFill>
                  <a:srgbClr val="080808"/>
                </a:solidFill>
                <a:latin typeface="微软雅黑"/>
                <a:ea typeface="微软雅黑"/>
                <a:cs typeface="Arial" charset="0"/>
              </a:endParaRPr>
            </a:p>
          </p:txBody>
        </p:sp>
      </p:grpSp>
      <p:sp>
        <p:nvSpPr>
          <p:cNvPr id="39" name="Rektangel 23"/>
          <p:cNvSpPr>
            <a:spLocks noChangeArrowheads="1"/>
          </p:cNvSpPr>
          <p:nvPr/>
        </p:nvSpPr>
        <p:spPr bwMode="auto">
          <a:xfrm flipH="1">
            <a:off x="6275712" y="505021"/>
            <a:ext cx="2882235" cy="815159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800000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Расширение налоговой базы, повышение финансовой дисциплины, минимизация рисков несбалансированности бюджета</a:t>
            </a:r>
            <a:endParaRPr lang="zh-CN" altLang="en-US" sz="1200" b="1" noProof="1">
              <a:solidFill>
                <a:schemeClr val="bg1"/>
              </a:solidFill>
              <a:latin typeface="微软雅黑"/>
              <a:ea typeface="微软雅黑"/>
            </a:endParaRPr>
          </a:p>
        </p:txBody>
      </p:sp>
      <p:sp>
        <p:nvSpPr>
          <p:cNvPr id="40" name="Ligebenet trapez 25"/>
          <p:cNvSpPr/>
          <p:nvPr/>
        </p:nvSpPr>
        <p:spPr bwMode="auto">
          <a:xfrm flipH="1">
            <a:off x="6275712" y="309172"/>
            <a:ext cx="2882236" cy="195849"/>
          </a:xfrm>
          <a:prstGeom prst="trapezoid">
            <a:avLst>
              <a:gd name="adj" fmla="val 160887"/>
            </a:avLst>
          </a:prstGeom>
          <a:gradFill flip="none" rotWithShape="1">
            <a:gsLst>
              <a:gs pos="69000">
                <a:sysClr val="window" lastClr="FFFFFF">
                  <a:lumMod val="95000"/>
                </a:sysClr>
              </a:gs>
              <a:gs pos="37000">
                <a:sysClr val="window" lastClr="FFFFFF">
                  <a:lumMod val="85000"/>
                </a:sysClr>
              </a:gs>
              <a:gs pos="0">
                <a:sysClr val="window" lastClr="FFFFFF">
                  <a:lumMod val="75000"/>
                </a:sysClr>
              </a:gs>
            </a:gsLst>
            <a:lin ang="54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noProof="1">
              <a:solidFill>
                <a:srgbClr val="FFFFFF"/>
              </a:solidFill>
              <a:latin typeface="微软雅黑"/>
              <a:ea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2584280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района на 2025-2027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Целью налоговой политики муниципального района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2025 год и на плановый период 2026 и 2027 годов является сохранение экономического и доходного потенциала муниципального района и улучшение качества администрирования доходов.</a:t>
            </a:r>
          </a:p>
          <a:p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       Приоритетными направлениями налоговой политики 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Республики Башкортостан в среднесрочной перспективе являются: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совершенствование налогового законодательства Республики Башкортостан с учетом изменений в налоговом законодательстве Российской Федерации;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активизация механизмов налогового стимулирования;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бюджетной, экономической и социальной эффективности налоговых расходов Республики Башкортостан, оптимизация неэффективных налоговых льгот;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содействия среднему и малому бизнесу для развития предпринимательской деятельности;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укрепление концепции ответственного налогоплательщика Республики Башкортостан;</a:t>
            </a:r>
          </a:p>
          <a:p>
            <a:pPr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оказание мер государственной поддержки участникам СВО и членам их семей.</a:t>
            </a:r>
          </a:p>
          <a:p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Будет продолжена работа по выявлению и поощрению успешных организаций и индивидуальных предпринимателей, которые отличаются высоким уровнем налоговой дисциплины, прозрачным ведением бизнеса, принявших участие в ежегодном республиканском конкурсе «Налогоплательщик года».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Реализация налоговой политики должна способствовать улучшению инвестиционного климата и обеспечению достижения установленных показателей по росту доходов консолидированного бюджета муниципального района и в целом Республики Башкортостан.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2025–2027 годах будет продолжена реализация основных целей и задач налоговой политики, предусмотренных в предыдущие годы. Преемственность налоговой политики и последовательность реализации принятых решений призваны обеспечению достижения установленных показателей по росту доходов консолидированного бюджета муниципального района. В целом в налоговой политике приоритетом останется обеспечение стабильных налоговых условий для хозяйствующих субъектов и улучшение качества администрирования налогов.</a:t>
            </a:r>
          </a:p>
          <a:p>
            <a:endParaRPr lang="ru-RU" sz="135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5715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047081" y="-11385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долговой политики района на 2025-2027 годы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Под долговой политикой муниципального района понимается деятельность администрации муниципального района, направленная на обеспечение потребности бюджета муниципального района в заемном финансировании, своевременном и полном исполнении долговых обязательств муниципального района при минимизации расходов на обслуживание муниципального долга, поддержание объема и структуры обязательств, исключающих их неисполнение.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Долговая политика на 2025 год и на плановый период 2026 и 2027 годов определяет цели и задачи долговой политики, основные факторы, влияющие на долговую политику, риски для бюджета муниципального района, которые могут возникнуть в процессе управления муниципальным долгом муниципального района.</a:t>
            </a:r>
          </a:p>
          <a:p>
            <a:pPr algn="just"/>
            <a:r>
              <a:rPr lang="ru-RU" sz="1350" b="1" dirty="0">
                <a:latin typeface="Times New Roman" pitchFamily="18" charset="0"/>
                <a:cs typeface="Times New Roman" pitchFamily="18" charset="0"/>
              </a:rPr>
              <a:t>       Основными целями и задачами долговой политики муниципального района на предстоящий период являются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поддержание объема муниципального долга в объеме, позволяющем обеспечить сбалансированность бюджета и своевременно исполнять принятые обязательства;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своевременного исполнения долговых обязательств Республики Башкортостан в полном объеме;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соблюдение ограничений, установленных статьями 92.1, 106 и 107 Бюджетного кодекса Российской Федерации в соответствии с соглашениями, заключенными с Министерством финансов Республики Башкортостан при предоставлении бюджетного кредита из бюджета Республики Башкортостан бюджету муниципального района </a:t>
            </a:r>
            <a:r>
              <a:rPr lang="ru-RU" sz="13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осуществление оперативного управления в рамках реализации Программы муниципальных внутренних заимствований муниципального района </a:t>
            </a:r>
            <a:r>
              <a:rPr lang="ru-RU" sz="1350" b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на 2025 год и на плановый период 2026 и 2027 годов в части корректировки видов заимствований, а также сроков и объемов привлечения заемных средств;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обеспечение контроля своевременности и полноты исполнения и учета долговых обязательств, а также открытости данных о состоянии муниципального долг.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В целях снижения имеющихся рисков планируется: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учитывать экономические возможности по мобилизации ресурсов, текущую и ожидаемую экономическую конъюнктуру на финансовых рынках, а также использовать оптимальные сроки выхода на рынок;</a:t>
            </a:r>
          </a:p>
          <a:p>
            <a:pPr algn="just"/>
            <a:r>
              <a:rPr lang="ru-RU" sz="135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использовать механизм привлечения краткосрочных кредитов на пополнение остатков средств на едином счете бюджета.     </a:t>
            </a:r>
          </a:p>
        </p:txBody>
      </p:sp>
    </p:spTree>
    <p:extLst>
      <p:ext uri="{BB962C8B-B14F-4D97-AF65-F5344CB8AC3E}">
        <p14:creationId xmlns:p14="http://schemas.microsoft.com/office/powerpoint/2010/main" val="1440134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494756" y="47372"/>
            <a:ext cx="75670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Повышение бюджетной грамотности населения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942722"/>
            <a:ext cx="88868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3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2815" y="888860"/>
            <a:ext cx="801528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расширения использования финансовых услуг, усложнения и появления новых, трудных для понимания финансовых инструментов, вопросы финансовой грамотности населения стали чрезвычайно актуальными. Обеспечение личной финансовой безопасности становится важным фактором экономического благополучия людей не только муниципального района, но и страны в целом.</a:t>
            </a:r>
          </a:p>
        </p:txBody>
      </p:sp>
      <p:sp>
        <p:nvSpPr>
          <p:cNvPr id="3" name="Овал 2"/>
          <p:cNvSpPr/>
          <p:nvPr/>
        </p:nvSpPr>
        <p:spPr>
          <a:xfrm>
            <a:off x="107503" y="2181224"/>
            <a:ext cx="4931222" cy="2590801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Финансовая грамотность – это совокупность знаний, навыков и установок в сфере финансового поведения человека, ведущих к улучшению благосостояния и повышению качества жизни. На более высоком уровне она также включает в себя взаимодействие с банками и кредитными организациями, использование эффективных денежных инструментов, трезвую оценку экономического положения своего региона и всей страны.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38725" y="2162037"/>
            <a:ext cx="3679378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компетенции населения в сфере финансовой грамотности у всех возрастных и целевых групп муниципального района </a:t>
            </a:r>
            <a:r>
              <a:rPr lang="ru-RU" sz="13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 ведется работа по повышению охвата и качества финансового образования и информированности населения.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Путем публичного распространения через доступные источники информирования жителей муниципального образования о реализуемых мероприятиях по повышению доступности финансовых услуг, а так же внедрения элементов</a:t>
            </a:r>
          </a:p>
          <a:p>
            <a:pPr algn="ctr"/>
            <a:r>
              <a:rPr lang="ru-RU" sz="1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финансовой грамотности в образовательные программы общеобразовательных организаций.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5164" y="5841860"/>
            <a:ext cx="8015287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Главной целью является создание основ для формирования финансово грамотного поведения населения, как необходимого условия повышения уровня и качества жизни граждан, в том числе за счет использования финансовых продуктов и услуг надлежащего качества.</a:t>
            </a:r>
          </a:p>
        </p:txBody>
      </p:sp>
    </p:spTree>
    <p:extLst>
      <p:ext uri="{BB962C8B-B14F-4D97-AF65-F5344CB8AC3E}">
        <p14:creationId xmlns:p14="http://schemas.microsoft.com/office/powerpoint/2010/main" val="4969293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Диаграмма 41"/>
          <p:cNvGraphicFramePr/>
          <p:nvPr/>
        </p:nvGraphicFramePr>
        <p:xfrm>
          <a:off x="428596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3444598236"/>
              </p:ext>
            </p:extLst>
          </p:nvPr>
        </p:nvGraphicFramePr>
        <p:xfrm>
          <a:off x="-19422" y="1294475"/>
          <a:ext cx="9144000" cy="4500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376015"/>
              </p:ext>
            </p:extLst>
          </p:nvPr>
        </p:nvGraphicFramePr>
        <p:xfrm>
          <a:off x="0" y="5085184"/>
          <a:ext cx="9144000" cy="1771786"/>
        </p:xfrm>
        <a:graphic>
          <a:graphicData uri="http://schemas.openxmlformats.org/drawingml/2006/table">
            <a:tbl>
              <a:tblPr firstRow="1" bandRow="1">
                <a:tableStyleId>{1FECB4D8-DB02-4DC6-A0A2-4F2EBAE1DC90}</a:tableStyleId>
              </a:tblPr>
              <a:tblGrid>
                <a:gridCol w="163285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135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6957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2814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3113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22464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38942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    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    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942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908,2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51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1 116</a:t>
                      </a:r>
                      <a:r>
                        <a:rPr lang="ru-RU" sz="14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151,2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1 025 054,9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975 023,5</a:t>
                      </a: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1 035 799,2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75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1 122 033,6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1 023 554,9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973 523,5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1 034 299,2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4127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Дефицит(-), </a:t>
                      </a:r>
                    </a:p>
                    <a:p>
                      <a:pPr algn="l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Профицит (+)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8 971,3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2 757,4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-5 882,4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67036" y="332656"/>
            <a:ext cx="867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параметры бюджета района</a:t>
            </a:r>
          </a:p>
        </p:txBody>
      </p:sp>
    </p:spTree>
    <p:extLst>
      <p:ext uri="{BB962C8B-B14F-4D97-AF65-F5344CB8AC3E}">
        <p14:creationId xmlns:p14="http://schemas.microsoft.com/office/powerpoint/2010/main" val="108058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9552" y="157064"/>
            <a:ext cx="84249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Источники финансирования </a:t>
            </a:r>
          </a:p>
          <a:p>
            <a:pPr algn="ct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дефицита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тыс.руб.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506596"/>
              </p:ext>
            </p:extLst>
          </p:nvPr>
        </p:nvGraphicFramePr>
        <p:xfrm>
          <a:off x="0" y="1571640"/>
          <a:ext cx="9144000" cy="528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3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306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9653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73569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65097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(Отчет)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14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 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9146">
                <a:tc>
                  <a:txBody>
                    <a:bodyPr/>
                    <a:lstStyle/>
                    <a:p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Дефицит (+)</a:t>
                      </a:r>
                      <a:r>
                        <a:rPr lang="en-US" sz="1400" b="1" dirty="0">
                          <a:latin typeface="Times New Roman" pitchFamily="18" charset="0"/>
                          <a:cs typeface="Times New Roman" pitchFamily="18" charset="0"/>
                        </a:rPr>
                        <a:t>/</a:t>
                      </a:r>
                      <a:r>
                        <a:rPr lang="ru-RU" sz="1400" b="1" dirty="0">
                          <a:latin typeface="Times New Roman" pitchFamily="18" charset="0"/>
                          <a:cs typeface="Times New Roman" pitchFamily="18" charset="0"/>
                        </a:rPr>
                        <a:t>Профицит (-)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-8 971,3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757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5 882,4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4809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Бюджетные кредиты из других бюджетов бюджетной системы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smtClean="0">
                          <a:latin typeface="Times New Roman" pitchFamily="18" charset="0"/>
                          <a:cs typeface="Times New Roman" pitchFamily="18" charset="0"/>
                        </a:rPr>
                        <a:t>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00540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Привлечение кредитов из других бюджетов бюджетной системы Российской Федерации бюджетами муниципальных районов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10344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Погашение бюджетами муниципальных районов кредитов из других бюджетов бюджетной системы Российской Федерации в валюте Российской Федерации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- 5 000,0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000,0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-1 500,0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88446"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Изменение остатков средств на счетах по учету средств бюджетов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smtClean="0">
                          <a:latin typeface="Times New Roman" pitchFamily="18" charset="0"/>
                          <a:cs typeface="Times New Roman" pitchFamily="18" charset="0"/>
                        </a:rPr>
                        <a:t>-3 971,3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242</a:t>
                      </a:r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5 882,4</a:t>
                      </a: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8007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16390" name="WordArt 8"/>
          <p:cNvSpPr>
            <a:spLocks noChangeArrowheads="1" noChangeShapeType="1" noTextEdit="1"/>
          </p:cNvSpPr>
          <p:nvPr/>
        </p:nvSpPr>
        <p:spPr bwMode="auto">
          <a:xfrm>
            <a:off x="532564" y="730968"/>
            <a:ext cx="8359916" cy="8578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900"/>
              </a:avLst>
            </a:prstTxWarp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3600" b="1" kern="10" spc="150" dirty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3600" b="1" kern="10" spc="150" dirty="0">
                <a:ln w="11430"/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Уважаемые жители Нуримановского района!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328717"/>
            <a:ext cx="8100392" cy="5432256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200" i="1" dirty="0">
              <a:latin typeface="+mj-lt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районе проводится большая работа по совершенствованию открытости бюджета. Современные информационные технологии  во многом обеспечивают доступность к информации о составлении и исполнении бюджета. 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Финансовый орган Администрации муниципального района регулярно составляет  аналитический документ «Бюджет для граждан», который содержит основные положения проекта решения о бюджете и отчета о его исполнении в доступной и понятной форме.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По своей сути бюджет для граждан - это упрощенная версия бюджетного документа, которая использует доступные форматы, чтобы облегчить для граждан понимание бюджета, объяснить им планы и действия Администрации района во время бюджетного года и показать формы их возможного взаимодействия с каждым гражданином района по вопросам расходования общественных финансов. </a:t>
            </a: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Информацию о бюджетном процессе муниципального района и аналитический материал доступен на сайте.</a:t>
            </a:r>
            <a:endParaRPr lang="ru-RU" sz="1700" i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Очень надеемся, что «Бюджет для граждан», разработанный финансовым управлением Администрации муниципального района, станет доступным источником для повышения финансовой грамотности жителей </a:t>
            </a:r>
            <a:r>
              <a:rPr lang="ru-RU" sz="17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нашего </a:t>
            </a:r>
            <a:r>
              <a:rPr lang="ru-RU" sz="1700" i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района и активизации общественного контроля за муниципальными расходами.</a:t>
            </a:r>
            <a:endParaRPr lang="ru-RU" sz="17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81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331640" y="116632"/>
            <a:ext cx="7161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Общие характеристики бюджета 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4010025747"/>
              </p:ext>
            </p:extLst>
          </p:nvPr>
        </p:nvGraphicFramePr>
        <p:xfrm>
          <a:off x="0" y="716760"/>
          <a:ext cx="4912492" cy="2890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425693068"/>
              </p:ext>
            </p:extLst>
          </p:nvPr>
        </p:nvGraphicFramePr>
        <p:xfrm>
          <a:off x="4929189" y="716760"/>
          <a:ext cx="4299477" cy="2881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607159081"/>
              </p:ext>
            </p:extLst>
          </p:nvPr>
        </p:nvGraphicFramePr>
        <p:xfrm>
          <a:off x="-1" y="3843867"/>
          <a:ext cx="4572001" cy="261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4183168243"/>
              </p:ext>
            </p:extLst>
          </p:nvPr>
        </p:nvGraphicFramePr>
        <p:xfrm>
          <a:off x="4639732" y="3818467"/>
          <a:ext cx="4472225" cy="264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6970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" y="116632"/>
            <a:ext cx="914400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Доходы бюджета по видам доходов, тыс.руб. </a:t>
            </a:r>
            <a:endParaRPr lang="ru-RU" sz="30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4822387"/>
              </p:ext>
            </p:extLst>
          </p:nvPr>
        </p:nvGraphicFramePr>
        <p:xfrm>
          <a:off x="-1" y="761998"/>
          <a:ext cx="9144000" cy="6027987"/>
        </p:xfrm>
        <a:graphic>
          <a:graphicData uri="http://schemas.openxmlformats.org/drawingml/2006/table">
            <a:tbl>
              <a:tblPr/>
              <a:tblGrid>
                <a:gridCol w="4143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286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58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743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401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8581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8581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6834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 дохода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endParaRPr lang="ru-RU" sz="900" b="1" i="0" u="none" strike="noStrike" baseline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 fontAlgn="ctr"/>
                      <a:r>
                        <a:rPr lang="ru-RU" sz="900" b="1" i="0" u="none" strike="noStrike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7311">
                <a:tc>
                  <a:txBody>
                    <a:bodyPr/>
                    <a:lstStyle/>
                    <a:p>
                      <a:pPr marL="180975" indent="-180975"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903 767,3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923 908,2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1 116 151,2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1 025 054,9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975 023,5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1 035 799,2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254 775,9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271 864,3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335 051,7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351 380,9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380 566,4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393 614,6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7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прибыль, доходы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141 682,7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157 887,8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194 946,7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204 831,0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218 350,0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232 980,0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5716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товары (работы, услуги), реализуемые на территории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16 832,0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17 994,6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19 321,9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18 455,0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18 915,0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21 446,0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7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совокупный доход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66 625,9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65 591,4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75 510,7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87 017,9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96 790,4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102 447,6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77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 на имущество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4 351,4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4 337,4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1 909,7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4 601,0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4 739,0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4 881,0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103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Налоги, сборы и регулярные платежи за пользование природными ресурсами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- 0,5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7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Государственная пошлина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1 783,5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2 702,0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4 343,6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2 846,0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4962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9 605,0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14 767,2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19 207,3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12 659,0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15 659,0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12 659,0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196960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Платежи при пользовании природными ресурсами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165,2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109,0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49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350,5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534,3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324,3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186873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11 690,3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7 134,5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16 343,9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20 350,0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22 560,0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15 560,0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7998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Штрафы, санкции, возмещение ущерба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1 817,5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566,0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2 978,4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512,0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177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неналоговые доходы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241,6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177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648 991,4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652 043,9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781 099,5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673 674,0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594 457,1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642 184,6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349368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 от других бюджетов бюджетной системы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650 988,7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653 895,0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781 898,1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673 674,0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594 457,1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642 184,6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215824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Дотации бюджетам бюджетной системы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156 458,7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175 408,2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158 848,9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85 906,6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113 606,8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36660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94 443,7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85 308,8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87 169,7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  <a:tr h="21996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бюджетной системы Российской Федерации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365 183,6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367 733,9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384 700,4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9"/>
                  </a:ext>
                </a:extLst>
              </a:tr>
              <a:tr h="177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55 197,8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55 507,8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56 707,7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0"/>
                  </a:ext>
                </a:extLst>
              </a:tr>
              <a:tr h="208732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69,6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309,9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405,8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1"/>
                  </a:ext>
                </a:extLst>
              </a:tr>
              <a:tr h="177311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безвозмездные поступления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2"/>
                  </a:ext>
                </a:extLst>
              </a:tr>
              <a:tr h="44594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72000" marR="5120" marT="384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- 2 066,9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-2 161,0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-1 204,4</a:t>
                      </a: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9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20" marR="5120" marT="38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prstClr val="white">
                        <a:alpha val="0"/>
                      </a:prst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4757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29322" y="500042"/>
            <a:ext cx="3367079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3000" b="1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/>
        </p:nvSpPr>
        <p:spPr bwMode="auto">
          <a:xfrm>
            <a:off x="1320817" y="154510"/>
            <a:ext cx="7761249" cy="87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Сведения по безвозмездным поступлениям</a:t>
            </a:r>
          </a:p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бюджет муниципального района из бюджета Республики Башкортостан,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708716"/>
              </p:ext>
            </p:extLst>
          </p:nvPr>
        </p:nvGraphicFramePr>
        <p:xfrm>
          <a:off x="2" y="1376351"/>
          <a:ext cx="9082064" cy="1680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290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933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643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062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224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4465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82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27148"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9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9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5273"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182 963,5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156 458,8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175 408,2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158 848,9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85 906,6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113 606,8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273"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94 443,7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85 308,8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87 169,7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C9E7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5273"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Субвенции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365 183,6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367 733,9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latin typeface="Times New Roman" pitchFamily="18" charset="0"/>
                          <a:cs typeface="Times New Roman" pitchFamily="18" charset="0"/>
                        </a:rPr>
                        <a:t>384 700,4</a:t>
                      </a:r>
                      <a:endParaRPr lang="ru-RU" sz="9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71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Иные МБТ и прочие безвозмездные поступления   </a:t>
                      </a: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55 197,8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55 507,8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56 707,7</a:t>
                      </a:r>
                      <a:endParaRPr lang="ru-RU" sz="9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0080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1747414587"/>
              </p:ext>
            </p:extLst>
          </p:nvPr>
        </p:nvGraphicFramePr>
        <p:xfrm>
          <a:off x="4762" y="3477683"/>
          <a:ext cx="5924560" cy="2855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648277310"/>
              </p:ext>
            </p:extLst>
          </p:nvPr>
        </p:nvGraphicFramePr>
        <p:xfrm>
          <a:off x="5795918" y="3805106"/>
          <a:ext cx="3286148" cy="2464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2269067" y="3234852"/>
            <a:ext cx="11398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Динамика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7064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42" y="-9526"/>
            <a:ext cx="9248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трансферты, полученные </a:t>
            </a:r>
          </a:p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других бюджетов бюджетной системы РФ,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124492"/>
              </p:ext>
            </p:extLst>
          </p:nvPr>
        </p:nvGraphicFramePr>
        <p:xfrm>
          <a:off x="0" y="821469"/>
          <a:ext cx="9143999" cy="603653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694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863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507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85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85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882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935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3022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3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</a:t>
                      </a:r>
                      <a:r>
                        <a:rPr lang="ru-RU" sz="11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161 963,3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180 128,2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226 755,2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94 443,7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85 308,8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87 169,7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0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1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мероприятий по закупке техники для жилищно-коммунального хозяйства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5 447,0</a:t>
                      </a: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39280150"/>
                  </a:ext>
                </a:extLst>
              </a:tr>
              <a:tr h="58111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бюджетам на содержание, ремонт, капитальный ремонт, строительство и реконструкцию автомобильных дорог общего пользования местного значения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27 746,3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41 386,5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92 982,6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36 043,6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23 104,6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23 234,8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создание в общеобразовательных организациях, расположенных в</a:t>
                      </a:r>
                      <a:r>
                        <a:rPr lang="ru-RU" sz="11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сельской местности, условий для занятий физической культурой и спортом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411,8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969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культуры и спортом в 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407,3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83378997"/>
                  </a:ext>
                </a:extLst>
              </a:tr>
              <a:tr h="84621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общеразвивающих программ, для создания информационных систем в 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50989981"/>
                  </a:ext>
                </a:extLst>
              </a:tr>
              <a:tr h="5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организацию бесплатного горячего питания обучающихся, получающих начальное общее образование в государственных и муниципальных 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10 738,3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11 303,8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11 937,2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11 351,9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10 238,4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9 703,0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38593084"/>
                  </a:ext>
                </a:extLst>
              </a:tr>
              <a:tr h="5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развития и укрепления материально-технической базы домов культуры в населенных пунктах с числом жителей до 50 тысяч человек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4 937,0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907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обеспечению жильем молодых семей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1 649,8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2 208,6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1 686,</a:t>
                      </a:r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3 293,3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661,1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662,9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0031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отрасли культуры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9 054,6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242,5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257,8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94,6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97,1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58111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</a:t>
                      </a:r>
                      <a:r>
                        <a:rPr lang="ru-RU" sz="1100" b="0" i="0" kern="12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софинансирование</a:t>
                      </a:r>
                      <a:r>
                        <a:rPr lang="ru-RU" sz="11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капитальных вложений в объекты государственной (муниципальной) собственности в рамках обеспечения комплексного развития сельских территорий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5 343,2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53 561,1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6244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342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4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474485"/>
              </p:ext>
            </p:extLst>
          </p:nvPr>
        </p:nvGraphicFramePr>
        <p:xfrm>
          <a:off x="26138" y="124819"/>
          <a:ext cx="9117862" cy="6733180"/>
        </p:xfrm>
        <a:graphic>
          <a:graphicData uri="http://schemas.openxmlformats.org/drawingml/2006/table">
            <a:tbl>
              <a:tblPr/>
              <a:tblGrid>
                <a:gridCol w="4750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49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725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52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63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82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47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80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2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комплексного развития сельских территорий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13 737,8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10 687,6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6 793,5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44371632"/>
                  </a:ext>
                </a:extLst>
              </a:tr>
              <a:tr h="395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модернизации школьных систем образования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33 588,0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61442809"/>
                  </a:ext>
                </a:extLst>
              </a:tr>
              <a:tr h="20265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финансовое обеспечение отдельных полномочий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2 127,2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2 368,9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2 413,6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2 465,8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2 465,8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2 465,8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657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работников   муниципальных учреждений культуры до среднемесячной начисленной заработной платы наемных работников в организациях, у индивидуальных предпринимателей и физических лиц (среднемесячного дохода от трудовой  деятельности) в Республике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17 610,3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19 177,2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20 829,4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21 396,0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22 861,0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24 449,0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80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доведении средней заработной платы педагогических</a:t>
                      </a:r>
                      <a:r>
                        <a:rPr lang="ru-RU" sz="11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работников муниципальных учреждений дополнительного образования до средней заработной платы учителей в Республике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8 121,8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7 928,5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8 775,8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9 077,8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9 699,4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10 373,2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805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питанием обучающихся с ограниченными возможностями здоровья и детей-инвалидов в муниципальных общеобразовательных организациях, осуществляющих образовательную деятельность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6 327,7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7 038,8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5 929,2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7 440,5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7 440,5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7 440,5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95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Субсидии на мероприятия по улучшению систем наружного освещения населенных пунктов Республики Башкортостан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1 067,8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730,3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3583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устойчивого функционирования организаций, осуществляющих регулируемые виды деятельности в сфере теплоснабжения, водоснабжения и водоотведения, поставляющих коммунальные ресурсы для предоставления коммунальных услуг населению по тарифам, не обеспечивающим возмещение издержек, и подготовка объектов коммунального хозяйства к работе в осенне-зимний период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5 222,4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3 871,4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168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проекты развития общественной инфраструктуры, основанные на местных инициативах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459,8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1 987,8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4 069,8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27679611"/>
                  </a:ext>
                </a:extLst>
              </a:tr>
              <a:tr h="5972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обеспечению доступности приоритетных объектов и услуг в приоритетных сферах жизнедеятельности инвалидов и других маломобильных групп населения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675,4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317,0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145853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83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3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596913"/>
              </p:ext>
            </p:extLst>
          </p:nvPr>
        </p:nvGraphicFramePr>
        <p:xfrm>
          <a:off x="35496" y="33469"/>
          <a:ext cx="9108505" cy="6824533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371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58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80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059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59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59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969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722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1676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предпринимательства, а также физических лиц, применяющих специальный налоговый режим «Налог на профессиональный доход»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1 523,9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4966384"/>
                  </a:ext>
                </a:extLst>
              </a:tr>
              <a:tr h="22529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</a:t>
                      </a:r>
                      <a:r>
                        <a:rPr lang="ru-RU" sz="11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развитию учреждений культуры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1 382,4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6 903,6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23721559"/>
                  </a:ext>
                </a:extLst>
              </a:tr>
              <a:tr h="4136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поддержку мероприятий муниципальных программ развития субъектов малого и среднего предпринимательства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1 278,4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36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мероприятий по развитию образовательных организаций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8 143,4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3 284,3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2 580,5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152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мероприятия по капитальному ремонту водонапорных башен (систем централизованного водоснабжения) на территории сельских поселений Республики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1 514,6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1 399,1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5 899,7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5 899,7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36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обеспечение служебными легковыми автомобилями органов местного самоуправления Республики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630,0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85591058"/>
                  </a:ext>
                </a:extLst>
              </a:tr>
              <a:tr h="6152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проведение мероприятий</a:t>
                      </a:r>
                      <a:r>
                        <a:rPr lang="ru-RU" sz="1100" b="0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 организации бесплатного горячего питания обучающихся, получающих начальное образование в муниципальных образовательных организациях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249,4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176,5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273,3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1363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осуществление мероприятий по разработке документов территориального планирования и градостроительного зонирования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484,7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3 651,9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50344456"/>
                  </a:ext>
                </a:extLst>
              </a:tr>
              <a:tr h="121990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дополнительных мер социальной поддержки по освобождению от платы, взимаемой за присмотр и уход за детьми граждан из РБ, принимающих участие в специальной военной операции, посещающими муниципальные образовательные организации, реализующие образовательные программы дошкольного образования, в РБ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58,3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392,3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731,6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0349473"/>
                  </a:ext>
                </a:extLst>
              </a:tr>
              <a:tr h="6152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</a:t>
                      </a:r>
                      <a:r>
                        <a:rPr lang="ru-RU" sz="11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расходов по обеспечению детей участников специальной военной операции – учащихся 5-11 классов горячим бесплатным питанием в общеобразовательных организациях 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144,5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1 115,7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1 115,7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1 115,7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1287894"/>
                  </a:ext>
                </a:extLst>
              </a:tr>
              <a:tr h="61520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Субсидии на реализацию проектов по строительству, реконструкции, модернизации объектов инфраструктуры за счет средств бюджета Республики Башкортостан</a:t>
                      </a:r>
                    </a:p>
                  </a:txBody>
                  <a:tcPr marL="72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12 359,6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43 757,7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00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3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599916"/>
              </p:ext>
            </p:extLst>
          </p:nvPr>
        </p:nvGraphicFramePr>
        <p:xfrm>
          <a:off x="42728" y="34064"/>
          <a:ext cx="9101271" cy="682393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6929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643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4333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9957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64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79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0721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3841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4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</a:t>
                      </a:r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енции</a:t>
                      </a:r>
                      <a:r>
                        <a:rPr lang="ru-RU" sz="1100" b="1" i="0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всего, в том числе: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279 698,9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287 481,7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328 183,6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365 183,6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367 733,9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384 700,4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6831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</a:t>
                      </a:r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венции на оплату труда педагогических работников муниципальных 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</a:t>
                      </a:r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школьных образовательных организаций и муниципальных общеобразовательных организаций, предоставляющих дошкольное образование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44 435,8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42 995,1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46 786,4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48 951,5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52 213,3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55 742,8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787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дошкольных 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574,0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8909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педагогических работников муниципальных общеобразовательных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142 343,5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150 959,5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171 227,6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181 994,1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194 083,5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207 167,6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7870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приобретение учебников и учебных пособий, средств обучения, игр, игрушек муниципальных общеобразовательных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3 927,0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6 447,5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6 105,0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6 105,0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6 105,0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9948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выплату дотаций бюджетам поселений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1 920,2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1 912,9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1 962,1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1 952,8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70349473"/>
                  </a:ext>
                </a:extLst>
              </a:tr>
              <a:tr h="199486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на осуществление первичного воинского учета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2 015,7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2 794,9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3 313,8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3 622,5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3 751,7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89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и осуществление деятельности по опеке и попечительству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2 108,8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2 135,9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1 704,3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2 650,5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2 650,5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2 650,5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1287894"/>
                  </a:ext>
                </a:extLst>
              </a:tr>
              <a:tr h="389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образование и обеспечение деятельности комиссий по делам несовершеннолетних и защите их прав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920,7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789,9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51745817"/>
                  </a:ext>
                </a:extLst>
              </a:tr>
              <a:tr h="389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создание и обеспечение деятельности административных комиссий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885,3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879,6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928,2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15267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обеспечение бесплатным проездом детей-сирот и детей, оставшихся без попечения родителей, лиц из числа детей-сирот и детей, оставшихся без попечения родителей, лиц, потерявших в период обучения обоих родителей или единственного родителя, обучающихся по очной форме обучения по основным профессиональным образовательным программам и (или) по программам профессиональной подготовки по профессиям рабочих, должностям служащих за счет средств бюджета Республики Башкортостан или местных бюджетов, на городском, пригородном транспорте, в сельской местности на внутрирайонном транспорте (кроме такси)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31514231"/>
                  </a:ext>
                </a:extLst>
              </a:tr>
              <a:tr h="389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обустройство, содержание строительство и консервацию скотомогильников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380,8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296,2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8909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</a:t>
                      </a:r>
                      <a:r>
                        <a:rPr lang="ru-RU" sz="110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мероприятий при осуществлении деятельности по обращению с животными без владельцев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352,0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327,1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331,3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780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3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759457"/>
              </p:ext>
            </p:extLst>
          </p:nvPr>
        </p:nvGraphicFramePr>
        <p:xfrm>
          <a:off x="0" y="0"/>
          <a:ext cx="9108502" cy="6881256"/>
        </p:xfrm>
        <a:graphic>
          <a:graphicData uri="http://schemas.openxmlformats.org/drawingml/2006/table">
            <a:tbl>
              <a:tblPr/>
              <a:tblGrid>
                <a:gridCol w="47336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642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486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229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907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652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27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4464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151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</a:t>
                      </a:r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ции на социальную поддержку учащихся муниципальных 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общеоб</a:t>
                      </a:r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разовательных учреждений из многодетных малоимущих семей по </a:t>
                      </a:r>
                      <a:r>
                        <a:rPr lang="ru-RU" sz="110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</a:t>
                      </a:r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ечению бесплатным питанием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3 884,7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3 646,1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3 279,5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4 483,0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4 483,0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4 483,0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916815219"/>
                  </a:ext>
                </a:extLst>
              </a:tr>
              <a:tr h="66634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социальную поддержку учащихся общеобразовательных учреждений из многодетных малоимущих семей по обеспечению  школьной формой либо заменяющим ее комплектом детской одежды для посещения школьных занятий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1 652,1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1 697,9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1 683,2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2 424,9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2 513,1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2 621,5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67274936"/>
                  </a:ext>
                </a:extLst>
              </a:tr>
              <a:tr h="18201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ru-RU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социальной поддержке детей-сирот и детей, оставшихся без попечения родителей (за исключением детей, обучающихся в федеральных образовательных организациях), кроме полномочий по содержанию детей-сирот и детей, оставшихся без попечения родителей, в государственных образовательных организациях и медицинских организациях государственной системы здравоохранения для детей-сирот и детей, оставшихся без попечения родителей, в части ежемесячного пособия на содержание детей, переданных на воспитание в приемную и патронатную семью, вознаграждения, причитающегося приемным и патронатным родителям, пособий на содержание детей, переданных под опеку и попечительство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11 843,7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11 102,4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11 358,5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27 466,6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27 466,6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27 466,6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66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детей-сирот и детей, оставшихся без попечения родителей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1 800,1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2 049,2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2 131,8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2 217,9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38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организацию отдыха и оздоровление детей (за исключением организации отдыха детей в каникулярное время)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3 371,2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3 308,8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3 604,</a:t>
                      </a:r>
                      <a:r>
                        <a:rPr lang="en-US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3 756,5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3 901,4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3 901,4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559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 дошкольных 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16 861,4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16 503,9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18 734,5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21 162,0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21 162,0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21 161,9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367052006"/>
                  </a:ext>
                </a:extLst>
              </a:tr>
              <a:tr h="50151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оплату труда административно-управленческого и вспомогательного персонала муниципальных общеобразовательных организаций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15 071,1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15 055,4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 algn="ctr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17 285,7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228600" indent="-228600" algn="ctr" fontAlgn="ctr">
                        <a:buNone/>
                      </a:pPr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18 000,1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18 000,1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18 000,3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8311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государственных полномочий по обеспечению жилыми помещениями инвалидов и семей, имеющих детей-инвалидов, нуждающихся в жилых помещениях, предоставляемых по договорам социального найма, вставших на учет после 1 января 2005 года и страдающих тяжелыми формами хронических заболеваний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2 394,7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658367793"/>
                  </a:ext>
                </a:extLst>
              </a:tr>
              <a:tr h="7700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 fontAlgn="t"/>
                      <a:r>
                        <a:rPr lang="ru-RU" sz="10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бюджетам муниципальных районов на предоставление жилых помещений детям-сиротам и детям, оставшимся без попечения родителей, лицам из их числа по договорам найма специализированных жилых помещений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17 670,7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18 574,7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30 962,4</a:t>
                      </a:r>
                      <a:endParaRPr lang="ru-RU" sz="10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31 169,3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17 316,3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17 316,3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935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3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10582"/>
              </p:ext>
            </p:extLst>
          </p:nvPr>
        </p:nvGraphicFramePr>
        <p:xfrm>
          <a:off x="35495" y="47747"/>
          <a:ext cx="9048119" cy="6751718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079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748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072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234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039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58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1978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79226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 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7209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нции на социальную поддержку учащихся муниципальных 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образовательных организаций из многодетных малоимущих семей по </a:t>
                      </a:r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доставлению набора школьно-письменных принадлежностей первоклассникам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214,5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275,3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254,4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313,8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326,4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31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компенсацию части платы, взимаемой с родителей (законных представителей) за присмотр и уход за детьми, посещающими образовательные организации, реализующие образовательные программы дошкольного образования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4 886,4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5 732,8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5 507,4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6 314,2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6 566,8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6 829,4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863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Субвенции на осуществление полномочий по составлению (изменению) списков кандидатов в присяжные заседатели федеральных судов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205,2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86598482"/>
                  </a:ext>
                </a:extLst>
              </a:tr>
              <a:tr h="32700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межбюджетные</a:t>
                      </a:r>
                      <a:r>
                        <a:rPr lang="ru-RU" sz="1100" b="1" i="0" u="none" strike="noStrike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трансферты всего, в том числе:</a:t>
                      </a:r>
                      <a:endParaRPr lang="ru-RU" sz="1100" b="1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26 363,0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29 826,4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51 551,1</a:t>
                      </a:r>
                      <a:endParaRPr lang="ru-RU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55197,9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55 507,8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56 707,7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431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трансферты, передаваемые бюджетам муниципальных районов из бюджетов поселений на осуществление части полномочий по решению вопросов местного значения в соответствии с заключенными соглашениями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2 549,5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2 935,9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3 024,3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6431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456,9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1 792,8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2 082,4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1 886,3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1 914,9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1 949,5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55921709"/>
                  </a:ext>
                </a:extLst>
              </a:tr>
              <a:tr h="6764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мероприятия по благоустройству территорий населенных пунктов, коммунальному хозяйству, обеспечению мер пожарной безопасности и охране окружающей среды в границах сельских поселений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27525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на 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города Байконура и федеральной территории «Сириус», муниципальных общеобразовательных организаций и профессиональных образовательных организаций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239,6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718,7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82233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 бюджетам муниципальных районов на ежемесячное денежное вознаграждение за классное руководство педагогическим работникам государственных и муниципальных общеобразовательных организаций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16 170,</a:t>
                      </a:r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16 248,1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27 395,8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30 904,3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30 904,3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30 904,3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954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4500562" y="4929198"/>
            <a:ext cx="23034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400" b="1">
              <a:latin typeface="Calibri" pitchFamily="34" charset="0"/>
            </a:endParaRPr>
          </a:p>
        </p:txBody>
      </p:sp>
      <p:graphicFrame>
        <p:nvGraphicFramePr>
          <p:cNvPr id="3" name="Group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776081"/>
              </p:ext>
            </p:extLst>
          </p:nvPr>
        </p:nvGraphicFramePr>
        <p:xfrm>
          <a:off x="34183" y="60459"/>
          <a:ext cx="9109816" cy="679754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47442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924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166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164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6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995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406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2990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межбюджетных трансфертов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100" b="1" u="none" strike="noStrike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 (План)</a:t>
                      </a:r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45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Прочие </a:t>
                      </a:r>
                      <a:r>
                        <a:rPr lang="ru-RU" sz="11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100" b="0" i="0" kern="12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на </a:t>
                      </a:r>
                      <a:r>
                        <a:rPr lang="ru-RU" sz="11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единовременную компенсационную </a:t>
                      </a:r>
                      <a:r>
                        <a:rPr lang="ru-RU" sz="1100" b="0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выплату</a:t>
                      </a:r>
                      <a:r>
                        <a:rPr lang="ru-RU" sz="11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специалистам муниципальных учреждений культуры с </a:t>
                      </a:r>
                      <a:r>
                        <a:rPr lang="ru-RU" sz="1100" b="0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</a:t>
                      </a:r>
                      <a:r>
                        <a:rPr lang="ru-RU" sz="11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фессиональным образованием и (или) педагогическим работникам </a:t>
                      </a:r>
                      <a:r>
                        <a:rPr lang="ru-RU" sz="1100" b="0" i="0" kern="1200" dirty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</a:t>
                      </a:r>
                      <a:r>
                        <a:rPr lang="ru-RU" sz="1100" b="0" i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ниципальных учреждений дополнительного образования сферы культуры (детских школ искусств, детских музыкальных школ, детских художественных школ, детских хореографических школ), прибывшим (переехавшим) на работу с 2018 года в сельский населенный пункт, либо рабочий поселок, либо поселок городского типа, либо город с населением до 50 тысяч человек, расположенные на территории РБ)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21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реализацию мероприятий в области культуры, искусства, укрепления единства российской нации и этнокультурного развития народов в Республике Башкортостан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2 378,3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621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Прочие межбюджетные трансферты</a:t>
                      </a:r>
                      <a:r>
                        <a:rPr lang="en-US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1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 организацию и проведение республиканского конкурса программ по профилактике экстремизма в молодежной среде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21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мероприятий по благоустройству административных центров муниципальных районов Республики Башкортостан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855,1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82518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</a:t>
                      </a:r>
                      <a:r>
                        <a:rPr lang="ru-RU" sz="1100" b="0" i="0" u="none" strike="noStrike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софинансирование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расходных обязательств, возникающих при заключении концессионных соглашений между муниципальными образованиями Республики Башкортостан и организациями, выступающими заемщиками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332,8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5 551,</a:t>
                      </a:r>
                      <a:r>
                        <a:rPr lang="en-US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8 364,4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7 922,9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9 969,1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47826115"/>
                  </a:ext>
                </a:extLst>
              </a:tr>
              <a:tr h="621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финансовое обеспечение муниципального социального заказа на оказание физкультурно-оздоровительных услуг отдельным категориям граждан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15486586"/>
                  </a:ext>
                </a:extLst>
              </a:tr>
              <a:tr h="591371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трансферты на финансирование расходов, связанных с уплатой лизинговых платежей на закупку коммунальной техники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997,7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3 712,7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3 487,2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2 606,3</a:t>
                      </a:r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46377121"/>
                  </a:ext>
                </a:extLst>
              </a:tr>
              <a:tr h="62106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 межбюджетные </a:t>
                      </a:r>
                      <a:r>
                        <a:rPr lang="ru-RU" sz="1100" b="0" i="0" u="none" strike="noStrik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трансферты на премирование </a:t>
                      </a:r>
                      <a:r>
                        <a:rPr lang="ru-RU" sz="1100" b="0" i="0" u="none" strike="noStrike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победителей по итогам республиканского конкурса среди сельских населенных пунктов Республики Башкортостан «Трезвое село»</a:t>
                      </a:r>
                    </a:p>
                  </a:txBody>
                  <a:tcPr marL="72000" marR="9525" marT="714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0" i="0" u="none" strike="noStrike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451629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77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1808" y="914379"/>
            <a:ext cx="8100392" cy="307777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1400" i="1" dirty="0"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4308" y="1049825"/>
            <a:ext cx="797789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Административно – территориальное деление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4)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Все о бюджете (слайды 5-13)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цели, задачи и приоритетные направления бюджетной, налоговой и долговой политики (слайды 14-16)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Повышение бюджетной грамотности населения (слайд 17)</a:t>
            </a: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Основные параметры бюджета муниципального района Нуримановский район Республики Башкортостан на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год и на плановый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-202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годы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(слайд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18-20)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Доходы бюджета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21-29)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32-48)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Дотационность бюджетов сельских поселений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49)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Муниципальный долг муниципального района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(слайды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50-51)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Расходы бюджета на реализацию муниципальных программ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слайды 52-72)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Реализация национальных проектов в муниципальном районе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 (слайд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73-74)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marL="400050" indent="-400050" algn="just">
              <a:buFont typeface="+mj-lt"/>
              <a:buAutoNum type="romanUcPeriod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Контактная информация (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слайд </a:t>
            </a: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75)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191672" y="500042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9156795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27984393"/>
              </p:ext>
            </p:extLst>
          </p:nvPr>
        </p:nvGraphicFramePr>
        <p:xfrm>
          <a:off x="2895600" y="389852"/>
          <a:ext cx="3276600" cy="18163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6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844462305"/>
              </p:ext>
            </p:extLst>
          </p:nvPr>
        </p:nvGraphicFramePr>
        <p:xfrm>
          <a:off x="2" y="357167"/>
          <a:ext cx="2928925" cy="185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356832348"/>
              </p:ext>
            </p:extLst>
          </p:nvPr>
        </p:nvGraphicFramePr>
        <p:xfrm>
          <a:off x="3128020" y="4932481"/>
          <a:ext cx="288796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27298794"/>
              </p:ext>
            </p:extLst>
          </p:nvPr>
        </p:nvGraphicFramePr>
        <p:xfrm>
          <a:off x="6019801" y="4954078"/>
          <a:ext cx="3077740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0" y="-74959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видам </a:t>
            </a:r>
            <a:r>
              <a:rPr lang="ru-RU" sz="2000" b="1" dirty="0" smtClean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расходов, </a:t>
            </a:r>
            <a:r>
              <a:rPr lang="ru-RU" sz="2000" b="1" dirty="0" err="1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1857364"/>
            <a:ext cx="357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71802" y="6488668"/>
            <a:ext cx="25199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794809" y="6488668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2031425851"/>
              </p:ext>
            </p:extLst>
          </p:nvPr>
        </p:nvGraphicFramePr>
        <p:xfrm>
          <a:off x="6153160" y="422461"/>
          <a:ext cx="2990840" cy="17464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881185992"/>
              </p:ext>
            </p:extLst>
          </p:nvPr>
        </p:nvGraphicFramePr>
        <p:xfrm>
          <a:off x="-4792" y="5054600"/>
          <a:ext cx="3076594" cy="180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2556115"/>
              </p:ext>
            </p:extLst>
          </p:nvPr>
        </p:nvGraphicFramePr>
        <p:xfrm>
          <a:off x="2" y="2214554"/>
          <a:ext cx="9144001" cy="2752237"/>
        </p:xfrm>
        <a:graphic>
          <a:graphicData uri="http://schemas.openxmlformats.org/drawingml/2006/table">
            <a:tbl>
              <a:tblPr/>
              <a:tblGrid>
                <a:gridCol w="31528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2319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47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59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710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7075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03775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5872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 на выплаты персоналу в целях обеспечения выполнения функций государственными (муниципальными) органами, казенными учреждениями, органами управления государственными внебюджетными фондами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87 626,7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91 402,5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105 428,0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85 250,4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85 250,4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85 250,4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Закупка товаров, работ и услуг для обеспечения государственных (муниципальных) нужд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47 716,7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62 653,9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107 940,4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62 656,4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47 580,0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50 269,2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2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Социальное обеспечение и иные выплаты населению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25 871,2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23 702,3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34 871,0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41 432,4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37 810,7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37 812,5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02832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Капитальные вложения в объекты государственной (муниципальной) собственности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26 714,2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25 253,7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78 869,3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31 169,3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17 316,3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17 316,3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2488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85 711,7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73 854,9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99 087,8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62 011,7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62 294,7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62 905,3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96903">
                <a:tc>
                  <a:txBody>
                    <a:bodyPr/>
                    <a:lstStyle/>
                    <a:p>
                      <a:pPr algn="ctr" fontAlgn="t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9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Предоставление субсидий бюджетным, автономным учреждениям и иным некоммерческим организациям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600 170,2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590 689,0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678 139,1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728 797,0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700 423,8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742 154,1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2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7,4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5,9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72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бюджетные ассигнования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20 967,6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53 583,9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17 690,5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12 230,3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11 179,8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13 226,0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172488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Иные средства</a:t>
                      </a:r>
                    </a:p>
                  </a:txBody>
                  <a:tcPr marL="7447" marR="7447" marT="7447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744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100" b="1" i="0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11 661,8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25 361,1</a:t>
                      </a:r>
                    </a:p>
                  </a:txBody>
                  <a:tcPr marL="7447" marR="7447" marT="99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468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768" y="123815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по разделам, тыс.руб.</a:t>
            </a:r>
          </a:p>
        </p:txBody>
      </p:sp>
      <p:graphicFrame>
        <p:nvGraphicFramePr>
          <p:cNvPr id="5" name="Таблица 4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111577106"/>
              </p:ext>
            </p:extLst>
          </p:nvPr>
        </p:nvGraphicFramePr>
        <p:xfrm>
          <a:off x="0" y="759123"/>
          <a:ext cx="9127232" cy="60988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6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015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01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802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2288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015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288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01390"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768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Общегосударственные вопросы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89 400,8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92 509,1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106 751,0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89 071,0</a:t>
                      </a:r>
                      <a:endParaRPr lang="ru-RU" sz="1300" b="0" kern="130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83 512,6</a:t>
                      </a:r>
                      <a:endParaRPr lang="ru-RU" sz="13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00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300" b="0" kern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83 380,5</a:t>
                      </a:r>
                      <a:endParaRPr lang="ru-RU" sz="1300" b="0" kern="0" baseline="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27000" marB="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768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оборона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015,7</a:t>
                      </a:r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2 321,2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2 794,9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3 313,8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3 622,5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3 751,7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139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безопасность и правоохранительная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деятельность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3 376,5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4 165,3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7 682,4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4 060,4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768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Национальная экономика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114 406,0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136 335,6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184 168,1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117 455,7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100 433,5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103 850,8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0139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Жилищно-коммунальное хозяйство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54 684,1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83 955,5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93 187,0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18 572,3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25 068,4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26 233,7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7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dirty="0">
                          <a:latin typeface="Times New Roman" pitchFamily="18" charset="0"/>
                          <a:cs typeface="Times New Roman" pitchFamily="18" charset="0"/>
                        </a:rPr>
                        <a:t>Охрана окружающей среды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1 572,6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378,6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778,7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68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300" b="0" i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479 381,3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441 446,3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542 110,8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588 353,2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566 643,5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600 062,3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8768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Культура, кинематография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54 047,9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69 719,6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73 597,7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76 898,9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72 292,8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79 468,1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8768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Социальная политика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55 045,5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53 445,5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69 446,0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86 568,7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69 495,4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69 880,8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8768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 и спорт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529,0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629,9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1 728,1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2 692,4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2 493,7 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8768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Средства массовой информации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688,0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501390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17,7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928804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Межбюджетные трансферты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 характера бюджетам бюджетной системы Российской Федерации</a:t>
                      </a:r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39 630,9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35 533,4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39 081,3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35 443,0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33 971,5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35 333,7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87683">
                <a:tc>
                  <a:txBody>
                    <a:bodyPr/>
                    <a:lstStyle/>
                    <a:p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Условно утвержденные</a:t>
                      </a:r>
                      <a:r>
                        <a:rPr lang="ru-RU" sz="1300" b="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расходы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3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11 661,8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25 361,1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87683">
                <a:tc>
                  <a:txBody>
                    <a:bodyPr/>
                    <a:lstStyle/>
                    <a:p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894 796,0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921 150,8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1 122 033,6</a:t>
                      </a:r>
                    </a:p>
                  </a:txBody>
                  <a:tcPr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1 023 554,9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973 523,5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1 034 299,2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 descr="IMG_0074.jpg"/>
          <p:cNvPicPr>
            <a:picLocks noChangeAspect="1"/>
          </p:cNvPicPr>
          <p:nvPr/>
        </p:nvPicPr>
        <p:blipFill>
          <a:blip r:embed="rId2" cstate="print"/>
          <a:srcRect r="6570"/>
          <a:stretch>
            <a:fillRect/>
          </a:stretch>
        </p:blipFill>
        <p:spPr>
          <a:xfrm>
            <a:off x="28253" y="1604398"/>
            <a:ext cx="9024731" cy="3164463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</p:pic>
      <p:sp>
        <p:nvSpPr>
          <p:cNvPr id="92161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162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53835" y="148232"/>
            <a:ext cx="85683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муниципального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разделам бюджетной классификации на 2025 год, %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0" y="4810541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32559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91480" y="30214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8,7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6463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оборона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95777" y="3570135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98034" y="3468094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32095" y="3183172"/>
            <a:ext cx="4455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11,5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141550" y="541749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904877" y="482909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0013" y="342303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1,8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623144" y="5404239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МБТ общего характера бюджетам бюджетной системы РФ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93203" y="1372925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57,5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078234" y="5404238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Культура, </a:t>
            </a:r>
          </a:p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кинематография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826980" y="482511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535974" y="53949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324476" y="4811866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959256" y="5384360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Обслуживание государственного (муниципального) долга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358638" y="4819815"/>
            <a:ext cx="1184744" cy="47707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Образование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159069" y="3155343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7,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10823" y="3236181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3,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780596" y="3093058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8,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202015" y="3522427"/>
            <a:ext cx="3770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0,3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718851" y="3546282"/>
            <a:ext cx="453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299295" y="3562184"/>
            <a:ext cx="1847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Выгнутая вниз стрелка 38"/>
          <p:cNvSpPr/>
          <p:nvPr/>
        </p:nvSpPr>
        <p:spPr>
          <a:xfrm>
            <a:off x="4047214" y="4476585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0" name="Выгнутая вниз стрелка 39"/>
          <p:cNvSpPr/>
          <p:nvPr/>
        </p:nvSpPr>
        <p:spPr>
          <a:xfrm rot="10800000">
            <a:off x="4032636" y="4231419"/>
            <a:ext cx="445273" cy="182880"/>
          </a:xfrm>
          <a:prstGeom prst="curved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4174434" y="4373217"/>
            <a:ext cx="166977" cy="16697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44" name="Овал 43"/>
          <p:cNvSpPr/>
          <p:nvPr/>
        </p:nvSpPr>
        <p:spPr>
          <a:xfrm>
            <a:off x="4293704" y="4293704"/>
            <a:ext cx="63611" cy="6361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7324476" y="3564518"/>
            <a:ext cx="6078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0,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000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777201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249881"/>
            <a:ext cx="9010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общегосударственные вопросы,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268389"/>
              </p:ext>
            </p:extLst>
          </p:nvPr>
        </p:nvGraphicFramePr>
        <p:xfrm>
          <a:off x="0" y="3614107"/>
          <a:ext cx="9144001" cy="324389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598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814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60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3564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64544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2022 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 </a:t>
                      </a:r>
                    </a:p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 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 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(План)</a:t>
                      </a:r>
                    </a:p>
                  </a:txBody>
                  <a:tcPr marT="34290" marB="3429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12302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4 632,7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4 673,5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4 714,2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3 561,3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1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561,3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3 561,3</a:t>
                      </a:r>
                    </a:p>
                  </a:txBody>
                  <a:tcPr marT="34290" marB="3429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3618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55 445,6</a:t>
                      </a: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57 922,3</a:t>
                      </a: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65 553,1</a:t>
                      </a: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51 913,6</a:t>
                      </a: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47 571,5</a:t>
                      </a: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47 589,7</a:t>
                      </a:r>
                    </a:p>
                  </a:txBody>
                  <a:tcPr marT="34290" marB="3429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9937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205,2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169,1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9,1</a:t>
                      </a:r>
                    </a:p>
                  </a:txBody>
                  <a:tcPr marT="34290" marB="3429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9937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проведения выборов и референдумов</a:t>
                      </a: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300,0</a:t>
                      </a: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ECEB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9937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Резервные фонды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600,0</a:t>
                      </a:r>
                    </a:p>
                  </a:txBody>
                  <a:tcPr marT="34290" marB="3429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2744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3D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29 117,2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3D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29 913,3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3D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36 183,6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3D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32 986,6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3D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31 610,8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3D0F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31 620,4</a:t>
                      </a:r>
                      <a:endParaRPr lang="ru-RU" sz="11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3D0F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652043407"/>
              </p:ext>
            </p:extLst>
          </p:nvPr>
        </p:nvGraphicFramePr>
        <p:xfrm>
          <a:off x="0" y="830260"/>
          <a:ext cx="9144000" cy="2534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76693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6818" y="188640"/>
            <a:ext cx="89535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оборону, тыс.руб.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7" y="1078063"/>
            <a:ext cx="37079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Мобилизационная и 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вневойсковая подготовка</a:t>
            </a:r>
          </a:p>
          <a:p>
            <a:pPr algn="ctr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(межбюджетные трансферты бюджетам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сельских поселений на осуществление первичного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воинского учета на территориях, </a:t>
            </a:r>
          </a:p>
          <a:p>
            <a:pPr algn="ctr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где отсутствуют военные комиссариаты)</a:t>
            </a:r>
          </a:p>
        </p:txBody>
      </p:sp>
      <p:sp>
        <p:nvSpPr>
          <p:cNvPr id="15" name="Freeform 9"/>
          <p:cNvSpPr>
            <a:spLocks noChangeAspect="1" noEditPoints="1"/>
          </p:cNvSpPr>
          <p:nvPr/>
        </p:nvSpPr>
        <p:spPr bwMode="auto">
          <a:xfrm>
            <a:off x="5148064" y="1078063"/>
            <a:ext cx="835199" cy="484422"/>
          </a:xfrm>
          <a:custGeom>
            <a:avLst/>
            <a:gdLst>
              <a:gd name="T0" fmla="*/ 114 w 132"/>
              <a:gd name="T1" fmla="*/ 26 h 67"/>
              <a:gd name="T2" fmla="*/ 108 w 132"/>
              <a:gd name="T3" fmla="*/ 32 h 67"/>
              <a:gd name="T4" fmla="*/ 110 w 132"/>
              <a:gd name="T5" fmla="*/ 37 h 67"/>
              <a:gd name="T6" fmla="*/ 99 w 132"/>
              <a:gd name="T7" fmla="*/ 55 h 67"/>
              <a:gd name="T8" fmla="*/ 100 w 132"/>
              <a:gd name="T9" fmla="*/ 55 h 67"/>
              <a:gd name="T10" fmla="*/ 107 w 132"/>
              <a:gd name="T11" fmla="*/ 49 h 67"/>
              <a:gd name="T12" fmla="*/ 104 w 132"/>
              <a:gd name="T13" fmla="*/ 67 h 67"/>
              <a:gd name="T14" fmla="*/ 110 w 132"/>
              <a:gd name="T15" fmla="*/ 67 h 67"/>
              <a:gd name="T16" fmla="*/ 114 w 132"/>
              <a:gd name="T17" fmla="*/ 60 h 67"/>
              <a:gd name="T18" fmla="*/ 119 w 132"/>
              <a:gd name="T19" fmla="*/ 67 h 67"/>
              <a:gd name="T20" fmla="*/ 124 w 132"/>
              <a:gd name="T21" fmla="*/ 67 h 67"/>
              <a:gd name="T22" fmla="*/ 121 w 132"/>
              <a:gd name="T23" fmla="*/ 49 h 67"/>
              <a:gd name="T24" fmla="*/ 128 w 132"/>
              <a:gd name="T25" fmla="*/ 55 h 67"/>
              <a:gd name="T26" fmla="*/ 130 w 132"/>
              <a:gd name="T27" fmla="*/ 55 h 67"/>
              <a:gd name="T28" fmla="*/ 118 w 132"/>
              <a:gd name="T29" fmla="*/ 37 h 67"/>
              <a:gd name="T30" fmla="*/ 121 w 132"/>
              <a:gd name="T31" fmla="*/ 32 h 67"/>
              <a:gd name="T32" fmla="*/ 114 w 132"/>
              <a:gd name="T33" fmla="*/ 26 h 67"/>
              <a:gd name="T34" fmla="*/ 18 w 132"/>
              <a:gd name="T35" fmla="*/ 26 h 67"/>
              <a:gd name="T36" fmla="*/ 11 w 132"/>
              <a:gd name="T37" fmla="*/ 32 h 67"/>
              <a:gd name="T38" fmla="*/ 13 w 132"/>
              <a:gd name="T39" fmla="*/ 37 h 67"/>
              <a:gd name="T40" fmla="*/ 2 w 132"/>
              <a:gd name="T41" fmla="*/ 55 h 67"/>
              <a:gd name="T42" fmla="*/ 3 w 132"/>
              <a:gd name="T43" fmla="*/ 55 h 67"/>
              <a:gd name="T44" fmla="*/ 11 w 132"/>
              <a:gd name="T45" fmla="*/ 49 h 67"/>
              <a:gd name="T46" fmla="*/ 7 w 132"/>
              <a:gd name="T47" fmla="*/ 67 h 67"/>
              <a:gd name="T48" fmla="*/ 13 w 132"/>
              <a:gd name="T49" fmla="*/ 67 h 67"/>
              <a:gd name="T50" fmla="*/ 18 w 132"/>
              <a:gd name="T51" fmla="*/ 60 h 67"/>
              <a:gd name="T52" fmla="*/ 22 w 132"/>
              <a:gd name="T53" fmla="*/ 67 h 67"/>
              <a:gd name="T54" fmla="*/ 28 w 132"/>
              <a:gd name="T55" fmla="*/ 67 h 67"/>
              <a:gd name="T56" fmla="*/ 24 w 132"/>
              <a:gd name="T57" fmla="*/ 49 h 67"/>
              <a:gd name="T58" fmla="*/ 32 w 132"/>
              <a:gd name="T59" fmla="*/ 55 h 67"/>
              <a:gd name="T60" fmla="*/ 33 w 132"/>
              <a:gd name="T61" fmla="*/ 55 h 67"/>
              <a:gd name="T62" fmla="*/ 22 w 132"/>
              <a:gd name="T63" fmla="*/ 37 h 67"/>
              <a:gd name="T64" fmla="*/ 24 w 132"/>
              <a:gd name="T65" fmla="*/ 32 h 67"/>
              <a:gd name="T66" fmla="*/ 18 w 132"/>
              <a:gd name="T67" fmla="*/ 26 h 67"/>
              <a:gd name="T68" fmla="*/ 67 w 132"/>
              <a:gd name="T69" fmla="*/ 0 h 67"/>
              <a:gd name="T70" fmla="*/ 57 w 132"/>
              <a:gd name="T71" fmla="*/ 10 h 67"/>
              <a:gd name="T72" fmla="*/ 60 w 132"/>
              <a:gd name="T73" fmla="*/ 18 h 67"/>
              <a:gd name="T74" fmla="*/ 42 w 132"/>
              <a:gd name="T75" fmla="*/ 47 h 67"/>
              <a:gd name="T76" fmla="*/ 44 w 132"/>
              <a:gd name="T77" fmla="*/ 48 h 67"/>
              <a:gd name="T78" fmla="*/ 56 w 132"/>
              <a:gd name="T79" fmla="*/ 38 h 67"/>
              <a:gd name="T80" fmla="*/ 50 w 132"/>
              <a:gd name="T81" fmla="*/ 67 h 67"/>
              <a:gd name="T82" fmla="*/ 60 w 132"/>
              <a:gd name="T83" fmla="*/ 67 h 67"/>
              <a:gd name="T84" fmla="*/ 67 w 132"/>
              <a:gd name="T85" fmla="*/ 55 h 67"/>
              <a:gd name="T86" fmla="*/ 74 w 132"/>
              <a:gd name="T87" fmla="*/ 67 h 67"/>
              <a:gd name="T88" fmla="*/ 84 w 132"/>
              <a:gd name="T89" fmla="*/ 67 h 67"/>
              <a:gd name="T90" fmla="*/ 78 w 132"/>
              <a:gd name="T91" fmla="*/ 38 h 67"/>
              <a:gd name="T92" fmla="*/ 90 w 132"/>
              <a:gd name="T93" fmla="*/ 48 h 67"/>
              <a:gd name="T94" fmla="*/ 92 w 132"/>
              <a:gd name="T95" fmla="*/ 47 h 67"/>
              <a:gd name="T96" fmla="*/ 74 w 132"/>
              <a:gd name="T97" fmla="*/ 18 h 67"/>
              <a:gd name="T98" fmla="*/ 77 w 132"/>
              <a:gd name="T99" fmla="*/ 10 h 67"/>
              <a:gd name="T100" fmla="*/ 67 w 132"/>
              <a:gd name="T101" fmla="*/ 0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132" h="67">
                <a:moveTo>
                  <a:pt x="114" y="26"/>
                </a:moveTo>
                <a:cubicBezTo>
                  <a:pt x="111" y="26"/>
                  <a:pt x="108" y="29"/>
                  <a:pt x="108" y="32"/>
                </a:cubicBezTo>
                <a:cubicBezTo>
                  <a:pt x="108" y="34"/>
                  <a:pt x="109" y="36"/>
                  <a:pt x="110" y="37"/>
                </a:cubicBezTo>
                <a:cubicBezTo>
                  <a:pt x="104" y="40"/>
                  <a:pt x="96" y="53"/>
                  <a:pt x="99" y="55"/>
                </a:cubicBezTo>
                <a:cubicBezTo>
                  <a:pt x="99" y="55"/>
                  <a:pt x="100" y="55"/>
                  <a:pt x="100" y="55"/>
                </a:cubicBezTo>
                <a:cubicBezTo>
                  <a:pt x="102" y="55"/>
                  <a:pt x="105" y="52"/>
                  <a:pt x="107" y="49"/>
                </a:cubicBezTo>
                <a:cubicBezTo>
                  <a:pt x="106" y="55"/>
                  <a:pt x="105" y="62"/>
                  <a:pt x="104" y="67"/>
                </a:cubicBezTo>
                <a:cubicBezTo>
                  <a:pt x="110" y="67"/>
                  <a:pt x="110" y="67"/>
                  <a:pt x="110" y="67"/>
                </a:cubicBezTo>
                <a:cubicBezTo>
                  <a:pt x="110" y="64"/>
                  <a:pt x="112" y="60"/>
                  <a:pt x="114" y="60"/>
                </a:cubicBezTo>
                <a:cubicBezTo>
                  <a:pt x="116" y="60"/>
                  <a:pt x="119" y="64"/>
                  <a:pt x="119" y="67"/>
                </a:cubicBezTo>
                <a:cubicBezTo>
                  <a:pt x="124" y="67"/>
                  <a:pt x="124" y="67"/>
                  <a:pt x="124" y="67"/>
                </a:cubicBezTo>
                <a:cubicBezTo>
                  <a:pt x="124" y="62"/>
                  <a:pt x="123" y="55"/>
                  <a:pt x="121" y="49"/>
                </a:cubicBezTo>
                <a:cubicBezTo>
                  <a:pt x="123" y="52"/>
                  <a:pt x="126" y="55"/>
                  <a:pt x="128" y="55"/>
                </a:cubicBezTo>
                <a:cubicBezTo>
                  <a:pt x="129" y="55"/>
                  <a:pt x="129" y="55"/>
                  <a:pt x="130" y="55"/>
                </a:cubicBezTo>
                <a:cubicBezTo>
                  <a:pt x="132" y="53"/>
                  <a:pt x="125" y="40"/>
                  <a:pt x="118" y="37"/>
                </a:cubicBezTo>
                <a:cubicBezTo>
                  <a:pt x="120" y="36"/>
                  <a:pt x="121" y="34"/>
                  <a:pt x="121" y="32"/>
                </a:cubicBezTo>
                <a:cubicBezTo>
                  <a:pt x="121" y="29"/>
                  <a:pt x="118" y="26"/>
                  <a:pt x="114" y="26"/>
                </a:cubicBezTo>
                <a:moveTo>
                  <a:pt x="18" y="26"/>
                </a:moveTo>
                <a:cubicBezTo>
                  <a:pt x="14" y="26"/>
                  <a:pt x="11" y="29"/>
                  <a:pt x="11" y="32"/>
                </a:cubicBezTo>
                <a:cubicBezTo>
                  <a:pt x="11" y="34"/>
                  <a:pt x="12" y="36"/>
                  <a:pt x="13" y="37"/>
                </a:cubicBezTo>
                <a:cubicBezTo>
                  <a:pt x="7" y="40"/>
                  <a:pt x="0" y="53"/>
                  <a:pt x="2" y="55"/>
                </a:cubicBezTo>
                <a:cubicBezTo>
                  <a:pt x="3" y="55"/>
                  <a:pt x="3" y="55"/>
                  <a:pt x="3" y="55"/>
                </a:cubicBezTo>
                <a:cubicBezTo>
                  <a:pt x="6" y="55"/>
                  <a:pt x="8" y="52"/>
                  <a:pt x="11" y="49"/>
                </a:cubicBezTo>
                <a:cubicBezTo>
                  <a:pt x="9" y="55"/>
                  <a:pt x="8" y="62"/>
                  <a:pt x="7" y="67"/>
                </a:cubicBezTo>
                <a:cubicBezTo>
                  <a:pt x="13" y="67"/>
                  <a:pt x="13" y="67"/>
                  <a:pt x="13" y="67"/>
                </a:cubicBezTo>
                <a:cubicBezTo>
                  <a:pt x="13" y="64"/>
                  <a:pt x="15" y="60"/>
                  <a:pt x="18" y="60"/>
                </a:cubicBezTo>
                <a:cubicBezTo>
                  <a:pt x="20" y="60"/>
                  <a:pt x="22" y="64"/>
                  <a:pt x="22" y="67"/>
                </a:cubicBezTo>
                <a:cubicBezTo>
                  <a:pt x="28" y="67"/>
                  <a:pt x="28" y="67"/>
                  <a:pt x="28" y="67"/>
                </a:cubicBezTo>
                <a:cubicBezTo>
                  <a:pt x="27" y="62"/>
                  <a:pt x="26" y="55"/>
                  <a:pt x="24" y="49"/>
                </a:cubicBezTo>
                <a:cubicBezTo>
                  <a:pt x="27" y="52"/>
                  <a:pt x="29" y="55"/>
                  <a:pt x="32" y="55"/>
                </a:cubicBezTo>
                <a:cubicBezTo>
                  <a:pt x="32" y="55"/>
                  <a:pt x="33" y="55"/>
                  <a:pt x="33" y="55"/>
                </a:cubicBezTo>
                <a:cubicBezTo>
                  <a:pt x="35" y="53"/>
                  <a:pt x="28" y="40"/>
                  <a:pt x="22" y="37"/>
                </a:cubicBezTo>
                <a:cubicBezTo>
                  <a:pt x="23" y="36"/>
                  <a:pt x="24" y="34"/>
                  <a:pt x="24" y="32"/>
                </a:cubicBezTo>
                <a:cubicBezTo>
                  <a:pt x="24" y="29"/>
                  <a:pt x="21" y="26"/>
                  <a:pt x="18" y="26"/>
                </a:cubicBezTo>
                <a:moveTo>
                  <a:pt x="67" y="0"/>
                </a:moveTo>
                <a:cubicBezTo>
                  <a:pt x="61" y="0"/>
                  <a:pt x="57" y="5"/>
                  <a:pt x="57" y="10"/>
                </a:cubicBezTo>
                <a:cubicBezTo>
                  <a:pt x="57" y="14"/>
                  <a:pt x="58" y="17"/>
                  <a:pt x="60" y="18"/>
                </a:cubicBezTo>
                <a:cubicBezTo>
                  <a:pt x="50" y="22"/>
                  <a:pt x="38" y="43"/>
                  <a:pt x="42" y="47"/>
                </a:cubicBezTo>
                <a:cubicBezTo>
                  <a:pt x="43" y="48"/>
                  <a:pt x="43" y="48"/>
                  <a:pt x="44" y="48"/>
                </a:cubicBezTo>
                <a:cubicBezTo>
                  <a:pt x="48" y="48"/>
                  <a:pt x="52" y="43"/>
                  <a:pt x="56" y="38"/>
                </a:cubicBezTo>
                <a:cubicBezTo>
                  <a:pt x="53" y="47"/>
                  <a:pt x="51" y="58"/>
                  <a:pt x="50" y="67"/>
                </a:cubicBezTo>
                <a:cubicBezTo>
                  <a:pt x="60" y="67"/>
                  <a:pt x="60" y="67"/>
                  <a:pt x="60" y="67"/>
                </a:cubicBezTo>
                <a:cubicBezTo>
                  <a:pt x="60" y="62"/>
                  <a:pt x="63" y="55"/>
                  <a:pt x="67" y="55"/>
                </a:cubicBezTo>
                <a:cubicBezTo>
                  <a:pt x="71" y="55"/>
                  <a:pt x="74" y="62"/>
                  <a:pt x="74" y="67"/>
                </a:cubicBezTo>
                <a:cubicBezTo>
                  <a:pt x="84" y="67"/>
                  <a:pt x="84" y="67"/>
                  <a:pt x="84" y="67"/>
                </a:cubicBezTo>
                <a:cubicBezTo>
                  <a:pt x="83" y="58"/>
                  <a:pt x="81" y="47"/>
                  <a:pt x="78" y="38"/>
                </a:cubicBezTo>
                <a:cubicBezTo>
                  <a:pt x="82" y="43"/>
                  <a:pt x="87" y="48"/>
                  <a:pt x="90" y="48"/>
                </a:cubicBezTo>
                <a:cubicBezTo>
                  <a:pt x="91" y="48"/>
                  <a:pt x="91" y="48"/>
                  <a:pt x="92" y="47"/>
                </a:cubicBezTo>
                <a:cubicBezTo>
                  <a:pt x="96" y="43"/>
                  <a:pt x="84" y="22"/>
                  <a:pt x="74" y="18"/>
                </a:cubicBezTo>
                <a:cubicBezTo>
                  <a:pt x="76" y="17"/>
                  <a:pt x="77" y="14"/>
                  <a:pt x="77" y="10"/>
                </a:cubicBezTo>
                <a:cubicBezTo>
                  <a:pt x="77" y="5"/>
                  <a:pt x="73" y="0"/>
                  <a:pt x="67" y="0"/>
                </a:cubicBezTo>
              </a:path>
            </a:pathLst>
          </a:custGeom>
          <a:solidFill>
            <a:srgbClr val="00B050">
              <a:alpha val="88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483" y="4365104"/>
            <a:ext cx="38861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Защита населения и территории от чрезвычайных ситуаций природного и техногенного характера, пожарная безопасность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(содержание и обеспечение деятельности единой дежурной диспетчерской службы штатной численностью 6 единиц)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483" y="3429000"/>
            <a:ext cx="914400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«Национальная безопасность и правоохранительная деятельность», тыс.руб.</a:t>
            </a: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960092296"/>
              </p:ext>
            </p:extLst>
          </p:nvPr>
        </p:nvGraphicFramePr>
        <p:xfrm>
          <a:off x="0" y="767750"/>
          <a:ext cx="5055079" cy="2562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1568007378"/>
              </p:ext>
            </p:extLst>
          </p:nvPr>
        </p:nvGraphicFramePr>
        <p:xfrm>
          <a:off x="3854094" y="4365103"/>
          <a:ext cx="5203641" cy="2432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95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0110" y="-9525"/>
            <a:ext cx="865149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национальную </a:t>
            </a:r>
          </a:p>
          <a:p>
            <a:pPr algn="r"/>
            <a:r>
              <a:rPr lang="ru-RU" sz="27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экономику, тыс.руб.</a:t>
            </a:r>
          </a:p>
          <a:p>
            <a:endParaRPr lang="ru-RU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22" name="Диаграмма 21"/>
          <p:cNvGraphicFramePr/>
          <p:nvPr>
            <p:extLst>
              <p:ext uri="{D42A27DB-BD31-4B8C-83A1-F6EECF244321}">
                <p14:modId xmlns:p14="http://schemas.microsoft.com/office/powerpoint/2010/main" val="2825146533"/>
              </p:ext>
            </p:extLst>
          </p:nvPr>
        </p:nvGraphicFramePr>
        <p:xfrm>
          <a:off x="214282" y="573527"/>
          <a:ext cx="8929718" cy="5853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7951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4472"/>
          <p:cNvSpPr>
            <a:spLocks noChangeArrowheads="1"/>
          </p:cNvSpPr>
          <p:nvPr/>
        </p:nvSpPr>
        <p:spPr bwMode="auto">
          <a:xfrm>
            <a:off x="2712961" y="1456433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BB592B-63AA-4DF0-BFD4-84C61079213E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  <p:sp>
        <p:nvSpPr>
          <p:cNvPr id="16" name="Rectangle 4472"/>
          <p:cNvSpPr>
            <a:spLocks noChangeArrowheads="1"/>
          </p:cNvSpPr>
          <p:nvPr/>
        </p:nvSpPr>
        <p:spPr bwMode="auto">
          <a:xfrm>
            <a:off x="5652964" y="1284750"/>
            <a:ext cx="3146112" cy="739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Обустройство, содержание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реконструкция скотомогильников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296,2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18" name="AutoShape 4438"/>
          <p:cNvSpPr>
            <a:spLocks noChangeArrowheads="1"/>
          </p:cNvSpPr>
          <p:nvPr/>
        </p:nvSpPr>
        <p:spPr bwMode="auto">
          <a:xfrm>
            <a:off x="3344863" y="2690813"/>
            <a:ext cx="2257425" cy="1952625"/>
          </a:xfrm>
          <a:prstGeom prst="hexagon">
            <a:avLst>
              <a:gd name="adj" fmla="val 28902"/>
              <a:gd name="vf" fmla="val 115470"/>
            </a:avLst>
          </a:pr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endParaRPr lang="en-US"/>
          </a:p>
        </p:txBody>
      </p:sp>
      <p:sp>
        <p:nvSpPr>
          <p:cNvPr id="19" name="Freeform 4433"/>
          <p:cNvSpPr>
            <a:spLocks/>
          </p:cNvSpPr>
          <p:nvPr/>
        </p:nvSpPr>
        <p:spPr bwMode="auto">
          <a:xfrm>
            <a:off x="5132388" y="38385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4439"/>
          <p:cNvSpPr>
            <a:spLocks/>
          </p:cNvSpPr>
          <p:nvPr/>
        </p:nvSpPr>
        <p:spPr bwMode="auto">
          <a:xfrm rot="-3587578">
            <a:off x="5503863" y="1993900"/>
            <a:ext cx="1400175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1" name="Freeform 4440"/>
          <p:cNvSpPr>
            <a:spLocks/>
          </p:cNvSpPr>
          <p:nvPr/>
        </p:nvSpPr>
        <p:spPr bwMode="auto">
          <a:xfrm rot="-7200000">
            <a:off x="4111625" y="790575"/>
            <a:ext cx="1401763" cy="2151063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2" name="Freeform 4444"/>
          <p:cNvSpPr>
            <a:spLocks/>
          </p:cNvSpPr>
          <p:nvPr/>
        </p:nvSpPr>
        <p:spPr bwMode="auto">
          <a:xfrm rot="10800000">
            <a:off x="2414588" y="1349375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pPr lvl="0"/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Freeform 4445"/>
          <p:cNvSpPr>
            <a:spLocks/>
          </p:cNvSpPr>
          <p:nvPr/>
        </p:nvSpPr>
        <p:spPr bwMode="auto">
          <a:xfrm rot="7212422">
            <a:off x="2045495" y="3196431"/>
            <a:ext cx="1401762" cy="2149475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" name="Freeform 4446"/>
          <p:cNvSpPr>
            <a:spLocks/>
          </p:cNvSpPr>
          <p:nvPr/>
        </p:nvSpPr>
        <p:spPr bwMode="auto">
          <a:xfrm rot="-7200000" flipH="1" flipV="1">
            <a:off x="3429000" y="4386263"/>
            <a:ext cx="1401763" cy="2147887"/>
          </a:xfrm>
          <a:custGeom>
            <a:avLst/>
            <a:gdLst>
              <a:gd name="T0" fmla="*/ 234 w 760"/>
              <a:gd name="T1" fmla="*/ 2 h 1166"/>
              <a:gd name="T2" fmla="*/ 152 w 760"/>
              <a:gd name="T3" fmla="*/ 662 h 1166"/>
              <a:gd name="T4" fmla="*/ 260 w 760"/>
              <a:gd name="T5" fmla="*/ 476 h 1166"/>
              <a:gd name="T6" fmla="*/ 262 w 760"/>
              <a:gd name="T7" fmla="*/ 474 h 1166"/>
              <a:gd name="T8" fmla="*/ 284 w 760"/>
              <a:gd name="T9" fmla="*/ 472 h 1166"/>
              <a:gd name="T10" fmla="*/ 330 w 760"/>
              <a:gd name="T11" fmla="*/ 482 h 1166"/>
              <a:gd name="T12" fmla="*/ 402 w 760"/>
              <a:gd name="T13" fmla="*/ 506 h 1166"/>
              <a:gd name="T14" fmla="*/ 424 w 760"/>
              <a:gd name="T15" fmla="*/ 516 h 1166"/>
              <a:gd name="T16" fmla="*/ 464 w 760"/>
              <a:gd name="T17" fmla="*/ 542 h 1166"/>
              <a:gd name="T18" fmla="*/ 502 w 760"/>
              <a:gd name="T19" fmla="*/ 574 h 1166"/>
              <a:gd name="T20" fmla="*/ 532 w 760"/>
              <a:gd name="T21" fmla="*/ 610 h 1166"/>
              <a:gd name="T22" fmla="*/ 546 w 760"/>
              <a:gd name="T23" fmla="*/ 630 h 1166"/>
              <a:gd name="T24" fmla="*/ 566 w 760"/>
              <a:gd name="T25" fmla="*/ 676 h 1166"/>
              <a:gd name="T26" fmla="*/ 576 w 760"/>
              <a:gd name="T27" fmla="*/ 726 h 1166"/>
              <a:gd name="T28" fmla="*/ 576 w 760"/>
              <a:gd name="T29" fmla="*/ 776 h 1166"/>
              <a:gd name="T30" fmla="*/ 570 w 760"/>
              <a:gd name="T31" fmla="*/ 830 h 1166"/>
              <a:gd name="T32" fmla="*/ 556 w 760"/>
              <a:gd name="T33" fmla="*/ 880 h 1166"/>
              <a:gd name="T34" fmla="*/ 538 w 760"/>
              <a:gd name="T35" fmla="*/ 930 h 1166"/>
              <a:gd name="T36" fmla="*/ 492 w 760"/>
              <a:gd name="T37" fmla="*/ 1020 h 1166"/>
              <a:gd name="T38" fmla="*/ 476 w 760"/>
              <a:gd name="T39" fmla="*/ 1042 h 1166"/>
              <a:gd name="T40" fmla="*/ 438 w 760"/>
              <a:gd name="T41" fmla="*/ 1084 h 1166"/>
              <a:gd name="T42" fmla="*/ 396 w 760"/>
              <a:gd name="T43" fmla="*/ 1124 h 1166"/>
              <a:gd name="T44" fmla="*/ 350 w 760"/>
              <a:gd name="T45" fmla="*/ 1154 h 1166"/>
              <a:gd name="T46" fmla="*/ 324 w 760"/>
              <a:gd name="T47" fmla="*/ 1166 h 1166"/>
              <a:gd name="T48" fmla="*/ 412 w 760"/>
              <a:gd name="T49" fmla="*/ 1122 h 1166"/>
              <a:gd name="T50" fmla="*/ 468 w 760"/>
              <a:gd name="T51" fmla="*/ 1086 h 1166"/>
              <a:gd name="T52" fmla="*/ 520 w 760"/>
              <a:gd name="T53" fmla="*/ 1048 h 1166"/>
              <a:gd name="T54" fmla="*/ 568 w 760"/>
              <a:gd name="T55" fmla="*/ 1004 h 1166"/>
              <a:gd name="T56" fmla="*/ 614 w 760"/>
              <a:gd name="T57" fmla="*/ 956 h 1166"/>
              <a:gd name="T58" fmla="*/ 652 w 760"/>
              <a:gd name="T59" fmla="*/ 904 h 1166"/>
              <a:gd name="T60" fmla="*/ 688 w 760"/>
              <a:gd name="T61" fmla="*/ 848 h 1166"/>
              <a:gd name="T62" fmla="*/ 702 w 760"/>
              <a:gd name="T63" fmla="*/ 820 h 1166"/>
              <a:gd name="T64" fmla="*/ 734 w 760"/>
              <a:gd name="T65" fmla="*/ 744 h 1166"/>
              <a:gd name="T66" fmla="*/ 752 w 760"/>
              <a:gd name="T67" fmla="*/ 662 h 1166"/>
              <a:gd name="T68" fmla="*/ 760 w 760"/>
              <a:gd name="T69" fmla="*/ 578 h 1166"/>
              <a:gd name="T70" fmla="*/ 750 w 760"/>
              <a:gd name="T71" fmla="*/ 496 h 1166"/>
              <a:gd name="T72" fmla="*/ 742 w 760"/>
              <a:gd name="T73" fmla="*/ 466 h 1166"/>
              <a:gd name="T74" fmla="*/ 714 w 760"/>
              <a:gd name="T75" fmla="*/ 410 h 1166"/>
              <a:gd name="T76" fmla="*/ 676 w 760"/>
              <a:gd name="T77" fmla="*/ 358 h 1166"/>
              <a:gd name="T78" fmla="*/ 632 w 760"/>
              <a:gd name="T79" fmla="*/ 314 h 1166"/>
              <a:gd name="T80" fmla="*/ 608 w 760"/>
              <a:gd name="T81" fmla="*/ 294 h 1166"/>
              <a:gd name="T82" fmla="*/ 518 w 760"/>
              <a:gd name="T83" fmla="*/ 228 h 1166"/>
              <a:gd name="T84" fmla="*/ 460 w 760"/>
              <a:gd name="T85" fmla="*/ 190 h 1166"/>
              <a:gd name="T86" fmla="*/ 434 w 760"/>
              <a:gd name="T87" fmla="*/ 178 h 1166"/>
              <a:gd name="T88" fmla="*/ 534 w 760"/>
              <a:gd name="T89" fmla="*/ 0 h 1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760" h="1166">
                <a:moveTo>
                  <a:pt x="534" y="0"/>
                </a:moveTo>
                <a:lnTo>
                  <a:pt x="234" y="2"/>
                </a:lnTo>
                <a:lnTo>
                  <a:pt x="0" y="407"/>
                </a:lnTo>
                <a:lnTo>
                  <a:pt x="152" y="662"/>
                </a:lnTo>
                <a:lnTo>
                  <a:pt x="152" y="662"/>
                </a:lnTo>
                <a:lnTo>
                  <a:pt x="260" y="476"/>
                </a:lnTo>
                <a:lnTo>
                  <a:pt x="260" y="476"/>
                </a:lnTo>
                <a:lnTo>
                  <a:pt x="262" y="474"/>
                </a:lnTo>
                <a:lnTo>
                  <a:pt x="268" y="472"/>
                </a:lnTo>
                <a:lnTo>
                  <a:pt x="284" y="472"/>
                </a:lnTo>
                <a:lnTo>
                  <a:pt x="306" y="476"/>
                </a:lnTo>
                <a:lnTo>
                  <a:pt x="330" y="482"/>
                </a:lnTo>
                <a:lnTo>
                  <a:pt x="376" y="496"/>
                </a:lnTo>
                <a:lnTo>
                  <a:pt x="402" y="506"/>
                </a:lnTo>
                <a:lnTo>
                  <a:pt x="402" y="506"/>
                </a:lnTo>
                <a:lnTo>
                  <a:pt x="424" y="516"/>
                </a:lnTo>
                <a:lnTo>
                  <a:pt x="444" y="528"/>
                </a:lnTo>
                <a:lnTo>
                  <a:pt x="464" y="542"/>
                </a:lnTo>
                <a:lnTo>
                  <a:pt x="484" y="556"/>
                </a:lnTo>
                <a:lnTo>
                  <a:pt x="502" y="574"/>
                </a:lnTo>
                <a:lnTo>
                  <a:pt x="518" y="590"/>
                </a:lnTo>
                <a:lnTo>
                  <a:pt x="532" y="610"/>
                </a:lnTo>
                <a:lnTo>
                  <a:pt x="546" y="630"/>
                </a:lnTo>
                <a:lnTo>
                  <a:pt x="546" y="630"/>
                </a:lnTo>
                <a:lnTo>
                  <a:pt x="556" y="652"/>
                </a:lnTo>
                <a:lnTo>
                  <a:pt x="566" y="676"/>
                </a:lnTo>
                <a:lnTo>
                  <a:pt x="572" y="700"/>
                </a:lnTo>
                <a:lnTo>
                  <a:pt x="576" y="726"/>
                </a:lnTo>
                <a:lnTo>
                  <a:pt x="576" y="752"/>
                </a:lnTo>
                <a:lnTo>
                  <a:pt x="576" y="776"/>
                </a:lnTo>
                <a:lnTo>
                  <a:pt x="574" y="804"/>
                </a:lnTo>
                <a:lnTo>
                  <a:pt x="570" y="830"/>
                </a:lnTo>
                <a:lnTo>
                  <a:pt x="564" y="856"/>
                </a:lnTo>
                <a:lnTo>
                  <a:pt x="556" y="880"/>
                </a:lnTo>
                <a:lnTo>
                  <a:pt x="548" y="906"/>
                </a:lnTo>
                <a:lnTo>
                  <a:pt x="538" y="930"/>
                </a:lnTo>
                <a:lnTo>
                  <a:pt x="516" y="978"/>
                </a:lnTo>
                <a:lnTo>
                  <a:pt x="492" y="1020"/>
                </a:lnTo>
                <a:lnTo>
                  <a:pt x="492" y="1020"/>
                </a:lnTo>
                <a:lnTo>
                  <a:pt x="476" y="1042"/>
                </a:lnTo>
                <a:lnTo>
                  <a:pt x="458" y="1064"/>
                </a:lnTo>
                <a:lnTo>
                  <a:pt x="438" y="1084"/>
                </a:lnTo>
                <a:lnTo>
                  <a:pt x="418" y="1104"/>
                </a:lnTo>
                <a:lnTo>
                  <a:pt x="396" y="1124"/>
                </a:lnTo>
                <a:lnTo>
                  <a:pt x="374" y="1140"/>
                </a:lnTo>
                <a:lnTo>
                  <a:pt x="350" y="1154"/>
                </a:lnTo>
                <a:lnTo>
                  <a:pt x="324" y="1166"/>
                </a:lnTo>
                <a:lnTo>
                  <a:pt x="324" y="1166"/>
                </a:lnTo>
                <a:lnTo>
                  <a:pt x="384" y="1138"/>
                </a:lnTo>
                <a:lnTo>
                  <a:pt x="412" y="1122"/>
                </a:lnTo>
                <a:lnTo>
                  <a:pt x="440" y="1104"/>
                </a:lnTo>
                <a:lnTo>
                  <a:pt x="468" y="1086"/>
                </a:lnTo>
                <a:lnTo>
                  <a:pt x="494" y="1068"/>
                </a:lnTo>
                <a:lnTo>
                  <a:pt x="520" y="1048"/>
                </a:lnTo>
                <a:lnTo>
                  <a:pt x="546" y="1026"/>
                </a:lnTo>
                <a:lnTo>
                  <a:pt x="568" y="1004"/>
                </a:lnTo>
                <a:lnTo>
                  <a:pt x="592" y="980"/>
                </a:lnTo>
                <a:lnTo>
                  <a:pt x="614" y="956"/>
                </a:lnTo>
                <a:lnTo>
                  <a:pt x="634" y="932"/>
                </a:lnTo>
                <a:lnTo>
                  <a:pt x="652" y="904"/>
                </a:lnTo>
                <a:lnTo>
                  <a:pt x="670" y="878"/>
                </a:lnTo>
                <a:lnTo>
                  <a:pt x="688" y="848"/>
                </a:lnTo>
                <a:lnTo>
                  <a:pt x="702" y="820"/>
                </a:lnTo>
                <a:lnTo>
                  <a:pt x="702" y="820"/>
                </a:lnTo>
                <a:lnTo>
                  <a:pt x="720" y="782"/>
                </a:lnTo>
                <a:lnTo>
                  <a:pt x="734" y="744"/>
                </a:lnTo>
                <a:lnTo>
                  <a:pt x="744" y="702"/>
                </a:lnTo>
                <a:lnTo>
                  <a:pt x="752" y="662"/>
                </a:lnTo>
                <a:lnTo>
                  <a:pt x="758" y="620"/>
                </a:lnTo>
                <a:lnTo>
                  <a:pt x="760" y="578"/>
                </a:lnTo>
                <a:lnTo>
                  <a:pt x="758" y="538"/>
                </a:lnTo>
                <a:lnTo>
                  <a:pt x="750" y="496"/>
                </a:lnTo>
                <a:lnTo>
                  <a:pt x="750" y="496"/>
                </a:lnTo>
                <a:lnTo>
                  <a:pt x="742" y="466"/>
                </a:lnTo>
                <a:lnTo>
                  <a:pt x="730" y="436"/>
                </a:lnTo>
                <a:lnTo>
                  <a:pt x="714" y="410"/>
                </a:lnTo>
                <a:lnTo>
                  <a:pt x="696" y="384"/>
                </a:lnTo>
                <a:lnTo>
                  <a:pt x="676" y="358"/>
                </a:lnTo>
                <a:lnTo>
                  <a:pt x="654" y="336"/>
                </a:lnTo>
                <a:lnTo>
                  <a:pt x="632" y="314"/>
                </a:lnTo>
                <a:lnTo>
                  <a:pt x="608" y="294"/>
                </a:lnTo>
                <a:lnTo>
                  <a:pt x="608" y="294"/>
                </a:lnTo>
                <a:lnTo>
                  <a:pt x="576" y="270"/>
                </a:lnTo>
                <a:lnTo>
                  <a:pt x="518" y="228"/>
                </a:lnTo>
                <a:lnTo>
                  <a:pt x="486" y="206"/>
                </a:lnTo>
                <a:lnTo>
                  <a:pt x="460" y="190"/>
                </a:lnTo>
                <a:lnTo>
                  <a:pt x="440" y="180"/>
                </a:lnTo>
                <a:lnTo>
                  <a:pt x="434" y="178"/>
                </a:lnTo>
                <a:lnTo>
                  <a:pt x="430" y="180"/>
                </a:lnTo>
                <a:lnTo>
                  <a:pt x="534" y="0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4448"/>
          <p:cNvSpPr>
            <a:spLocks noChangeArrowheads="1"/>
          </p:cNvSpPr>
          <p:nvPr/>
        </p:nvSpPr>
        <p:spPr bwMode="auto">
          <a:xfrm>
            <a:off x="3443288" y="2776538"/>
            <a:ext cx="2044700" cy="1770062"/>
          </a:xfrm>
          <a:prstGeom prst="hexagon">
            <a:avLst>
              <a:gd name="adj" fmla="val 28879"/>
              <a:gd name="vf" fmla="val 11547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Национальная </a:t>
            </a:r>
          </a:p>
          <a:p>
            <a:pPr algn="ctr"/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экономика 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117 455,7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6" name="Rectangle 4472"/>
          <p:cNvSpPr>
            <a:spLocks noChangeArrowheads="1"/>
          </p:cNvSpPr>
          <p:nvPr/>
        </p:nvSpPr>
        <p:spPr bwMode="auto">
          <a:xfrm>
            <a:off x="1780997" y="3826856"/>
            <a:ext cx="267843" cy="2063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pPr lvl="0"/>
            <a:endParaRPr lang="ru-RU" sz="800" dirty="0"/>
          </a:p>
        </p:txBody>
      </p:sp>
      <p:sp>
        <p:nvSpPr>
          <p:cNvPr id="44" name="TextBox 43"/>
          <p:cNvSpPr txBox="1"/>
          <p:nvPr/>
        </p:nvSpPr>
        <p:spPr>
          <a:xfrm>
            <a:off x="6534150" y="3560496"/>
            <a:ext cx="2463880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«ИКЦ» 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в области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сельского хозяйства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7 407,7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Содержание МБУ «ЦКО»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53 821,9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5602288" y="5927421"/>
            <a:ext cx="192354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Проведение работ по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землеустройству 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400,0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82638" y="5934670"/>
            <a:ext cx="278730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малог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и </a:t>
            </a:r>
          </a:p>
          <a:p>
            <a:pPr lvl="0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среднего предпринимательства </a:t>
            </a:r>
          </a:p>
          <a:p>
            <a:pPr lvl="0"/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700,0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02301" y="3698060"/>
            <a:ext cx="18312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Дорожное хозяйство</a:t>
            </a:r>
          </a:p>
          <a:p>
            <a:pPr lvl="0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54 498,6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118885" y="1270298"/>
            <a:ext cx="25458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Мероприятия по отлову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и содержанию безнадзорных </a:t>
            </a:r>
          </a:p>
          <a:p>
            <a:pPr lvl="0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животных 331,3 тыс.руб.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44863" y="90274"/>
            <a:ext cx="5804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«Национальная экономика»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238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71472" y="77846"/>
            <a:ext cx="857252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направления по отрасли </a:t>
            </a:r>
          </a:p>
          <a:p>
            <a:pPr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«Жилищно-коммунальное хозяйство», </a:t>
            </a: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600" dirty="0">
              <a:solidFill>
                <a:schemeClr val="accent1">
                  <a:lumMod val="50000"/>
                </a:schemeClr>
              </a:solidFill>
            </a:endParaRPr>
          </a:p>
          <a:p>
            <a:pPr lvl="0" algn="r">
              <a:spcBef>
                <a:spcPct val="0"/>
              </a:spcBef>
              <a:defRPr/>
            </a:pPr>
            <a:endParaRPr lang="ru-RU" sz="2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Диаграмма 23"/>
          <p:cNvGraphicFramePr/>
          <p:nvPr>
            <p:extLst>
              <p:ext uri="{D42A27DB-BD31-4B8C-83A1-F6EECF244321}">
                <p14:modId xmlns:p14="http://schemas.microsoft.com/office/powerpoint/2010/main" val="2050374223"/>
              </p:ext>
            </p:extLst>
          </p:nvPr>
        </p:nvGraphicFramePr>
        <p:xfrm>
          <a:off x="129397" y="1026542"/>
          <a:ext cx="9014604" cy="5831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1017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7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9" y="77846"/>
            <a:ext cx="88204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охрану окружающей среды, </a:t>
            </a:r>
          </a:p>
          <a:p>
            <a:pPr lvl="0" algn="r">
              <a:spcBef>
                <a:spcPct val="0"/>
              </a:spcBef>
              <a:defRPr/>
            </a:pPr>
            <a:r>
              <a:rPr lang="ru-RU" sz="26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600" b="1" dirty="0">
                <a:solidFill>
                  <a:schemeClr val="accent3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89" r="11522"/>
          <a:stretch/>
        </p:blipFill>
        <p:spPr bwMode="auto">
          <a:xfrm>
            <a:off x="323528" y="1340768"/>
            <a:ext cx="3378820" cy="281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1" y="4168725"/>
            <a:ext cx="2237943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430" y="5015217"/>
            <a:ext cx="1451570" cy="14515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81192142"/>
              </p:ext>
            </p:extLst>
          </p:nvPr>
        </p:nvGraphicFramePr>
        <p:xfrm>
          <a:off x="4094187" y="1125208"/>
          <a:ext cx="5049813" cy="4766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98526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01330373"/>
              </p:ext>
            </p:extLst>
          </p:nvPr>
        </p:nvGraphicFramePr>
        <p:xfrm>
          <a:off x="0" y="0"/>
          <a:ext cx="9144000" cy="4819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30" y="0"/>
            <a:ext cx="82153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образование, </a:t>
            </a:r>
            <a:r>
              <a:rPr lang="ru-RU" sz="3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228" b="9766"/>
          <a:stretch/>
        </p:blipFill>
        <p:spPr>
          <a:xfrm rot="19396263">
            <a:off x="121938" y="1541995"/>
            <a:ext cx="1979471" cy="3210212"/>
          </a:xfrm>
          <a:prstGeom prst="rect">
            <a:avLst/>
          </a:prstGeom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519339437"/>
              </p:ext>
            </p:extLst>
          </p:nvPr>
        </p:nvGraphicFramePr>
        <p:xfrm>
          <a:off x="2173857" y="540242"/>
          <a:ext cx="6936491" cy="36176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385385"/>
              </p:ext>
            </p:extLst>
          </p:nvPr>
        </p:nvGraphicFramePr>
        <p:xfrm>
          <a:off x="0" y="4321832"/>
          <a:ext cx="9144000" cy="2536168"/>
        </p:xfrm>
        <a:graphic>
          <a:graphicData uri="http://schemas.openxmlformats.org/drawingml/2006/table">
            <a:tbl>
              <a:tblPr firstRow="1" bandRow="1"/>
              <a:tblGrid>
                <a:gridCol w="24288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157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429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10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34290" marB="34290" anchor="ctr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34290" marB="34290" anchor="ctr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2024 (Отчет)</a:t>
                      </a:r>
                    </a:p>
                  </a:txBody>
                  <a:tcPr marT="34290" marB="34290" anchor="ctr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2025 (План)</a:t>
                      </a:r>
                    </a:p>
                  </a:txBody>
                  <a:tcPr marT="34290" marB="34290" anchor="ctr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2026  (План)</a:t>
                      </a:r>
                    </a:p>
                  </a:txBody>
                  <a:tcPr marT="34290" marB="34290" anchor="ctr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2027  (План)</a:t>
                      </a:r>
                    </a:p>
                  </a:txBody>
                  <a:tcPr marT="34290" marB="34290" anchor="ctr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97F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1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образование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95 317,2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89 202,7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107 492,6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119 623,9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119 948,3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125 235,6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0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324 597,2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296 265,3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364 076,8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389 958,8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373 874,6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>
                        <a:alpha val="68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397 004,5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>
                        <a:alpha val="68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10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детей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>
                        <a:lumMod val="60000"/>
                        <a:lumOff val="40000"/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41 774,0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>
                        <a:lumMod val="60000"/>
                        <a:lumOff val="40000"/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35 714,1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>
                        <a:lumMod val="60000"/>
                        <a:lumOff val="40000"/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45 071,7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>
                        <a:lumMod val="60000"/>
                        <a:lumOff val="40000"/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49 271,6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>
                        <a:lumMod val="60000"/>
                        <a:lumOff val="40000"/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45 226,5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>
                        <a:lumMod val="60000"/>
                        <a:lumOff val="40000"/>
                        <a:alpha val="47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49 853,4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>
                        <a:lumMod val="60000"/>
                        <a:lumOff val="40000"/>
                        <a:alpha val="47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014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Молодежная политика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9 848,4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5 259,9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8 011,2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8 677,4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7 767,4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  <a:alpha val="47843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7 767,4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>
                        <a:lumMod val="75000"/>
                        <a:alpha val="47843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0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образования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7 844,5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15 004,4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17 458,5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20 821,5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19 826,7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20 201,2</a:t>
                      </a:r>
                    </a:p>
                  </a:txBody>
                  <a:tcPr marT="34290" marB="34290">
                    <a:lnL w="12700" cmpd="sng">
                      <a:solidFill>
                        <a:srgbClr val="7F8FA9"/>
                      </a:solidFill>
                    </a:lnL>
                    <a:lnR w="12700" cmpd="sng">
                      <a:solidFill>
                        <a:srgbClr val="7F8FA9"/>
                      </a:solidFill>
                    </a:lnR>
                    <a:lnT w="12700" cmpd="sng">
                      <a:solidFill>
                        <a:srgbClr val="7F8FA9"/>
                      </a:solidFill>
                    </a:lnT>
                    <a:lnB w="12700" cmpd="sng">
                      <a:solidFill>
                        <a:srgbClr val="7F8FA9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313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14313" y="2781300"/>
            <a:ext cx="8715375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000" rIns="54000"/>
          <a:lstStyle/>
          <a:p>
            <a:pPr marL="1588" indent="361950" algn="just">
              <a:spcBef>
                <a:spcPct val="20000"/>
              </a:spcBef>
              <a:buFont typeface="Wingdings" pitchFamily="2" charset="2"/>
              <a:buNone/>
            </a:pPr>
            <a:endParaRPr lang="ru-RU" b="1" dirty="0">
              <a:latin typeface="Calibri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28662" y="500042"/>
            <a:ext cx="7326684" cy="8286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4971" y="252659"/>
            <a:ext cx="4464717" cy="40011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63500"/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endParaRPr lang="ru-RU" sz="20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4379910" y="1421998"/>
            <a:ext cx="4370686" cy="50464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 район образован в 1930 году. Районный центр – с. Красная Горка, находящееся в 100 км от г. Уфы.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Район находится на левобережье нижнего течения реки Уфы, к северо-востоку от г. Уфы, граничит с </a:t>
            </a:r>
            <a:r>
              <a:rPr lang="ru-RU" altLang="zh-CN" sz="1400" dirty="0" err="1">
                <a:latin typeface="Times New Roman" pitchFamily="18" charset="0"/>
                <a:cs typeface="Times New Roman" pitchFamily="18" charset="0"/>
              </a:rPr>
              <a:t>Иглинским</a:t>
            </a:r>
            <a:r>
              <a:rPr lang="ru-RU" altLang="zh-CN" sz="1400" dirty="0">
                <a:latin typeface="Times New Roman" pitchFamily="18" charset="0"/>
                <a:cs typeface="Times New Roman" pitchFamily="18" charset="0"/>
              </a:rPr>
              <a:t>, Благовещенским и Караидельским районами Республики Башкортостан, на юго-востоке граничит с Челябинской областью.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FontTx/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муниципального района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составляет          2236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км². Численность населения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endParaRPr lang="ru-RU" altLang="zh-CN" sz="1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Нуримановский район, как административно-территориальную единицу республики, входит: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12 сельских поселений;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52 населённых пункта</a:t>
            </a:r>
            <a:r>
              <a:rPr lang="ru-RU" altLang="zh-CN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9" name="Содержимое 2"/>
          <p:cNvSpPr txBox="1">
            <a:spLocks/>
          </p:cNvSpPr>
          <p:nvPr/>
        </p:nvSpPr>
        <p:spPr>
          <a:xfrm>
            <a:off x="1236519" y="61049"/>
            <a:ext cx="7693170" cy="1183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Bef>
                <a:spcPts val="0"/>
              </a:spcBef>
              <a:buFontTx/>
              <a:buNone/>
            </a:pP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Административно-территориальное деление муниципального района </a:t>
            </a:r>
            <a:r>
              <a:rPr lang="ru-RU" altLang="zh-CN" sz="24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altLang="zh-CN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</a:t>
            </a:r>
          </a:p>
        </p:txBody>
      </p:sp>
      <p:pic>
        <p:nvPicPr>
          <p:cNvPr id="4098" name="Picture 2" descr="Нуримановский район (Республика Башкортостан)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36" b="693"/>
          <a:stretch/>
        </p:blipFill>
        <p:spPr bwMode="auto">
          <a:xfrm>
            <a:off x="214313" y="3412332"/>
            <a:ext cx="4061890" cy="316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Нуримановский район | это... Что такое Нуримановский район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87" y="1528322"/>
            <a:ext cx="1657350" cy="209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s://sun9-9.userapi.com/impf/c636030/v636030353/e48f/OL2rPnXnHAw.jpg?size=1151x811&amp;quality=96&amp;sign=5633cb3ce7e19a564eba4e5d746606ba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908" y="1538513"/>
            <a:ext cx="2415295" cy="1701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1304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7056784" cy="5476722"/>
          </a:xfrm>
          <a:prstGeom prst="rect">
            <a:avLst/>
          </a:prstGeom>
        </p:spPr>
      </p:pic>
      <p:sp>
        <p:nvSpPr>
          <p:cNvPr id="245766" name="AutoShape 6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68" name="AutoShape 8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0" name="AutoShape 10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2" name="AutoShape 12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5774" name="AutoShape 14" descr="Картинки по запросу ШКОЛА НУРИМАНОВСКИЙ РАЙОН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388376" y="5223776"/>
            <a:ext cx="20201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1,6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тыс. детей охвачено</a:t>
            </a:r>
          </a:p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оздоровительными мероприятиями 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76177" y="395729"/>
            <a:ext cx="28098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 сегодняшний день в районе функционирует 6 общеобразовательных учреждений, удовлетворяющие запросы граждан на образование, в которых обучается  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457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учащихся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6496492" y="272618"/>
            <a:ext cx="25365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Система дошкольного образования района представлена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двумя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детскими садами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и 13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группами дошкольного образования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</a:t>
            </a:r>
          </a:p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школах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,  с численностью детей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787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50866" y="5419319"/>
            <a:ext cx="32038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3 учреждениях дополнительного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образования занимаются </a:t>
            </a:r>
          </a:p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940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детей</a:t>
            </a:r>
          </a:p>
        </p:txBody>
      </p:sp>
    </p:spTree>
    <p:extLst>
      <p:ext uri="{BB962C8B-B14F-4D97-AF65-F5344CB8AC3E}">
        <p14:creationId xmlns:p14="http://schemas.microsoft.com/office/powerpoint/2010/main" val="398182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-99392"/>
            <a:ext cx="885828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культуру и </a:t>
            </a:r>
          </a:p>
          <a:p>
            <a:pPr algn="r"/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кинематографию, тыс.руб.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43306" y="4500569"/>
            <a:ext cx="3643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Другие вопросы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области культуры,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кинематографии </a:t>
            </a: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702,2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12748" y="762382"/>
            <a:ext cx="85659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Учреждения культуры района оказывают населению услуги по организации библиотечного обслуживания, сохранения и развития народной традиционной культуры, поддержки социально-культурной активности населения, организации его досуга и отдыха. Все вышеуказанные услуги предоставляют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библиотечная система» и МБУ «</a:t>
            </a:r>
            <a:r>
              <a:rPr lang="ru-RU" sz="12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Нуримановская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централизованная клубная система», в составе </a:t>
            </a:r>
            <a:r>
              <a:rPr lang="ru-RU" sz="1200" b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которых </a:t>
            </a:r>
            <a:r>
              <a:rPr lang="ru-RU" sz="1200" b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25 </a:t>
            </a:r>
            <a:r>
              <a:rPr lang="ru-RU" sz="1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филиалов в разных населенных пунктах района.</a:t>
            </a:r>
            <a:endParaRPr lang="en-US" sz="12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773907602"/>
              </p:ext>
            </p:extLst>
          </p:nvPr>
        </p:nvGraphicFramePr>
        <p:xfrm>
          <a:off x="0" y="1778045"/>
          <a:ext cx="9144000" cy="2722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563942"/>
              </p:ext>
            </p:extLst>
          </p:nvPr>
        </p:nvGraphicFramePr>
        <p:xfrm>
          <a:off x="34506" y="4761258"/>
          <a:ext cx="9109493" cy="2096741"/>
        </p:xfrm>
        <a:graphic>
          <a:graphicData uri="http://schemas.openxmlformats.org/drawingml/2006/table">
            <a:tbl>
              <a:tblPr firstRow="1" bandRow="1"/>
              <a:tblGrid>
                <a:gridCol w="26569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27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869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869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86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686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683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7927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3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3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8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75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53 381,6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68 839,0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72 370,4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75 623,3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71 017,2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78 192,4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E7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86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Другие вопросы в области культуры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666,3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880,7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1 227,3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1 275,6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1 275,6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0" dirty="0">
                          <a:latin typeface="Times New Roman" pitchFamily="18" charset="0"/>
                          <a:cs typeface="Times New Roman" pitchFamily="18" charset="0"/>
                        </a:rPr>
                        <a:t>1 275,6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F8FA9">
                        <a:lumMod val="60000"/>
                        <a:lumOff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887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42614" y="2332"/>
            <a:ext cx="93965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социальную </a:t>
            </a:r>
          </a:p>
          <a:p>
            <a:pPr algn="r"/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политику, тыс.руб.</a:t>
            </a: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15458710"/>
              </p:ext>
            </p:extLst>
          </p:nvPr>
        </p:nvGraphicFramePr>
        <p:xfrm>
          <a:off x="0" y="1079550"/>
          <a:ext cx="9153922" cy="339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4819"/>
              </p:ext>
            </p:extLst>
          </p:nvPr>
        </p:nvGraphicFramePr>
        <p:xfrm>
          <a:off x="-1" y="4563374"/>
          <a:ext cx="9144001" cy="2294626"/>
        </p:xfrm>
        <a:graphic>
          <a:graphicData uri="http://schemas.openxmlformats.org/drawingml/2006/table">
            <a:tbl>
              <a:tblPr firstRow="1" bandRow="1"/>
              <a:tblGrid>
                <a:gridCol w="266700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68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4300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057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6870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(Отчет)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  <a:p>
                      <a:pPr algn="ctr"/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(План)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CCB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3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Пенсионное обеспечение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5 586,8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5 483,3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7 099,7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177,0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7 177,0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7 177,0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11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Социальное</a:t>
                      </a: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 обеспечение населения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6 202,1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2 730,0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4 882,4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660,0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BF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31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r>
                        <a:rPr lang="ru-RU" sz="1400" dirty="0">
                          <a:latin typeface="Times New Roman" pitchFamily="18" charset="0"/>
                          <a:cs typeface="Times New Roman" pitchFamily="18" charset="0"/>
                        </a:rPr>
                        <a:t>Охрана семьи и детства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43 256,6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45 232,2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57 464,0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78 731,6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62 318,4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F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62 703,8</a:t>
                      </a:r>
                    </a:p>
                  </a:txBody>
                  <a:tcPr marT="34290" marB="3429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C9F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01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849844" y="404664"/>
            <a:ext cx="421481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средства массовой информации,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5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(Публикация муниципальных правовых актов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иной официальной информации)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6465" y="2914391"/>
            <a:ext cx="8964488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физическую</a:t>
            </a:r>
          </a:p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культуру и спорт,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5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5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Мероприятия по физической культуре и спорту запланированы в рамках муниципальной программы «Развитие молодежной политики, физической культуры  и спорта в муниципальном районе Нуримановский район Республики Башкортостан» подпрограммы 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«Развитие физической культуры и спорта»</a:t>
            </a:r>
            <a:endParaRPr lang="ru-RU" sz="1600" dirty="0"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  <a:p>
            <a:pPr algn="ctr"/>
            <a:endPara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111111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250" r="76250" b="5000"/>
          <a:stretch>
            <a:fillRect/>
          </a:stretch>
        </p:blipFill>
        <p:spPr>
          <a:xfrm>
            <a:off x="5000628" y="5214950"/>
            <a:ext cx="742456" cy="1143008"/>
          </a:xfrm>
          <a:prstGeom prst="rect">
            <a:avLst/>
          </a:prstGeom>
        </p:spPr>
      </p:pic>
      <p:pic>
        <p:nvPicPr>
          <p:cNvPr id="12" name="Рисунок 11" descr="222222222222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75" t="7500" r="49062" b="7500"/>
          <a:stretch>
            <a:fillRect/>
          </a:stretch>
        </p:blipFill>
        <p:spPr>
          <a:xfrm>
            <a:off x="6215074" y="4929198"/>
            <a:ext cx="1071570" cy="1714512"/>
          </a:xfrm>
          <a:prstGeom prst="rect">
            <a:avLst/>
          </a:prstGeom>
        </p:spPr>
      </p:pic>
      <p:pic>
        <p:nvPicPr>
          <p:cNvPr id="13" name="Рисунок 12" descr="3333333333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5312" t="50000" r="24688"/>
          <a:stretch>
            <a:fillRect/>
          </a:stretch>
        </p:blipFill>
        <p:spPr>
          <a:xfrm>
            <a:off x="7643833" y="5128340"/>
            <a:ext cx="928695" cy="135729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143504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2025 (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500826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2026 (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План)</a:t>
            </a:r>
            <a:endParaRPr lang="ru-RU" sz="12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36161" y="6581001"/>
            <a:ext cx="10054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План)</a:t>
            </a:r>
            <a:endParaRPr lang="ru-RU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00628" y="4915661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2 692,4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00826" y="4714884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2 337,1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858148" y="4857760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2 493,7</a:t>
            </a:r>
          </a:p>
        </p:txBody>
      </p:sp>
      <p:pic>
        <p:nvPicPr>
          <p:cNvPr id="23" name="Рисунок 22" descr="sport_i_ozdorovlenie_0.png"/>
          <p:cNvPicPr>
            <a:picLocks noChangeAspect="1"/>
          </p:cNvPicPr>
          <p:nvPr/>
        </p:nvPicPr>
        <p:blipFill>
          <a:blip r:embed="rId5" cstate="print"/>
          <a:srcRect l="84343" b="7407"/>
          <a:stretch>
            <a:fillRect/>
          </a:stretch>
        </p:blipFill>
        <p:spPr>
          <a:xfrm>
            <a:off x="1857356" y="4572008"/>
            <a:ext cx="1214446" cy="1857388"/>
          </a:xfrm>
          <a:prstGeom prst="rect">
            <a:avLst/>
          </a:prstGeom>
        </p:spPr>
      </p:pic>
      <p:pic>
        <p:nvPicPr>
          <p:cNvPr id="24" name="Рисунок 23" descr="4c913625e80c0fa234b2ed651fd48856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267" r="27329" b="41250"/>
          <a:stretch>
            <a:fillRect/>
          </a:stretch>
        </p:blipFill>
        <p:spPr>
          <a:xfrm>
            <a:off x="285720" y="4857760"/>
            <a:ext cx="1153998" cy="142876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00034" y="4714884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529,0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2859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14546" y="6581001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2023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214546" y="4572008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629,9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643306" y="6581001"/>
            <a:ext cx="1059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(Отчет)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Рисунок 30" descr="sport_i_ozdorovlenie_0.png"/>
          <p:cNvPicPr>
            <a:picLocks noChangeAspect="1"/>
          </p:cNvPicPr>
          <p:nvPr/>
        </p:nvPicPr>
        <p:blipFill>
          <a:blip r:embed="rId5" cstate="print"/>
          <a:srcRect l="73111" r="15365" b="3571"/>
          <a:stretch>
            <a:fillRect/>
          </a:stretch>
        </p:blipFill>
        <p:spPr>
          <a:xfrm>
            <a:off x="3500430" y="4572008"/>
            <a:ext cx="857256" cy="1928826"/>
          </a:xfrm>
          <a:prstGeom prst="rect">
            <a:avLst/>
          </a:prstGeom>
        </p:spPr>
      </p:pic>
      <p:graphicFrame>
        <p:nvGraphicFramePr>
          <p:cNvPr id="33" name="Диаграмма 32"/>
          <p:cNvGraphicFramePr/>
          <p:nvPr>
            <p:extLst>
              <p:ext uri="{D42A27DB-BD31-4B8C-83A1-F6EECF244321}">
                <p14:modId xmlns:p14="http://schemas.microsoft.com/office/powerpoint/2010/main" val="260884654"/>
              </p:ext>
            </p:extLst>
          </p:nvPr>
        </p:nvGraphicFramePr>
        <p:xfrm>
          <a:off x="117369" y="404664"/>
          <a:ext cx="5179239" cy="22456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3822841" y="465332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1 728,1</a:t>
            </a:r>
          </a:p>
        </p:txBody>
      </p:sp>
    </p:spTree>
    <p:extLst>
      <p:ext uri="{BB962C8B-B14F-4D97-AF65-F5344CB8AC3E}">
        <p14:creationId xmlns:p14="http://schemas.microsoft.com/office/powerpoint/2010/main" val="175374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3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7174" name="Rectangle 35"/>
          <p:cNvSpPr>
            <a:spLocks noChangeArrowheads="1"/>
          </p:cNvSpPr>
          <p:nvPr/>
        </p:nvSpPr>
        <p:spPr bwMode="auto">
          <a:xfrm>
            <a:off x="0" y="2338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06585" y="11429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endParaRPr lang="ru-RU" b="1" dirty="0">
              <a:latin typeface="+mn-lt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318170" y="260648"/>
            <a:ext cx="8820472" cy="936104"/>
          </a:xfrm>
          <a:prstGeom prst="rect">
            <a:avLst/>
          </a:prstGeom>
        </p:spPr>
        <p:txBody>
          <a:bodyPr/>
          <a:lstStyle/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в расчете на душу </a:t>
            </a:r>
          </a:p>
          <a:p>
            <a:pPr lvl="0"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населения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4299802"/>
              </p:ext>
            </p:extLst>
          </p:nvPr>
        </p:nvGraphicFramePr>
        <p:xfrm>
          <a:off x="130094" y="1325491"/>
          <a:ext cx="8883812" cy="48245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041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3854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9411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904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51 319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4 277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муниципального района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158 713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13 226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</a:t>
                      </a:r>
                      <a:r>
                        <a:rPr lang="ru-RU" sz="1800" u="non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общее образование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приходится на одного ученика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152 000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12 667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дошкольное образование приходится на 1 дошкольника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16 759 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397 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рублей в месяц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дополнительное образование приходится на 1 обучающего</a:t>
                      </a:r>
                    </a:p>
                    <a:p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585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856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рублей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год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r>
                        <a:rPr lang="ru-RU" sz="18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рубль </a:t>
                      </a: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в месяц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Расходов бюджета на культуру приходится на одного жителя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85637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35214188"/>
              </p:ext>
            </p:extLst>
          </p:nvPr>
        </p:nvGraphicFramePr>
        <p:xfrm>
          <a:off x="1" y="863764"/>
          <a:ext cx="9067802" cy="401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0" y="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297FD5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изменения средней </a:t>
            </a:r>
          </a:p>
          <a:p>
            <a:pPr algn="r"/>
            <a:r>
              <a:rPr lang="ru-RU" sz="2400" b="1" dirty="0">
                <a:solidFill>
                  <a:srgbClr val="297FD5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заработной платы отдельных категорий работников, руб.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8864240"/>
              </p:ext>
            </p:extLst>
          </p:nvPr>
        </p:nvGraphicFramePr>
        <p:xfrm>
          <a:off x="-1" y="4967379"/>
          <a:ext cx="7366121" cy="1879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54276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93845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дошкольных образовательных организаций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3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 </a:t>
                      </a:r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 работники образовательных организаций общего образования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человека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 организаций дополнительного образования детей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640">
                <a:tc>
                  <a:txBody>
                    <a:bodyPr/>
                    <a:lstStyle/>
                    <a:p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Работники учреждений</a:t>
                      </a:r>
                      <a:r>
                        <a:rPr lang="en-US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культуры </a:t>
                      </a:r>
                    </a:p>
                  </a:txBody>
                  <a:tcPr marT="60960" marB="60960"/>
                </a:tc>
                <a:tc>
                  <a:txBody>
                    <a:bodyPr/>
                    <a:lstStyle/>
                    <a:p>
                      <a:r>
                        <a:rPr lang="en-US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r>
                        <a:rPr lang="ru-RU" sz="13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T="60960" marB="6096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366121" y="4967379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Среднесписочная численность </a:t>
            </a:r>
          </a:p>
          <a:p>
            <a:pPr algn="ctr"/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37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человек</a:t>
            </a:r>
          </a:p>
        </p:txBody>
      </p:sp>
    </p:spTree>
    <p:extLst>
      <p:ext uri="{BB962C8B-B14F-4D97-AF65-F5344CB8AC3E}">
        <p14:creationId xmlns:p14="http://schemas.microsoft.com/office/powerpoint/2010/main" val="32447222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26" y="0"/>
            <a:ext cx="87868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бюджета на межбюджетные трансферты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общего характера бюджетам бюджетной системы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Российской Федерации, тыс.руб.</a:t>
            </a:r>
          </a:p>
        </p:txBody>
      </p:sp>
      <p:graphicFrame>
        <p:nvGraphicFramePr>
          <p:cNvPr id="26" name="Диаграмма 25"/>
          <p:cNvGraphicFramePr/>
          <p:nvPr>
            <p:extLst>
              <p:ext uri="{D42A27DB-BD31-4B8C-83A1-F6EECF244321}">
                <p14:modId xmlns:p14="http://schemas.microsoft.com/office/powerpoint/2010/main" val="96017613"/>
              </p:ext>
            </p:extLst>
          </p:nvPr>
        </p:nvGraphicFramePr>
        <p:xfrm>
          <a:off x="-1" y="1200328"/>
          <a:ext cx="6357669" cy="245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5518438"/>
              </p:ext>
            </p:extLst>
          </p:nvPr>
        </p:nvGraphicFramePr>
        <p:xfrm>
          <a:off x="3" y="3899141"/>
          <a:ext cx="9143997" cy="2958859"/>
        </p:xfrm>
        <a:graphic>
          <a:graphicData uri="http://schemas.openxmlformats.org/drawingml/2006/table">
            <a:tbl>
              <a:tblPr firstRow="1" bandRow="1"/>
              <a:tblGrid>
                <a:gridCol w="18792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07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1079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107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1079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107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2107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3523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 показателя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(Отчет)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</a:t>
                      </a:r>
                    </a:p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(План)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0570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Дотации на выравнивание </a:t>
                      </a:r>
                    </a:p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бюджетной обеспеченности </a:t>
                      </a:r>
                    </a:p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субъектов РФ и муниципальных </a:t>
                      </a:r>
                    </a:p>
                    <a:p>
                      <a:pPr algn="l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образований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32 622,1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34 811,2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31 716,1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35 443,0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33 971,5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59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0" dirty="0">
                          <a:latin typeface="Times New Roman" pitchFamily="18" charset="0"/>
                          <a:cs typeface="Times New Roman" pitchFamily="18" charset="0"/>
                        </a:rPr>
                        <a:t>35 333,7</a:t>
                      </a: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E59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1791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Прочие межбюджетные трансферты общего характера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7 008,8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722,2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7 365,2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AA2AE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482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29012"/>
              </p:ext>
            </p:extLst>
          </p:nvPr>
        </p:nvGraphicFramePr>
        <p:xfrm>
          <a:off x="34183" y="1572427"/>
          <a:ext cx="9058542" cy="52300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979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306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8629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9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28942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940037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811851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43484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803304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94759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90891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93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Дотации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первичного воинского учета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обеспечение дорожной деятельности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4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3 948,4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4 186,0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4 328,9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659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1 781,3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1 767,8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828,3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462,8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462,8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462,8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349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2 773,1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1 223,8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396,6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4 810,0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4 810,0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4 810,0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2 467,2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2 098,2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240,9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2 379,6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2 379,6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2 379,6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2 537,6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2 615,2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694,8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408,5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408,5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408,5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3 891,4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3 728,9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872,6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1 200,0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3 098,9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3 184,0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274,7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250,0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2 961,9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004,9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187,9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495,9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542,1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561,4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343,9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343,9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343,9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2 794,0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866,7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943,3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181,8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188,3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117,3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2 519,6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587,5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659,0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166,2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181,8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188,3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211,2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211,2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211,2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3 136,0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219,7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309,9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181,8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188,3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300,6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3988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3 533,6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488,8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b="0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596,8</a:t>
                      </a:r>
                      <a:endParaRPr lang="ru-RU" sz="12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181,8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188,3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571,1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571,1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571,1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45103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35 443,0</a:t>
                      </a: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r>
                        <a:rPr lang="ru-RU" sz="12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971,5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2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r>
                        <a:rPr lang="ru-RU" sz="1200" b="1" i="0" u="none" strike="noStrike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333,7</a:t>
                      </a:r>
                      <a:endParaRPr lang="ru-RU" sz="12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00" marR="90000" marT="46800" marB="4680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313,8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622,5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751,7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13 455,0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13 455,0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13 455,0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2025-2027  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2505938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185279"/>
              </p:ext>
            </p:extLst>
          </p:nvPr>
        </p:nvGraphicFramePr>
        <p:xfrm>
          <a:off x="128186" y="1079882"/>
          <a:ext cx="8946803" cy="57188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64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9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0317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087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715442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15442">
                  <a:extLst>
                    <a:ext uri="{9D8B030D-6E8A-4147-A177-3AD203B41FA5}">
                      <a16:colId xmlns:a16="http://schemas.microsoft.com/office/drawing/2014/main" xmlns="" val="20009"/>
                    </a:ext>
                  </a:extLst>
                </a:gridCol>
                <a:gridCol w="717043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5972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17043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  <a:gridCol w="77721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777216">
                  <a:extLst>
                    <a:ext uri="{9D8B030D-6E8A-4147-A177-3AD203B41FA5}">
                      <a16:colId xmlns:a16="http://schemas.microsoft.com/office/drawing/2014/main" xmlns="" val="20010"/>
                    </a:ext>
                  </a:extLst>
                </a:gridCol>
              </a:tblGrid>
              <a:tr h="283603">
                <a:tc row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Бюджеты поселений</a:t>
                      </a:r>
                    </a:p>
                  </a:txBody>
                  <a:tcPr anchor="ctr"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1720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коммунальное хозяйство,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благоустройство населенных пунктов и охрану окружающей</a:t>
                      </a:r>
                      <a:r>
                        <a:rPr lang="ru-RU" sz="1100" b="1" baseline="0" dirty="0">
                          <a:latin typeface="Times New Roman" pitchFamily="18" charset="0"/>
                          <a:cs typeface="Times New Roman" pitchFamily="18" charset="0"/>
                        </a:rPr>
                        <a:t> среды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благоустройство территорий административных центров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закупку коммунальной техники 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МБТ на мероприятия по улучшению систем наружного освещения населенных пунктов</a:t>
                      </a: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91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</a:t>
                      </a:r>
                      <a:r>
                        <a:rPr lang="en-US" sz="1100" b="1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Байгильдинский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Баш-</a:t>
                      </a:r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Шидинский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6141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Красногорский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3 487,2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2 606,3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16977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Красноключевский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Никольский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Новокулевский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Новосубаевский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Павловский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600,0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Первомайский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Сарвинский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Старобедеевский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6623">
                <a:tc>
                  <a:txBody>
                    <a:bodyPr/>
                    <a:lstStyle/>
                    <a:p>
                      <a:r>
                        <a:rPr lang="ru-RU" sz="1100" dirty="0" err="1">
                          <a:latin typeface="Times New Roman" pitchFamily="18" charset="0"/>
                          <a:cs typeface="Times New Roman" pitchFamily="18" charset="0"/>
                        </a:rPr>
                        <a:t>Староисаевский</a:t>
                      </a:r>
                      <a:r>
                        <a:rPr lang="ru-RU" sz="1100" dirty="0">
                          <a:latin typeface="Times New Roman" pitchFamily="18" charset="0"/>
                          <a:cs typeface="Times New Roman" pitchFamily="18" charset="0"/>
                        </a:rPr>
                        <a:t> с/с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500,0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19798">
                <a:tc>
                  <a:txBody>
                    <a:bodyPr/>
                    <a:lstStyle/>
                    <a:p>
                      <a:r>
                        <a:rPr lang="ru-RU" sz="1100" b="1" dirty="0"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6 200,0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835,5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3 599,9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3 487,2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2 606,3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723,1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77739" y="260648"/>
            <a:ext cx="878687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Распределение межбюджетных трансфертов бюджетам сельских поселений на 2025-2027  годы, тыс.руб.</a:t>
            </a:r>
          </a:p>
        </p:txBody>
      </p:sp>
    </p:spTree>
    <p:extLst>
      <p:ext uri="{BB962C8B-B14F-4D97-AF65-F5344CB8AC3E}">
        <p14:creationId xmlns:p14="http://schemas.microsoft.com/office/powerpoint/2010/main" val="3849590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799279961"/>
              </p:ext>
            </p:extLst>
          </p:nvPr>
        </p:nvGraphicFramePr>
        <p:xfrm>
          <a:off x="203523" y="1154360"/>
          <a:ext cx="8688958" cy="570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04825" y="74344"/>
            <a:ext cx="86391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Дотационность бюджетов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сельских поселений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год, в %</a:t>
            </a:r>
          </a:p>
        </p:txBody>
      </p:sp>
    </p:spTree>
    <p:extLst>
      <p:ext uri="{BB962C8B-B14F-4D97-AF65-F5344CB8AC3E}">
        <p14:creationId xmlns:p14="http://schemas.microsoft.com/office/powerpoint/2010/main" val="35552389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2"/>
          <p:cNvSpPr>
            <a:spLocks noGrp="1"/>
          </p:cNvSpPr>
          <p:nvPr>
            <p:ph idx="4294967295"/>
          </p:nvPr>
        </p:nvSpPr>
        <p:spPr>
          <a:xfrm>
            <a:off x="966158" y="2118220"/>
            <a:ext cx="6702186" cy="3543028"/>
          </a:xfrm>
        </p:spPr>
        <p:txBody>
          <a:bodyPr>
            <a:normAutofit lnSpcReduction="10000"/>
          </a:bodyPr>
          <a:lstStyle/>
          <a:p>
            <a:pPr algn="just">
              <a:buFontTx/>
              <a:buNone/>
            </a:pPr>
            <a:r>
              <a:rPr lang="en-US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altLang="zh-CN" sz="200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аналитический документ, разрабатываемый в целях предоставления гражданам актуальной информации о проекте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бюджета муниципального района в формате, доступном для широкого круга пользователей. В представленной информации отражены положения проекта бюджета муниципального района на предстоящие три года: 2025 год и 2026-20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7 годы. </a:t>
            </a:r>
          </a:p>
          <a:p>
            <a:pPr algn="just">
              <a:buFontTx/>
              <a:buNone/>
            </a:pPr>
            <a:endParaRPr lang="en-US" altLang="zh-CN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«Бюджет для граждан» нацелен на получение обратной связи от граждан по интересующим их вопросам.</a:t>
            </a:r>
          </a:p>
          <a:p>
            <a:pPr algn="just">
              <a:buFontTx/>
              <a:buNone/>
            </a:pPr>
            <a:endParaRPr lang="ru-RU" sz="1600" i="1" dirty="0">
              <a:solidFill>
                <a:srgbClr val="000000"/>
              </a:solidFill>
              <a:latin typeface="Times New Roman" pitchFamily="18" charset="0"/>
              <a:ea typeface="宋体"/>
              <a:cs typeface="Times New Roman" pitchFamily="18" charset="0"/>
            </a:endParaRPr>
          </a:p>
        </p:txBody>
      </p:sp>
      <p:sp>
        <p:nvSpPr>
          <p:cNvPr id="17412" name="Shape"/>
          <p:cNvSpPr>
            <a:spLocks noChangeArrowheads="1"/>
          </p:cNvSpPr>
          <p:nvPr/>
        </p:nvSpPr>
        <p:spPr bwMode="auto">
          <a:xfrm>
            <a:off x="1130060" y="1284568"/>
            <a:ext cx="6760656" cy="518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17414" name="Shape"/>
          <p:cNvSpPr>
            <a:spLocks noChangeArrowheads="1"/>
          </p:cNvSpPr>
          <p:nvPr/>
        </p:nvSpPr>
        <p:spPr bwMode="auto">
          <a:xfrm>
            <a:off x="835025" y="5897563"/>
            <a:ext cx="76200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>
              <a:lnSpc>
                <a:spcPts val="2163"/>
              </a:lnSpc>
              <a:spcBef>
                <a:spcPts val="2100"/>
              </a:spcBef>
            </a:pP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4724400" y="2514600"/>
            <a:ext cx="3429000" cy="14859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00232" y="1357298"/>
            <a:ext cx="5410200" cy="1000125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104454" name="TextBox 6"/>
          <p:cNvSpPr txBox="1">
            <a:spLocks noChangeArrowheads="1"/>
          </p:cNvSpPr>
          <p:nvPr/>
        </p:nvSpPr>
        <p:spPr bwMode="auto">
          <a:xfrm>
            <a:off x="2143125" y="1463041"/>
            <a:ext cx="52863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Муниципальный долг  – обязательства по возврату взятых в долг денежных средств</a:t>
            </a:r>
          </a:p>
        </p:txBody>
      </p:sp>
      <p:sp>
        <p:nvSpPr>
          <p:cNvPr id="104455" name="TextBox 7"/>
          <p:cNvSpPr txBox="1">
            <a:spLocks noChangeArrowheads="1"/>
          </p:cNvSpPr>
          <p:nvPr/>
        </p:nvSpPr>
        <p:spPr bwMode="auto">
          <a:xfrm>
            <a:off x="1276350" y="2352675"/>
            <a:ext cx="38481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Цели заимствования:</a:t>
            </a:r>
          </a:p>
          <a:p>
            <a:pPr>
              <a:buFontTx/>
              <a:buChar char="-"/>
            </a:pP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Финансирование дефицита  бюджета;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Погашение долговых обязательств</a:t>
            </a:r>
          </a:p>
        </p:txBody>
      </p:sp>
      <p:sp>
        <p:nvSpPr>
          <p:cNvPr id="104456" name="TextBox 8"/>
          <p:cNvSpPr txBox="1">
            <a:spLocks noChangeArrowheads="1"/>
          </p:cNvSpPr>
          <p:nvPr/>
        </p:nvSpPr>
        <p:spPr bwMode="auto">
          <a:xfrm>
            <a:off x="4919663" y="2324100"/>
            <a:ext cx="300037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заимствования: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Привлечение кредитов кредитных организаций;</a:t>
            </a:r>
          </a:p>
          <a:p>
            <a:pPr>
              <a:buFontTx/>
              <a:buChar char="-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Бюджетные кредиты от других бюджетов</a:t>
            </a:r>
          </a:p>
        </p:txBody>
      </p:sp>
      <p:sp>
        <p:nvSpPr>
          <p:cNvPr id="104457" name="TextBox 9"/>
          <p:cNvSpPr txBox="1">
            <a:spLocks noChangeArrowheads="1"/>
          </p:cNvSpPr>
          <p:nvPr/>
        </p:nvSpPr>
        <p:spPr bwMode="auto">
          <a:xfrm>
            <a:off x="1257300" y="3643313"/>
            <a:ext cx="73914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  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Предельные объёмы муниципального долга  и расходов на его обслуживание регулируются Бюджетным кодексом РФ.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Муниципальный долг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должен превышать 50 %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собственных доходов бюджета.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     Расходы на обслуживание  муниципального долга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не должны превышать 15 %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расходов бюджета без учета расходов осуществляемых за счет субвенций.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360872" y="533399"/>
            <a:ext cx="4850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долг</a:t>
            </a:r>
          </a:p>
        </p:txBody>
      </p:sp>
    </p:spTree>
    <p:extLst>
      <p:ext uri="{BB962C8B-B14F-4D97-AF65-F5344CB8AC3E}">
        <p14:creationId xmlns:p14="http://schemas.microsoft.com/office/powerpoint/2010/main" val="26469873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252442400"/>
              </p:ext>
            </p:extLst>
          </p:nvPr>
        </p:nvGraphicFramePr>
        <p:xfrm>
          <a:off x="107504" y="2924944"/>
          <a:ext cx="3068434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1494899341"/>
              </p:ext>
            </p:extLst>
          </p:nvPr>
        </p:nvGraphicFramePr>
        <p:xfrm>
          <a:off x="55801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5" name="Схема 24"/>
          <p:cNvGraphicFramePr/>
          <p:nvPr>
            <p:extLst>
              <p:ext uri="{D42A27DB-BD31-4B8C-83A1-F6EECF244321}">
                <p14:modId xmlns:p14="http://schemas.microsoft.com/office/powerpoint/2010/main" val="720581880"/>
              </p:ext>
            </p:extLst>
          </p:nvPr>
        </p:nvGraphicFramePr>
        <p:xfrm>
          <a:off x="3275856" y="2924944"/>
          <a:ext cx="2736304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585645924"/>
              </p:ext>
            </p:extLst>
          </p:nvPr>
        </p:nvGraphicFramePr>
        <p:xfrm>
          <a:off x="5796136" y="2924944"/>
          <a:ext cx="3048046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38340" y="276910"/>
            <a:ext cx="6606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921878"/>
              </p:ext>
            </p:extLst>
          </p:nvPr>
        </p:nvGraphicFramePr>
        <p:xfrm>
          <a:off x="1547664" y="5573062"/>
          <a:ext cx="6096000" cy="939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0711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(Отчет)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(Проект)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17,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7,5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US" sz="160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5180141"/>
            <a:ext cx="6712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Расходы на обслуживание муниципального долга (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.)</a:t>
            </a: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2441071841"/>
              </p:ext>
            </p:extLst>
          </p:nvPr>
        </p:nvGraphicFramePr>
        <p:xfrm>
          <a:off x="2843808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49674117"/>
              </p:ext>
            </p:extLst>
          </p:nvPr>
        </p:nvGraphicFramePr>
        <p:xfrm>
          <a:off x="179512" y="1196752"/>
          <a:ext cx="2856240" cy="152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</p:spTree>
    <p:extLst>
      <p:ext uri="{BB962C8B-B14F-4D97-AF65-F5344CB8AC3E}">
        <p14:creationId xmlns:p14="http://schemas.microsoft.com/office/powerpoint/2010/main" val="729594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7" name="Rectangle 108"/>
          <p:cNvSpPr>
            <a:spLocks/>
          </p:cNvSpPr>
          <p:nvPr/>
        </p:nvSpPr>
        <p:spPr bwMode="auto">
          <a:xfrm>
            <a:off x="251520" y="933450"/>
            <a:ext cx="8709917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onstantia" pitchFamily="18" charset="0"/>
              </a:rPr>
              <a:t>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муниципального района Нуримановский район Республики Башкортостан является программно-ориентированным, то есть расходование средств осуществляется на основании 19 утвержденных муниципальных программ.</a:t>
            </a: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en-US" sz="2000" b="1" dirty="0">
              <a:solidFill>
                <a:schemeClr val="tx1">
                  <a:lumMod val="95000"/>
                  <a:lumOff val="5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 eaLnBrk="0" hangingPunct="0">
              <a:spcBef>
                <a:spcPct val="20000"/>
              </a:spcBef>
              <a:buFont typeface="Arial" charset="0"/>
              <a:buNone/>
            </a:pPr>
            <a:r>
              <a:rPr lang="ru-RU" dirty="0">
                <a:latin typeface="Calibri" pitchFamily="34" charset="0"/>
              </a:rPr>
              <a:t>   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91088" y="2443664"/>
            <a:ext cx="1135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3978045"/>
              </p:ext>
            </p:extLst>
          </p:nvPr>
        </p:nvGraphicFramePr>
        <p:xfrm>
          <a:off x="251521" y="2527540"/>
          <a:ext cx="8590554" cy="3759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6949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5"/>
          <p:cNvSpPr>
            <a:spLocks noGrp="1"/>
          </p:cNvSpPr>
          <p:nvPr>
            <p:ph type="title"/>
          </p:nvPr>
        </p:nvSpPr>
        <p:spPr>
          <a:xfrm>
            <a:off x="0" y="188640"/>
            <a:ext cx="9096375" cy="792088"/>
          </a:xfr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муниципального района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Нуримановский район Республики Башкортостан </a:t>
            </a:r>
            <a:b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 разрезе муниципальных программ, </a:t>
            </a:r>
            <a:r>
              <a:rPr lang="ru-RU" sz="2400" b="1" cap="none" spc="0" dirty="0" err="1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sz="2400" b="1" cap="none" spc="0" dirty="0">
                <a:ln w="190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847246"/>
              </p:ext>
            </p:extLst>
          </p:nvPr>
        </p:nvGraphicFramePr>
        <p:xfrm>
          <a:off x="-34" y="1109545"/>
          <a:ext cx="9144034" cy="5713949"/>
        </p:xfrm>
        <a:graphic>
          <a:graphicData uri="http://schemas.openxmlformats.org/drawingml/2006/table">
            <a:tbl>
              <a:tblPr firstRow="1" bandRow="1"/>
              <a:tblGrid>
                <a:gridCol w="3124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056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7853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1210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121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1210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371515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</a:p>
                    <a:p>
                      <a:pPr algn="ctr"/>
                      <a:r>
                        <a:rPr lang="ru-RU" sz="13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программы</a:t>
                      </a:r>
                      <a:endParaRPr lang="ru-RU" sz="13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5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36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год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3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сельского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6 012,8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6 110,5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7 165,7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8 035,3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7 669,4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7 746,8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1048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1 714,8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1 920,1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3 660,3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661,1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662,9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72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«Транспортное развитие в МР Нуримановский район РБ»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24 754,3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33 094,6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85 598,1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41 043,6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28 564,6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31 225,8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66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Развитие жилищно-коммунального хозяйства в МР Нуримановский район РБ»  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21 556,3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53 347,3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14 849,5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9 190,4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</a:t>
                      </a:r>
                      <a:r>
                        <a:rPr lang="ru-RU" sz="130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240,6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16 286,8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669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«Комплексное развитие сельских территорий в МР Нуримановский район РБ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18 146,1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21 821,5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65 196,8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8724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и поддержка малого и среднего предпринимательства в МР Нуримановский район РБ»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1 870,4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2 442,0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76085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1300" dirty="0">
                          <a:latin typeface="Times New Roman" pitchFamily="18" charset="0"/>
                          <a:cs typeface="Times New Roman" pitchFamily="18" charset="0"/>
                        </a:rPr>
                        <a:t>МП «Совершенствование деятельности ОМСУ МР Нуримановский район РБ по</a:t>
                      </a:r>
                      <a:r>
                        <a:rPr lang="ru-RU" sz="1300" baseline="0" dirty="0">
                          <a:latin typeface="Times New Roman" pitchFamily="18" charset="0"/>
                          <a:cs typeface="Times New Roman" pitchFamily="18" charset="0"/>
                        </a:rPr>
                        <a:t> реализации вопросов местного значения»</a:t>
                      </a:r>
                      <a:endParaRPr lang="ru-RU" sz="13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57 355,1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59 497,0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67 109,8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56 522,6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51 355,8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51 355,8</a:t>
                      </a:r>
                      <a:endParaRPr lang="ru-RU" sz="13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924807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1551716"/>
              </p:ext>
            </p:extLst>
          </p:nvPr>
        </p:nvGraphicFramePr>
        <p:xfrm>
          <a:off x="0" y="-2"/>
          <a:ext cx="9144000" cy="6832123"/>
        </p:xfrm>
        <a:graphic>
          <a:graphicData uri="http://schemas.openxmlformats.org/drawingml/2006/table">
            <a:tbl>
              <a:tblPr firstRow="1" bandRow="1"/>
              <a:tblGrid>
                <a:gridCol w="3657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38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90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401046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муниципальной                                                                                                      программы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2022 год 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2024 год (Отчет)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 dpi="0" rotWithShape="1">
                      <a:blip r:embed="rId2">
                        <a:alphaModFix amt="14000"/>
                      </a:blip>
                      <a:srcRect/>
                      <a:stretch>
                        <a:fillRect/>
                      </a:stretch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27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/>
                      <a:r>
                        <a:rPr lang="ru-RU" sz="12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2027 год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745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системы учета и отчетности, системы муниципальных закупок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83 567,8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96 545,7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86 226,4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82 301,7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77 848,4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78 536,9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84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«Социальная поддержка граждан в МР Нуримановский район РБ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41 578,0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42 072,8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54 414,6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73 686,6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59 439,4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59 823,0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4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«Развитие молодежной политики, физической культуры и спорта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5 073,3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5 905,6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9 739,3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11 369,9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10 104,6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10 261,2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7131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в МР Нуримановский район РБ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459 202,6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429 653,4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524 962,1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568 813,9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548 007,9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580 703,9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4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«Развитие культуры и искусства в МР Нуримановский район РБ» 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71 372,8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76 542,0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81 953,3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86 839,8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82 413,1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90 311,0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840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98 642,2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87 042,8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113 096,3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73 655,2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85 723,3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100 049,8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737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«Формирование здорового образа жизни и укрепления здоровья населения в МР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3278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«Безопасная жизнь населения в МР Нуримановский район</a:t>
                      </a:r>
                      <a:r>
                        <a:rPr lang="ru-RU" sz="1200" baseline="0" dirty="0">
                          <a:latin typeface="Times New Roman" pitchFamily="18" charset="0"/>
                          <a:cs typeface="Times New Roman" pitchFamily="18" charset="0"/>
                        </a:rPr>
                        <a:t>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3 253,3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4 117,8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4 158,9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4 360,4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94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МП </a:t>
                      </a: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«Реализация государственной национальной политики в муниципальном районе Нуримановский район РБ»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0,0 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500,0 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2 378,3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3615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1200"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200" baseline="0">
                          <a:latin typeface="Times New Roman" pitchFamily="18" charset="0"/>
                          <a:cs typeface="Times New Roman" pitchFamily="18" charset="0"/>
                        </a:rPr>
                        <a:t> расходы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696,3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296,1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822,6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2 475,4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2 634,9</a:t>
                      </a:r>
                      <a:endParaRPr lang="ru-RU" sz="1200" spc="0" baseline="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pc="0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2 474,9</a:t>
                      </a: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33902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just"/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894 796,0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921 150,8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1 122  833,6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1 023 554,9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973 523,5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entury Gothic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1 034 299,2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0000" marR="90000" marT="46800" marB="46800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917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910" y="0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Структура расходов бюджета района </a:t>
            </a:r>
          </a:p>
          <a:p>
            <a:pPr algn="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разрезе муниципальных программ на 2025 год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						          </a:t>
            </a:r>
            <a:r>
              <a:rPr lang="ru-RU" sz="12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процентах)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2952412"/>
              </p:ext>
            </p:extLst>
          </p:nvPr>
        </p:nvGraphicFramePr>
        <p:xfrm>
          <a:off x="148374" y="1052736"/>
          <a:ext cx="8847252" cy="6000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270757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110654"/>
            <a:ext cx="9144000" cy="7088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" y="1147793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сельского хозяйства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1303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Подъем уровня сельскохозяйственного производства в общественном секторе;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Повышение финансовой устойчивости предприятий агропромышленного комплекса.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Стимулировать рост производства основных видов сельскохозяйственной продукции; повысить уровень рентабельности в сельском хозяйстве;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Повысить плодородие почв и урожайность сельскохозяйственных культур;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Обеспечить реализацию противоэпизоотических мероприятий в отношении карантинных и особо опасных болезней животных;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4. Стимулировать инновационную деятельность и инновационное развитие агропромышленного комплекса.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1324554"/>
              </p:ext>
            </p:extLst>
          </p:nvPr>
        </p:nvGraphicFramePr>
        <p:xfrm>
          <a:off x="0" y="4679830"/>
          <a:ext cx="9143998" cy="21091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003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10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7627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7627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461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159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4801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40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87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73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подотрасли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животноводства, переработки и реализации продукции животноводства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732,8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625,3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627,5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731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Техническая и технологическая модернизация, инновационное развитие сельскохозяйственного производства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5 387,6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5 387,6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6 540,4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7 407,8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7 041,9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7 119,3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99320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77970" y="76200"/>
            <a:ext cx="8566030" cy="9985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«Экономическое и инвестиционное развитие муниципального района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Республики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Башкортостан»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1701801"/>
            <a:ext cx="8915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«Экономическое и инвестиционное развитие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</a:t>
            </a:r>
            <a:r>
              <a:rPr lang="ru-RU" sz="16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6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1034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Обеспечение устойчивого социально-экономического  развития района и благосостояния его жителей.</a:t>
            </a:r>
          </a:p>
          <a:p>
            <a:pPr algn="just"/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1. Стратегическое планирование и координация выполнения муниципальных программ социально-экономического развития района;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 Анализ и прогнозирование социально- экономического развития района;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Развитие инвестиционной деятельности и повышение инвестиционной привлекательности района;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Мониторинг развития конкурентной среды;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5. Реализация политики энергосбережения и повышения энергетической эффективности на территории района</a:t>
            </a:r>
            <a:r>
              <a:rPr lang="ru-RU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81876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78904"/>
            <a:ext cx="9144000" cy="9985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«Обеспечение жильем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молодых семей 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муниципальном районе Нуримановский район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89" y="1282940"/>
            <a:ext cx="9060612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«Обеспечение жильем молодых семей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1013</a:t>
            </a: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выполнение мероприятий по оказанию государственной поддержки гражданам в приобретении жилья, стимулирование развития жилищного строительства.</a:t>
            </a:r>
          </a:p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Обеспечение жильем молодых семей, состоящих на учете в качестве нуждающихся в улучшении жилищных условий;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Увеличение доли семей, имеющих возможность приобрести или построить жилье с помощью социальных выплат и субсидий на строительство или приобретение жилых помещений;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Привлечение внебюджетных источников финансирования, в том числе собственных средств получателей социальных выплат.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0337"/>
              </p:ext>
            </p:extLst>
          </p:nvPr>
        </p:nvGraphicFramePr>
        <p:xfrm>
          <a:off x="41694" y="4778942"/>
          <a:ext cx="9144002" cy="206222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177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165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24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920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95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753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525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94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609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21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в муниципальном районе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1 714,8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2 333,6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1 920,1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3 660,3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661,1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662,9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88918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78904"/>
            <a:ext cx="9144000" cy="9985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торговли и потребительской кооперации муниципального района </a:t>
            </a:r>
            <a:r>
              <a:rPr lang="ru-RU" sz="24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Башкортостан»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389" y="1282940"/>
            <a:ext cx="9060612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Муниципальная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программа «Развитие торговли и потребительской кооперации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 на 2022 - 2027  годы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» утверждена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30 декабря 2021 года 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1035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Основные цели программы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повышение экономической и физической доступности товаров и услуг на потребительском рынке, качества и культуры обслуживания населения при их предоставлении;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создание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экономических условий  для обеспечения устойчивого развития потребительской кооперации в муниципальном районе </a:t>
            </a:r>
            <a:r>
              <a:rPr lang="ru-RU" sz="13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Башкортостан, позволяющего  внести  вклад  в социально- экономическое  развитие  района, обеспечение продовольственной безопасности  на территории района;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удовлетворение  потребностей  жителей района  в бытовых услугах;</a:t>
            </a:r>
          </a:p>
          <a:p>
            <a:pPr algn="just"/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совершенствование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системы защиты прав потребителей, установленных законодательством, обеспечение возможностей равного доступа для эффективной реализации потребителями района своих законных прав и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интересов.</a:t>
            </a:r>
          </a:p>
          <a:p>
            <a:pPr algn="just"/>
            <a:endParaRPr lang="ru-RU" sz="13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Основными задачами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программы 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являются: 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-создание на территории муниципального  района современной торговой инфраструктуры, основанной на принципах обеспечения установленных нормативов обеспеченности муниципального района площадями торговых объектов;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-увеличение доступных  торговых объектов для маломобильных групп населения;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-обеспечение бесперебойного доведения товаров до потребителей в достаточном объёме и ассортименте;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увеличение объема производимой продукции потребительской кооперации;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-активизация работы с личными подсобными, крестьянскими (фермерскими) хозяйствами, другими  </a:t>
            </a:r>
            <a:r>
              <a:rPr lang="ru-RU" sz="13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сельхозтоваропроизводителями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увеличение количества и качества услуг  предприятий бытового обслуживания населением муниципального района </a:t>
            </a:r>
            <a:r>
              <a:rPr lang="ru-RU" sz="13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pPr algn="just"/>
            <a:r>
              <a:rPr lang="ru-RU" sz="13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повышение правовой грамотности потребителей, обеспечение возможностей равного доступа для эффективной реализации потребителями района своих законных прав и </a:t>
            </a:r>
            <a:r>
              <a:rPr lang="ru-RU" sz="13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интересов.</a:t>
            </a:r>
            <a:endParaRPr lang="ru-RU" sz="13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9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kill-development-programme-8d9defa8c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11048" y="3870606"/>
            <a:ext cx="3769280" cy="2295128"/>
          </a:xfrm>
          <a:prstGeom prst="rect">
            <a:avLst/>
          </a:prstGeom>
        </p:spPr>
      </p:pic>
      <p:pic>
        <p:nvPicPr>
          <p:cNvPr id="9" name="Рисунок 8" descr="3d-chelovechek-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5138" y="1486062"/>
            <a:ext cx="3780148" cy="2384544"/>
          </a:xfrm>
          <a:prstGeom prst="rect">
            <a:avLst/>
          </a:prstGeom>
          <a:solidFill>
            <a:schemeClr val="accent2">
              <a:lumMod val="60000"/>
              <a:lumOff val="40000"/>
              <a:alpha val="67000"/>
            </a:schemeClr>
          </a:solidFill>
        </p:spPr>
      </p:pic>
      <p:sp>
        <p:nvSpPr>
          <p:cNvPr id="11" name="Скругленный прямоугольник 18"/>
          <p:cNvSpPr>
            <a:spLocks noChangeArrowheads="1"/>
          </p:cNvSpPr>
          <p:nvPr/>
        </p:nvSpPr>
        <p:spPr bwMode="auto">
          <a:xfrm>
            <a:off x="424610" y="1683853"/>
            <a:ext cx="4500528" cy="1432874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FF0000"/>
                </a:solidFill>
                <a:latin typeface="Constantia" pitchFamily="18" charset="0"/>
              </a:rPr>
              <a:t>Через публичные слушания по проекту бюджета муниципального района, которые проходят ежегодно в ноябре-декабре</a:t>
            </a:r>
          </a:p>
        </p:txBody>
      </p:sp>
      <p:sp>
        <p:nvSpPr>
          <p:cNvPr id="12" name="Скругленный прямоугольник 18"/>
          <p:cNvSpPr>
            <a:spLocks noChangeArrowheads="1"/>
          </p:cNvSpPr>
          <p:nvPr/>
        </p:nvSpPr>
        <p:spPr bwMode="auto">
          <a:xfrm>
            <a:off x="296679" y="4113199"/>
            <a:ext cx="4557090" cy="1630837"/>
          </a:xfrm>
          <a:prstGeom prst="roundRect">
            <a:avLst>
              <a:gd name="adj" fmla="val 16667"/>
            </a:avLst>
          </a:prstGeom>
          <a:noFill/>
          <a:ln w="25400" algn="ctr">
            <a:noFill/>
            <a:round/>
            <a:headEnd/>
            <a:tailEnd/>
          </a:ln>
        </p:spPr>
        <p:txBody>
          <a:bodyPr anchor="ctr"/>
          <a:lstStyle/>
          <a:p>
            <a:pPr algn="just" defTabSz="66675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Через публичные слушания по отчету об исполнении бюджета муниципального района, которые проходят ежегодно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в</a:t>
            </a:r>
            <a:r>
              <a:rPr lang="en-US" b="1" dirty="0">
                <a:solidFill>
                  <a:srgbClr val="0070C0"/>
                </a:solidFill>
                <a:latin typeface="Constantia" pitchFamily="18" charset="0"/>
              </a:rPr>
              <a:t> </a:t>
            </a:r>
            <a:r>
              <a:rPr lang="ru-RU" b="1" dirty="0">
                <a:solidFill>
                  <a:srgbClr val="0070C0"/>
                </a:solidFill>
                <a:latin typeface="Constantia" pitchFamily="18" charset="0"/>
              </a:rPr>
              <a:t>апреле</a:t>
            </a:r>
          </a:p>
        </p:txBody>
      </p:sp>
      <p:sp>
        <p:nvSpPr>
          <p:cNvPr id="8" name="Shape"/>
          <p:cNvSpPr>
            <a:spLocks noChangeArrowheads="1"/>
          </p:cNvSpPr>
          <p:nvPr/>
        </p:nvSpPr>
        <p:spPr bwMode="auto">
          <a:xfrm>
            <a:off x="1352861" y="690966"/>
            <a:ext cx="6760656" cy="77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8575" algn="ctr">
              <a:spcAft>
                <a:spcPts val="2100"/>
              </a:spcAft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КАК ГРАЖДАНИН МОЖЕТ ПОВЛИЯТЬ               НА СОСТАВ БЮДЖЕТА?</a:t>
            </a:r>
          </a:p>
        </p:txBody>
      </p:sp>
    </p:spTree>
    <p:extLst>
      <p:ext uri="{BB962C8B-B14F-4D97-AF65-F5344CB8AC3E}">
        <p14:creationId xmlns:p14="http://schemas.microsoft.com/office/powerpoint/2010/main" val="42165370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0" y="0"/>
            <a:ext cx="9147870" cy="83671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rmAutofit fontScale="925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5201" y="830971"/>
            <a:ext cx="8858312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Муниципальная программа «Транспортное развитие в муниципальном районе Нуримановский район Республики Башкортостан» на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2022-2027 </a:t>
            </a: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годы утверждена постановлением Администрации муниципального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</a:t>
            </a:r>
            <a:r>
              <a:rPr lang="ru-RU" sz="11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марта 2022 </a:t>
            </a:r>
            <a:r>
              <a:rPr lang="ru-RU" sz="11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sz="110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10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237</a:t>
            </a:r>
            <a:endParaRPr lang="ru-RU" sz="11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1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Увеличение протяженности, пропускной способности, а также достижение требуемого технического и эксплуатационного состояния дорог местного значения;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Повышение уровня безопасности дорожного движения; 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Сокращение числа погибших в результате дорожно-транспортных происшествий;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Сокращение количества дорожно-транспортных происшествий с пострадавшими.</a:t>
            </a:r>
          </a:p>
          <a:p>
            <a:pPr algn="just"/>
            <a:r>
              <a:rPr lang="ru-RU" sz="11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1. Улучшение технического состояния существующей сети автомобильных дорог местного значения за счет увеличения объемов работ по ремонту и содержанию дорожного хозяйства; 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2. Привлечение дополнительных инвестиций в сферу дорожного хозяйства МР Нуримановский район РБ;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3. Проектирование, строительство, реконструкция дорог местного значения, в том числе дорог местного значения с твердым покрытием до сельских населенных пунктов, не имеющих круглогодичной связи с сетью автомобильных дорог общего пользования;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4. Строительство дорог местного значения в новых микрорайонах малоэтажной застройки;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5. Капитальный ремонт и ремонт дорог местного значения, дворовых территорий многоквартирных домов населенных пунктов, проездов к дворовым   территориям многоквартирных домов населенных пунктов;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6. Предотвращение дорожно-транспортных происшествий, вероятность гибели людей в которых наиболее высока;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7. Снижение тяжести травм, полученных в результате дорожно-транспортных происшествий;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8. Развитие современной системы оказания первой помощи пострадавшим в дорожно-транспортных происшествиях - спасение жизней;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9. Совершенствование системы управления деятельностью по повышению безопасности дорожного движения;</a:t>
            </a:r>
          </a:p>
          <a:p>
            <a:pPr algn="just"/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10. Повышение правосознания и ответственности участников дорожного движения.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7553872"/>
              </p:ext>
            </p:extLst>
          </p:nvPr>
        </p:nvGraphicFramePr>
        <p:xfrm>
          <a:off x="0" y="4897562"/>
          <a:ext cx="9144000" cy="196043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98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8181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61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006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540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22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1088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1546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483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966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автомобильных дорог и безопасность движения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46 081,6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56 007,4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85 598,1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41 043,6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28 564,6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31 225,8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349228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5313"/>
            <a:ext cx="9144000" cy="66414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жилищно-коммунального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хозяйства в муниципальном районе Нуримановский район 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23" y="1204343"/>
            <a:ext cx="900115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жилищно-коммунального хозяйства в муниципальном районе Нуримановский район Республики Башкортостан» 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1028 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Модернизация систем коммунальной инфраструктуры;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Обеспечение бесперебойной работы инженерных коммуникаций и оборудования;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Улучшение качества предоставляемых жилищно-коммунальных услуг;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Повышение эффективности функционирования объектов жилищно-коммунального комплекса;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Восстановление основных фондов за счет  реализации проектов по замене и модернизации сетей и оборудования;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Улучшение финансового и материального состояния жилищно-коммунального хозяйства.</a:t>
            </a:r>
          </a:p>
          <a:p>
            <a:pPr algn="just"/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Обеспечение сохранности жилищного фонда;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Обеспечение финансовой поддержки модернизации коммунального комплекса;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Обеспечение условий для снижения издержек производства;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Обеспечение повышения качества жилищно-коммунальных услуг;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Продолжение работы по внедрению ресурсосберегающих технологий.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421004"/>
              </p:ext>
            </p:extLst>
          </p:nvPr>
        </p:nvGraphicFramePr>
        <p:xfrm>
          <a:off x="1" y="4717917"/>
          <a:ext cx="9143998" cy="214008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42707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312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005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0882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549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49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49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8850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14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943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коммунальной инфраструктуры в муниципальном районе </a:t>
                      </a:r>
                      <a:r>
                        <a:rPr lang="ru-RU" sz="12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25 984,6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53 943,7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14 435,1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8 434,4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15 868,8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57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объектов благоустройства территорий населенных пунктов 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34 359,5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28 322,5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756,0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418,0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16652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931652" y="80149"/>
            <a:ext cx="8212347" cy="81967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3" y="1390651"/>
            <a:ext cx="8734164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«Комплексное развитие сельских территорий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1029</a:t>
            </a: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комфортных условий жизнедеятельности на территории муниципального района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район.</a:t>
            </a:r>
          </a:p>
          <a:p>
            <a:endParaRPr lang="ru-RU" sz="14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Улучшение жилищные условия граждан, проживающих на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роста сельского населения за счет развития инфраструктуры на 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Повышение обеспеченности сельскохозяйственных товаропроизводителей квалифицированными кадрами,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обеспечить снижение уровня безработицы населения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6135725"/>
              </p:ext>
            </p:extLst>
          </p:nvPr>
        </p:nvGraphicFramePr>
        <p:xfrm>
          <a:off x="0" y="5098683"/>
          <a:ext cx="9144000" cy="17593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179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24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1382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051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91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913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913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915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70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130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Комплексное развитие сельских территорий муниципального района </a:t>
                      </a:r>
                      <a:r>
                        <a:rPr lang="ru-RU" sz="13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18 296,1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22 953,5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65 196,8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21898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" y="98140"/>
            <a:ext cx="9144001" cy="9985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295401"/>
            <a:ext cx="91440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и поддержка малого и среднего предпринимательства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19 апреля 2023 года № 324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Создание благоприятных условий для ведения предпринимательской деятельности в муниципальном районе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Башкортостан. </a:t>
            </a:r>
          </a:p>
          <a:p>
            <a:pPr algn="just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Увеличение финансового результата от всех видов предпринимательской деятельности;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Увеличение численности населения муниципального района Нуримановский район Республики Башкортостан, осуществляющего предпринимательскую деятельность и работающего в сфере малого и среднего предпринимательства;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Увеличение доли продукции, произведенной субъектами малого и среднего предпринимательства, в общем объеме производства.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9868079"/>
              </p:ext>
            </p:extLst>
          </p:nvPr>
        </p:nvGraphicFramePr>
        <p:xfrm>
          <a:off x="0" y="4838700"/>
          <a:ext cx="9143999" cy="201930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2333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085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684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257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046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468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2574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6848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31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2926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малого и среднего предпринимательства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1 870,4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2 229,9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2 442,0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952684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933449" y="89295"/>
            <a:ext cx="8210551" cy="9985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83108"/>
            <a:ext cx="9144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«Совершенствование деятельности органов местного самоуправления муниципального района Нуримановский район Республики Башкортостан  по реализации вопросов местного значения»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28 марта 2022 года № 285</a:t>
            </a:r>
          </a:p>
          <a:p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Формирование высококвалифицированного кадрового состава муниципальной службы в органах местного самоуправления муниципального района в соответствии с целями и задачами социально-экономического  развития района, задачами и функциями органов местного самоуправления;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Повышение эффективности работы и результативности профессиональной служебной деятельности органов местного  самоуправления; 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Искоренение коррупционных проявлений в деятельности муниципальных служащих;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Создание безопасных условий труда и охраны труда;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Создание эффективной системы организации хранения, комплектования, учета и использования документов архивного фонда;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 Оказание качественных муниципальных услуг, в том числе в электронном виде.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7457392"/>
              </p:ext>
            </p:extLst>
          </p:nvPr>
        </p:nvGraphicFramePr>
        <p:xfrm>
          <a:off x="3" y="4060764"/>
          <a:ext cx="9143997" cy="260540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41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878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683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6683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565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565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5658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2801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Создание условий для развития, совершенствования и повышения эффективности деятельности органов местного самоуправления в решении вопросов местного значения, исполнения отдельных полномочий, улучшение условий и охраны труда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96 253,0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96 171,5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66 409,8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55 822,6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51 355,8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51 355,8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Противодействие коррупции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688,0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58861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742949" y="4740"/>
            <a:ext cx="8395397" cy="9985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03280"/>
            <a:ext cx="91383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системы учета и отчетности, системы муниципальных закупок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042 </a:t>
            </a:r>
          </a:p>
          <a:p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Создание эффективной организации бюджетного учета и составления бюджетной отчетности в муниципальном районе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2.Эффективное использование бюджетных средств, развитие добросовестной конкуренции, предотвращение коррупции и других злоупотреблений.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3.Повышение эффективности управления, распоряжения и использования имущества муниципального района  и земельных ресурсов, находящихся в муниципальной собственности на территории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Реализация единого порядка ведения бюджетного учета в ОМСУ, муниципальных учреждениях с использованием средств автоматизации;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2.Обеспечение своевременного, полного и достоверного отражения в бюджетном учете операций по исполнению бюджетных смет, планов финансово-хозяйственной деятельности муниципальных учреждений муниципального района;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3.Повышение качества и оперативности формирования отчетности;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4.Обеспечение контроля качества бюджетного учета, бюджетной отчетности и контроля использования имущества;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5.Повышение эффективности и результативности осуществления закупок, использования имущества;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6.Обеспечение гласности и прозрачности осуществления закупок;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7.Увеличение количества совместных конкурсов и аукционов для нужд заказчиков муниципального района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район;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83266"/>
              </p:ext>
            </p:extLst>
          </p:nvPr>
        </p:nvGraphicFramePr>
        <p:xfrm>
          <a:off x="0" y="4689475"/>
          <a:ext cx="9138346" cy="20923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3218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050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6921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6921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6403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842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293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365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0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22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учета и  отчетности, системы муниципальных закупок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19 372,0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20 294,1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25 362,7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21 921,5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21 109,5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24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Использование и развитие имущественного комплекса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64 702,3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77 229,1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60 863,6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60 380,2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56 739,0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57 427,4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103750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2076450" y="0"/>
            <a:ext cx="7067549" cy="764704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54647"/>
            <a:ext cx="90487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anose="02020603050405020304" pitchFamily="18" charset="0"/>
                <a:cs typeface="Times New Roman" pitchFamily="18" charset="0"/>
              </a:rPr>
              <a:t>Муниципальная программа «Социальная поддержка граждан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1017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Стабильное повышение качества и уровня жизни граждан, попавших в трудную жизненную  ситуацию,  из числа:  пожилых граждан,  инвалидов,  семей  с несовершеннолетними детьми, проживающих  на территории муниципального района. </a:t>
            </a:r>
            <a:endParaRPr lang="ru-RU" sz="12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благоприятных условий для интеграции в общество инвалидов.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Координация деятельности предприятий, организаций  по оказанию социальной поддержки инвалидам, пенсионерам и другим категориям.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Создание условий для продолжения активного образа жизни пожилых людей, достигших пенсионного возраста, для их полноценного участия в жизни общества.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Создание условий для адаптации в современном обществе людей пожилого возраста.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Возрождение в сознании общества  понимания  ценности семьи,  укрепление социального статуса семьи как основного института общества, пропаганда семейных ценностей.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Обеспечение взаимодействия государственных, муниципальных, иных систем и служб, призванных способствовать укреплению статуса семьи. 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Совершенствование охраны здоровья родителей и </a:t>
            </a:r>
            <a:r>
              <a:rPr lang="ru-RU" sz="12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создание благоприятных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условий для рождения, воспитания  здоровых детей, профилактика детской заболеваемости и инвалидности, снижение показателей материнской, младенческой, детской смертности. 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Проведение культурно-массовых   мероприятий,  направленных  на нравственное и духовное воспитание детей и семей в целом.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Обеспечение беспрепятственного доступа инвалидов к объектам социальной инфраструктуры.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1591651"/>
              </p:ext>
            </p:extLst>
          </p:nvPr>
        </p:nvGraphicFramePr>
        <p:xfrm>
          <a:off x="2" y="5054600"/>
          <a:ext cx="9143997" cy="170053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3091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651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9909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909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050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050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050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Университет серебряного возраста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105,8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106,4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Доступная среда</a:t>
                      </a:r>
                      <a:r>
                        <a:rPr lang="ru-RU" sz="12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муниципальном районе </a:t>
                      </a:r>
                      <a:r>
                        <a:rPr lang="ru-RU" sz="1200" b="1" baseline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725,4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367,0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Охрана семьи и детства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41 241,7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41 099,2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53 494,7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72 939,6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59 439,4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59</a:t>
                      </a:r>
                      <a:r>
                        <a:rPr lang="ru-RU" sz="1200" b="1" i="0" u="none" strike="noStrike" baseline="0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 823,0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Социальная поддержка</a:t>
                      </a:r>
                      <a:r>
                        <a:rPr lang="ru-RU" sz="12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населения муниципального района </a:t>
                      </a:r>
                      <a:r>
                        <a:rPr lang="ru-RU" sz="1200" b="1" baseline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2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  <a:endParaRPr lang="ru-RU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230,5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141,9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848770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619125" y="0"/>
            <a:ext cx="8524876" cy="872272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0399" y="1285876"/>
            <a:ext cx="914400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молодежной политики, физической культуры и спорта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 года № 1019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1.Совершенствование и развитие системы, обеспечивающей целенаправленное формирование у молодежи района высокой социальной активности, гражданственности и патриотизма, подготовки спортивных резервов, снижения криминогенной напряженности в подростково-молодежной среде средствами физической культуры, спорта и туризма.</a:t>
            </a:r>
          </a:p>
          <a:p>
            <a:pPr marL="342900" indent="-342900"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Повышение интереса населения района к занятиям физической культурой и спортом, формирование стремления к здоровому образу жизни;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Обеспечение трудоустройства молодежи, занятости детей, подростков и молодежи в социально значимых сферах деятельности;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3. Укрепление института молодых семей;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4. Пропаганда здорового образа жизни среди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5. Гражданско-патриотическое воспитание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6. Формирование у молодежи семейных ценностей;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7. Расширение структуры специалистов по работе с молодежью в сельских поселениях, в организациях и образовательных учреждениях;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8. Координация деятельности органов и организаций, действующих в области молодежной политики, детских и молодежных общественных объединений по вовлечению молодежи в социальную практику;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9. Повышение социальной активности молодежи, формирование готовности к участию в общественно-политической жизни общества;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10. Стимулирование различных форм самоорганизации молодежи;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11. Увеличение количества граждан активно занимающихся физической культурой и спортом;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12. Развитие волонтерской и добровольческой деятельности;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13. Вовлечение молодежи в творческую деятельность, поддержка творческой и талантливой молодежи.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482250"/>
              </p:ext>
            </p:extLst>
          </p:nvPr>
        </p:nvGraphicFramePr>
        <p:xfrm>
          <a:off x="-14374" y="5696585"/>
          <a:ext cx="9143999" cy="116141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0506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4033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1821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86298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44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chemeClr val="bg1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129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Гражданско-патриотическое воспитание молодежи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88,5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321,2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215,0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физической культуры и спорта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529,0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1 728,1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2 692,4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2 337,1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2 493,7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924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Молодежная политика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4 456,8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5 074,5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7 736,0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8 462,4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7 767,4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7 767,4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28858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819150" y="25084"/>
            <a:ext cx="8324850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25880" y="818681"/>
            <a:ext cx="9108503" cy="2577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образования  муниципального района Нуримановский район Республики Башкортостан» на 2023-2028 годы утверждена постановлением Администрации муниципального </a:t>
            </a:r>
            <a:r>
              <a:rPr lang="ru-RU" sz="9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12 января 2023 года № 69</a:t>
            </a:r>
          </a:p>
          <a:p>
            <a:pPr algn="just"/>
            <a:r>
              <a:rPr lang="ru-RU" sz="9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9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1. Обеспечение доступности качественного образования, государственных гарантий прав граждан на общедоступность и бесплатность общего среднего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2. Закрепление устойчивой динамики развития системы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3. Достижение высокого уровня образовательных услуг, удовлетворяющих потребности современных жителей.</a:t>
            </a:r>
          </a:p>
          <a:p>
            <a:pPr marL="342900" indent="-342900" algn="just"/>
            <a:r>
              <a:rPr lang="ru-RU" sz="9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1. Модернизация системы дошкольного, общего, дополнительного (внешкольного) образования как института социального развития;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2. Обеспечение динамичного развития системы образования в соответствии с запросами личности  и общества;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3. Формирование здоровье сберегающей образовательной среды, обеспечивающей сохранение здоровья обучающихся;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4. Развитие инновационной и опытно-экспериментальной деятельности образовательных учреждений;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5. Информатизация муниципальной системы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6. Создание условий в образовательных учреждениях района, обеспечивающих качественное проведение образовательно-воспитательного процесса, отвечающего    требованиям современного развития образования и науки;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7. Обеспечение равных возможностей для всех категорий детей, в том числе детей с ограниченными возможностями здоровья, в получении качественного образования;</a:t>
            </a:r>
          </a:p>
          <a:p>
            <a:pPr algn="just"/>
            <a:r>
              <a:rPr lang="ru-RU" sz="950" dirty="0">
                <a:latin typeface="Times New Roman" pitchFamily="18" charset="0"/>
                <a:cs typeface="Times New Roman" pitchFamily="18" charset="0"/>
              </a:rPr>
              <a:t>8.Формирование условий для развития начальных профессиональных знаний и навыков, научно-исследовательского творчества обучающихся, включая новые образовательные формы и технологии работы с  одаренными  детьми.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672007"/>
              </p:ext>
            </p:extLst>
          </p:nvPr>
        </p:nvGraphicFramePr>
        <p:xfrm>
          <a:off x="-25880" y="3574529"/>
          <a:ext cx="9108504" cy="31837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7751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1998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85799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985799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53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2451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637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2796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</a:t>
                      </a:r>
                      <a:r>
                        <a:rPr lang="ru-RU" sz="11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дошкольного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85 481,3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80 449,9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94 999,5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105 506,6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105 401,6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109 961,6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общего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297 341,6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268 859,5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331 410,5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354 291,2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338 503,6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361 309,4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дополнительного образования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24 516,6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27 907,5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33 885,0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36 277,9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32 140,4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36 044,6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отдыха и оздоровления детей в муниципальном районе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7 100,3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7 222,0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7 755,0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9 725,5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10 127,9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10 307,8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357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Информационно-методическое обеспечение программы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7 387,6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7 749,1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9 430,7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10 622,8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9 283,1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9 443,1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064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Совершенствование организации питания в образовательных учреждениях муниципального района Нуримановский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47 301,4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46 269,1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47 481,4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52 389,9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52 551,2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53 637,3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108642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2133599" y="76200"/>
            <a:ext cx="7010399" cy="69269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89" y="1073696"/>
            <a:ext cx="9136811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культуры и искусства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26 января 2022 года № 116</a:t>
            </a:r>
          </a:p>
          <a:p>
            <a:pPr algn="just"/>
            <a:endParaRPr lang="ru-RU" sz="12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1. Модернизация сферы культуры муниципального района, ее творческое и материально техническое совершенствование;</a:t>
            </a:r>
          </a:p>
          <a:p>
            <a:pPr algn="just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2. Повышение уровня удовлетворенности населения муниципального района Нуримановский район Республики Башкортостан качеством предоставляемых услуг в сфере культуры и искусства.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Создание условий для повышения качества и разнообразия услуг, предоставляемых в сфере культуры и искусства, модернизации работы учреждений культуры 2.Совершенствование деятельности учреждений культуры и укрепление их материально-технической базы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Совершенствование системы подготовки творческих кадров, специалистов в сфере культуры и искусства</a:t>
            </a:r>
          </a:p>
          <a:p>
            <a:pPr algn="just"/>
            <a:r>
              <a:rPr lang="ru-RU" sz="12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Сохранение и развитие непрерывной системы художественного образования</a:t>
            </a:r>
          </a:p>
          <a:p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903784"/>
              </p:ext>
            </p:extLst>
          </p:nvPr>
        </p:nvGraphicFramePr>
        <p:xfrm>
          <a:off x="26200" y="4428729"/>
          <a:ext cx="9098788" cy="233649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825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76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6218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6218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521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521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1997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357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57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91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Укрепление материально-технической</a:t>
                      </a:r>
                      <a:r>
                        <a:rPr lang="ru-RU" sz="13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базы учреждений культуры</a:t>
                      </a:r>
                      <a:endParaRPr lang="ru-RU" sz="13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10 596,0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12 394,4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663,3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573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библиотечного дела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16 961,6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18 576,9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21 880,9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23 557,9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22 918,5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24 462,7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9444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учреждений культурно-досуговой деятельности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37 073,1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39 233,1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48 222,3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50 115,7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46</a:t>
                      </a:r>
                      <a:r>
                        <a:rPr lang="ru-RU" sz="13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408,5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52 039,6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15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дополнительного образования детей в учреждениях культуры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8 976,0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8 663,3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11 186,7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12 993,7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13 086,1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13 808,8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1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 descr="bagofcoin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3899" y="4753427"/>
            <a:ext cx="1714512" cy="1714512"/>
          </a:xfrm>
          <a:prstGeom prst="rect">
            <a:avLst/>
          </a:prstGeom>
        </p:spPr>
      </p:pic>
      <p:sp>
        <p:nvSpPr>
          <p:cNvPr id="15" name="Выгнутая вправо стрелка 14"/>
          <p:cNvSpPr/>
          <p:nvPr/>
        </p:nvSpPr>
        <p:spPr>
          <a:xfrm>
            <a:off x="5500678" y="2422373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62296" y="188640"/>
            <a:ext cx="55219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КАК ГРАЖДАНИН УЧАСТВУЕТ В БЮДЖЕТНОМ ПРОЦЕССЕ?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14507" y="5610683"/>
            <a:ext cx="376974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Участвует в формировании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доходной части бюджета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-1" y="1527348"/>
            <a:ext cx="2920981" cy="2477601"/>
          </a:xfrm>
          <a:prstGeom prst="rect">
            <a:avLst/>
          </a:prstGeom>
          <a:solidFill>
            <a:schemeClr val="bg1">
              <a:alpha val="66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Получает социальные </a:t>
            </a: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гарантии (образование,  жилищно-коммунальное хозяйство, культура, физическая культура </a:t>
            </a:r>
            <a:r>
              <a:rPr lang="ru-RU" sz="15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спорт</a:t>
            </a:r>
            <a:r>
              <a:rPr lang="ru-RU" sz="15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социальные льготы и другие направления социальных гарантий населению) </a:t>
            </a: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endParaRPr lang="en-US" sz="15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расходная часть</a:t>
            </a:r>
          </a:p>
          <a:p>
            <a:pPr>
              <a:defRPr/>
            </a:pPr>
            <a:r>
              <a:rPr lang="ru-RU" sz="15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endParaRPr lang="ru-RU" sz="15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Рисунок 19" descr="Fashionable_Business_Guy_Vector_Character_Preview.jpg"/>
          <p:cNvPicPr>
            <a:picLocks noChangeAspect="1"/>
          </p:cNvPicPr>
          <p:nvPr/>
        </p:nvPicPr>
        <p:blipFill>
          <a:blip r:embed="rId3" cstate="print"/>
          <a:srcRect l="20000" r="25000"/>
          <a:stretch>
            <a:fillRect/>
          </a:stretch>
        </p:blipFill>
        <p:spPr>
          <a:xfrm>
            <a:off x="4136775" y="1431002"/>
            <a:ext cx="1428760" cy="178595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0" y="5364461"/>
            <a:ext cx="2297616" cy="830997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получатель </a:t>
            </a:r>
            <a:endParaRPr lang="en-US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социальных гарантий</a:t>
            </a:r>
            <a:r>
              <a:rPr lang="en-US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73849" y="5000636"/>
            <a:ext cx="910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БЮДЖЕТ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572248" y="1357298"/>
            <a:ext cx="2571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ГРАЖДАНИН </a:t>
            </a:r>
          </a:p>
          <a:p>
            <a:pPr algn="ctr">
              <a:defRPr/>
            </a:pPr>
            <a:r>
              <a:rPr lang="ru-RU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налогоплательщик</a:t>
            </a:r>
          </a:p>
        </p:txBody>
      </p:sp>
      <p:sp>
        <p:nvSpPr>
          <p:cNvPr id="16" name="Выгнутая вправо стрелка 15"/>
          <p:cNvSpPr/>
          <p:nvPr/>
        </p:nvSpPr>
        <p:spPr>
          <a:xfrm rot="10800000">
            <a:off x="1993635" y="2253097"/>
            <a:ext cx="2143140" cy="3357586"/>
          </a:xfrm>
          <a:prstGeom prst="curvedLef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750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2514600" y="0"/>
            <a:ext cx="6629400" cy="8572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64832"/>
            <a:ext cx="90297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«Управление муниципальными финансами  муниципального района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марта 2022 года № 302</a:t>
            </a: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Проведение сбалансированной финансовой, бюджетной и налоговой политики муниципального района Нуримановский район Республики Башкортостан;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Эффективное управление финансовыми ресурсами, находящимися в распоряжении муниципального района.</a:t>
            </a:r>
          </a:p>
          <a:p>
            <a:pPr algn="just"/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Совершенствование и модернизация механизмов межбюджетного регулирования;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Обеспечение эффективного исполнения полномочий в финансовой, бюджетной и налоговой сферах, в части осуществления финансового контроля.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381024"/>
              </p:ext>
            </p:extLst>
          </p:nvPr>
        </p:nvGraphicFramePr>
        <p:xfrm>
          <a:off x="38098" y="4810125"/>
          <a:ext cx="8991602" cy="183321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530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313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587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587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383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3830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953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3969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79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Развитие системы межбюджетных отношений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87 929,4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76 415,2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99 095,3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62 019,2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62 300,7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62 909,7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585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эффективности управления муниципальными финансами и финансового контроля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12 912,8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13 177,1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14 001,0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11 636,1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23 422,6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37 140,1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95925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514350" y="0"/>
            <a:ext cx="8629650" cy="857256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164832"/>
            <a:ext cx="90297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здорового образа жизни и укрепление здоровья населения в муниципальном районе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2022-2027 годы утверждена постановлением Администрации муниципального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 30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декабря 2021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1020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сохранение и укрепление здоровья населения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Нуримановского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района на основе создания эффективной системы формирования здорового образа жизни;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применение эффективных, действенных комплексных мер, направленных на профилактику наркомании и противодействие злоупотреблению наркотическими средствами и их незаконному обороту на территории муниципального района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район.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создание системы мотивации граждан к ответственности за сохранение собственного здоровья и ведению здорового образа жизни, в том числе посредством поддержки общественных инициатив и проведения массовых акций для населения;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приобщение населения к занятиям физической культурой, спортом и туризмом; 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проведение мероприятий, направленных на снижение распространенности управляемых факторов риска, включая потребление алкоголя, табака и наркотиков;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- проведение целенаправленной работы по осуществлению комплексных мер по профилактике распространения наркомании</a:t>
            </a:r>
          </a:p>
        </p:txBody>
      </p:sp>
    </p:spTree>
    <p:extLst>
      <p:ext uri="{BB962C8B-B14F-4D97-AF65-F5344CB8AC3E}">
        <p14:creationId xmlns:p14="http://schemas.microsoft.com/office/powerpoint/2010/main" val="189142773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2066925" y="1"/>
            <a:ext cx="7077077" cy="695327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00127"/>
            <a:ext cx="9144000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Муниципальная программа «Безопасная жизнь населения в муниципальном районе Нуримановский район Республики Башкортостан» на 2022-2027 годы утверждена постановлением Администрации муниципального </a:t>
            </a:r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Нуримановский район Республики Башкортостан от 30 декабря 2021года № 1040</a:t>
            </a:r>
          </a:p>
          <a:p>
            <a:pPr algn="just"/>
            <a:r>
              <a:rPr lang="ru-RU" sz="105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1. Реализация государственной политики в области профилактики терроризма и экстремистской деятельности;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2. Совершенствование системы профилактических мер антитеррористической и экстремистской направленности;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3. Обеспечение антитеррористической защищенности и усиление надежности охраны особо важных объектов жизнеобеспечения населения, образования, культуры, здравоохранения, транспортных коммуникаций и органов власти;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4. Создание условий для обеспечения безопасности граждан и правопорядка на территории МР;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5. Укрепление системы социальной профилактики правонарушений, направленной на активизацию борьбы с алкоголизмом, наркоманией, преступностью, безнадзорностью и беспризорностью несовершеннолетних, незаконной миграцией;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6. Активизация участия и улучшение координации деятельности администраций МР и сельских поселений в предупреждении совершения правонарушений;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7. Повышение безопасности населения и защищенности потенциально опасных объектов экономики от угроз природного и техногенного характера;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8. Последовательное снижение рисков чрезвычайных ситуаций;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9. Проведение ремонта противорадиационных укрытий находящихся в ведении муниципальных учреждений;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10. Обеспечение средствами индивидуальной защиты работников органов местного самоуправления;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11. Создание условий для обеспечения безопасного отдыха людей в местах массового отдыха населения на воде; </a:t>
            </a:r>
          </a:p>
          <a:p>
            <a:pPr algn="just"/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12. Содержание запасов материально-технических, продовольственных, медицинских и иных средств, для обеспечения мероприятий гражданской обороны и материальные ресурсы для ликвидации ЧС природного и техногенного характера.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338051"/>
              </p:ext>
            </p:extLst>
          </p:nvPr>
        </p:nvGraphicFramePr>
        <p:xfrm>
          <a:off x="52386" y="4219575"/>
          <a:ext cx="9039227" cy="25562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46189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827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8271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2827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944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9447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465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7694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  <a:endParaRPr lang="ru-RU" sz="11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76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Снижение рисков и смягчение последствий чрезвычайных ситуаций природного и техногенного характера в муниципальном районе 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3 249,3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3 572,3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4 158,9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4 360,4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Профилактика правонарушений и борьбы с преступностью</a:t>
                      </a:r>
                      <a:r>
                        <a:rPr lang="ru-RU" sz="11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в муниципальном районе </a:t>
                      </a:r>
                      <a:r>
                        <a:rPr lang="ru-RU" sz="1100" b="1" baseline="0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100" b="1" baseline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342,9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00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Профилактика терроризма и экстремизма, обеспечение безопасности населения и территории муниципального района 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250,0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Пожарная безопасность в сельских поселениях муниципального района </a:t>
                      </a:r>
                      <a:r>
                        <a:rPr lang="ru-RU" sz="11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1 141,0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1 320,1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46182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800099" y="0"/>
            <a:ext cx="8343901" cy="6858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«Реализация государственной национальной политики в муниципальном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районе</a:t>
            </a:r>
          </a:p>
          <a:p>
            <a:pPr algn="r"/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районРеспублики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352550"/>
            <a:ext cx="915550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Муниципальная программа «Реализация государственной национальной политики в муниципальном районе </a:t>
            </a:r>
            <a:r>
              <a:rPr lang="ru-RU" sz="10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утверждена постановлением Администрации муниципального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29 марта 2022 года №291</a:t>
            </a:r>
          </a:p>
          <a:p>
            <a:pPr algn="just"/>
            <a:endParaRPr lang="ru-RU" sz="10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и задачи муниципальной программы: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Комплексное развитие межнациональных отношений и сохранение и сохранение и развитие этнокультурного многообразия народов, проживающих  в муниципальном  районе </a:t>
            </a:r>
            <a:r>
              <a:rPr lang="ru-RU" sz="1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Упрочение общероссийского гражданского самосознания и духовной общности многонационального народа Российской Федерации (российской нации);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Сохранение н развитие этнокультурного многообразия народов России; гармонизацию национальных и межнациональных (межэтнических) отношений;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Обеспечение равенства прав и свобод человека и гражданина независимо от расы, национальности, языка, отношения к религии и других обстоятельств;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Обеспечение социально-экономических условий для эффективной реализации государственной национальной политики Российской Федерации;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Содействие национально-культурному развитию;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Формирование у детей и молодежи общероссийского гражданского самосознания, чувства патриотизма, гражданской ответственности, гордости за историю страны, воспитание культура межнационального общения, основанной на толерантности, уважении чести и национального достоинства граждан, духовных и нравственных ценностей народов России;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8. Поддержка русского языка как государственного языка Российской Федерации и языков народов России;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9. Информационное  обеспечение  реализации  государственной национальной политики Российской Федерации;</a:t>
            </a:r>
          </a:p>
          <a:p>
            <a:pPr algn="just"/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10. Совершенствование взаимодействия государственных и муниципальных органов с институтами гражданского 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общества при реализации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государственной национальной политики Российской Федерации.</a:t>
            </a:r>
          </a:p>
          <a:p>
            <a:pPr algn="just"/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муниципальной программы – укрепить общероссийское  гражданское самосознание, единство и духовную общность многонационального народа, проживающего в муниципальном  районе </a:t>
            </a:r>
            <a:r>
              <a:rPr lang="ru-RU" sz="10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0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</a:t>
            </a:r>
            <a:r>
              <a:rPr lang="ru-RU" sz="1000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551284"/>
              </p:ext>
            </p:extLst>
          </p:nvPr>
        </p:nvGraphicFramePr>
        <p:xfrm>
          <a:off x="-11502" y="4921890"/>
          <a:ext cx="9155502" cy="18408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36243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351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5639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5639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632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632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283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826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Наименование подпрограмм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муниципальной программы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(Отчет)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План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2086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2025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2026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2027 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4173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Сохранение и развитие этнокультурного многообразия народов, проживающих в муниципальном районе </a:t>
                      </a:r>
                      <a:r>
                        <a:rPr lang="ru-RU" sz="1400" b="1" dirty="0" err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Нуримановский</a:t>
                      </a: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район Республики Башкортостан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500,0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2 378,3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500,0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4505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057274" y="0"/>
            <a:ext cx="8086725" cy="1046363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программа «Формирование современной городской среды в муниципальном районе </a:t>
            </a:r>
            <a:r>
              <a:rPr lang="ru-RU" sz="2000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Нуримановский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 Республики Башкортостан»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1046363"/>
            <a:ext cx="9067799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в муниципальном районе 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район Республики Башкортостан» на 2022-2027 утверждена постановлением Администрации муниципального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 от 19  июля 2022 года №568</a:t>
            </a:r>
          </a:p>
          <a:p>
            <a:pPr algn="just"/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муниципальной программы:</a:t>
            </a:r>
          </a:p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Повышение уровня внешнего благоустройства, санитарного состояния дворовых территорий многоквартирных домов и территорий общего пользования;</a:t>
            </a:r>
          </a:p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Создание комфортных и безопасных условий проживания граждан.</a:t>
            </a:r>
          </a:p>
          <a:p>
            <a:pPr algn="just"/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муниципальной программы:</a:t>
            </a:r>
          </a:p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Организация мероприятий по благоустройству нуждающихся в благоустройстве территорий общего пользования;</a:t>
            </a:r>
          </a:p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Организация мероприятий по благоустройству нуждающихся в благоустройстве дворовых территорий многоквартирных домов;</a:t>
            </a:r>
          </a:p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Повышение уровня вовлеченности заинтересованных граждан, организаций в реализацию мероприятий по благоустройству нуждающихся в благоустройстве территорий общего пользования поселения, а также дворовых территорий многоквартирных домов;</a:t>
            </a:r>
          </a:p>
          <a:p>
            <a:pPr algn="just"/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Повышения уровня комфортного проживания граждан муниципального района </a:t>
            </a:r>
            <a:r>
              <a:rPr lang="ru-RU" sz="16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Нуримановский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 Республики Башкортостан.</a:t>
            </a:r>
            <a:endParaRPr lang="ru-RU" sz="1600" b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28494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504950" y="99914"/>
            <a:ext cx="7639049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 за 2024 год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458546" y="1245325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6455976"/>
              </p:ext>
            </p:extLst>
          </p:nvPr>
        </p:nvGraphicFramePr>
        <p:xfrm>
          <a:off x="0" y="1228023"/>
          <a:ext cx="9144001" cy="5588961"/>
        </p:xfrm>
        <a:graphic>
          <a:graphicData uri="http://schemas.openxmlformats.org/drawingml/2006/table">
            <a:tbl>
              <a:tblPr/>
              <a:tblGrid>
                <a:gridCol w="3205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25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0962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572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27660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8580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09601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9885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2023 год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2024</a:t>
                      </a:r>
                      <a:r>
                        <a:rPr lang="ru-RU" sz="9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(Отчет)</a:t>
                      </a:r>
                      <a:endParaRPr lang="ru-RU" sz="9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6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РФ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РБ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бюджета</a:t>
                      </a:r>
                      <a:b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5710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2 221,5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4 626,5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4 491,6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0046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marL="36000"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"Успех каждого ребенка"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428,7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2 544,1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Обновление материально-технической базы для организации учебно-исследовательской, научно-практической, творческой деятельности, занятий физической культурой и спортом в образовательных организациях (МАОУ СОШ с. Красный Ключ)</a:t>
                      </a:r>
                      <a:r>
                        <a:rPr lang="en-US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;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Оснащение (обновление материально-технической базы) оборудованием, средствами обучения и воспитания образовательных организаций различных типов для реализации дополнительных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общеразвивающих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программ, для создания информационных систем в образовательных организациях (МБУ ДО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ДПиШ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)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2 450,9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50,0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7876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1 792,8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  <a:r>
                        <a:rPr lang="ru-RU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082,4</a:t>
                      </a:r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2 040,8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4826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7 197,6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04350">
                <a:tc>
                  <a:txBody>
                    <a:bodyPr/>
                    <a:lstStyle/>
                    <a:p>
                      <a:pPr algn="l" fontAlgn="b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"Создание условий для реализации творческого потенциала нации" ("Творческие люди")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153,1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сельских учреждений культуры (приобретение оборудования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Новосубаевскому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сельскому дому культуры МБУ "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ЦКС");</a:t>
                      </a:r>
                    </a:p>
                    <a:p>
                      <a:pPr marL="36000"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Государственная поддержка лучших работников сельских учреждений культуры (Сазонова Н.В.,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Красноключевская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сельская модельная библиотека - филиал МБУ "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Нуримановская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ЦБС")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150,0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34912"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Жильё и городская среда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9 430,7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8 833,1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8 223,6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167,8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441,7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40578">
                <a:tc>
                  <a:txBody>
                    <a:bodyPr/>
                    <a:lstStyle/>
                    <a:p>
                      <a:pPr algn="l" fontAlgn="b"/>
                      <a:r>
                        <a:rPr lang="ru-RU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9 430,7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8 833,1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 общественных, дворовых территорий и мест массового отдыха населения СП Красногорский сельсовет -Устройство пешеходной дорожки в с. Красная Горка </a:t>
                      </a:r>
                      <a:r>
                        <a:rPr lang="ru-RU" sz="9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Нуримановского</a:t>
                      </a:r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РБ 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8 223,6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168,8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441,7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88652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18 849,8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13 612,7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12 865,2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262,6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/>
                        </a:rPr>
                        <a:t>484,9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29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1371600" y="99914"/>
            <a:ext cx="7772399" cy="642918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Информация о реализации национальных проектов на территории муниципального района Нуримановский район Республики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Башкортостан на 2025 год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91871" y="1140550"/>
            <a:ext cx="75212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тыс. руб.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295180"/>
              </p:ext>
            </p:extLst>
          </p:nvPr>
        </p:nvGraphicFramePr>
        <p:xfrm>
          <a:off x="66675" y="1171575"/>
          <a:ext cx="9077324" cy="5686426"/>
        </p:xfrm>
        <a:graphic>
          <a:graphicData uri="http://schemas.openxmlformats.org/drawingml/2006/table">
            <a:tbl>
              <a:tblPr/>
              <a:tblGrid>
                <a:gridCol w="3440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54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177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335288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1777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3599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54223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25495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№ п/п 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национального проекта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</a:t>
                      </a:r>
                      <a:r>
                        <a:rPr lang="ru-RU" sz="10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год (План)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100" b="1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В том числе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95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Сумма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Примечание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РФ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средств бюджета РБ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расходы за счет бюджета</a:t>
                      </a:r>
                      <a:b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</a:br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108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Молодежь и дети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33 509,2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33 471,5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58772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Региональный проект </a:t>
                      </a:r>
                    </a:p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«Педагоги и наставники"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33 509,2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Обеспечение выплат ежемесячного денежного вознаграждения советникам директоров по воспитанию и взаимодействию с детскими общественными объединениями государственных общеобразовательных организаций, профессиональных образовательных организаций субъектов Российской Федерации, города Байконура и федеральной территории «Сириус», муниципальных общеобразовательных организаций и профессиональных образовательных организаций</a:t>
                      </a:r>
                    </a:p>
                    <a:p>
                      <a:pPr marL="36000" algn="l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Проведение мероприятий по обеспечению деятельности советников директора по воспитанию и взаимодействию с детскими общественными объединениями в общеобразовательных организациях</a:t>
                      </a:r>
                    </a:p>
                    <a:p>
                      <a:pPr marL="36000" algn="l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Ежемесячное денежное вознаграждение за классное руководство педагогическим работникам государственных и муниципальных образовательных организаций, реализующих образовательные программы начального общего образования, образовательные программы основного общего образования, образовательные программы среднего общего образования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33 471,5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37,7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40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Инфраструктура для жизни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12 056,8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11 224,9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602,8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46487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ctr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Региональный проект "Формирование комфортной городской среды"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12 056,8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6000" algn="l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Обустройство "Тропы здоровья" в с. Павловка </a:t>
                      </a:r>
                      <a:r>
                        <a:rPr lang="ru-RU" sz="10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Нуримановского</a:t>
                      </a:r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района </a:t>
                      </a:r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Республики Башкортостан</a:t>
                      </a:r>
                      <a:endParaRPr lang="ru-RU" sz="1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11 224,9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229,1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602,8</a:t>
                      </a:r>
                    </a:p>
                  </a:txBody>
                  <a:tcPr marL="3899" marR="3899" marT="3600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46254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Итого по району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45 566,0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Х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44 696,4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266,8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602,8</a:t>
                      </a:r>
                    </a:p>
                  </a:txBody>
                  <a:tcPr marL="3899" marR="3899" marT="389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138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185736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26" y="1857366"/>
            <a:ext cx="878687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Администрация муниципального района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Нуримановский район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С.Красная Горка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Ул. Советская, 62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Финансовое управление Администрации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Заместитель главы администрации - начальник финансового управления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Ардаширова Анфиса Гайнисламовна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cap="all" dirty="0">
                <a:ln w="0"/>
                <a:solidFill>
                  <a:schemeClr val="accent3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Телефон: 8(34776) 2-25-84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cap="all" dirty="0">
              <a:ln w="0"/>
              <a:solidFill>
                <a:schemeClr val="accent3">
                  <a:lumMod val="5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e-mail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nuriman_tfu@ufamts</a:t>
            </a:r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u="sng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 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6" y="800077"/>
            <a:ext cx="604838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>
                  <a:solidFill>
                    <a:srgbClr val="0070C0"/>
                  </a:solidFill>
                </a:ln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Контактная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27017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500_F_71581621_9Qbjcc1es2U4VjCc2k4x3YSFaNebXnfW.jpg"/>
          <p:cNvPicPr>
            <a:picLocks noChangeAspect="1"/>
          </p:cNvPicPr>
          <p:nvPr/>
        </p:nvPicPr>
        <p:blipFill>
          <a:blip r:embed="rId3" cstate="print"/>
          <a:srcRect b="416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</p:pic>
      <p:sp>
        <p:nvSpPr>
          <p:cNvPr id="38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719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Основы составления проекта</a:t>
            </a:r>
            <a:b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</a:b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Bookman Old Style" pitchFamily="18" charset="0"/>
              </a:rPr>
              <a:t> бюджета района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307181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Составление проекта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бюджета района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92614" y="4857760"/>
            <a:ext cx="21739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Муниципальные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программы района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429124" y="150017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Основные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бюджетной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налоговой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политики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142976" y="4357694"/>
            <a:ext cx="2286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Calibri" pitchFamily="34" charset="0"/>
              </a:rPr>
              <a:t>Прогноз социально-экономического развития района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857224" y="13572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Бюджетное послание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Президента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/>
                </a:solidFill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22126053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kak-za-21-den-nauchitsja-zhit-bez-dolgov-ili-10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66657" y="4293095"/>
            <a:ext cx="5377343" cy="256490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979712" y="606840"/>
            <a:ext cx="6556366" cy="850446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>
                <a:ln w="11430"/>
                <a:solidFill>
                  <a:schemeClr val="accent1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ookman Old Style" pitchFamily="18" charset="0"/>
              </a:rPr>
              <a:t>Что такое бюджет?</a:t>
            </a:r>
            <a:endParaRPr lang="ru-RU" b="1" dirty="0">
              <a:ln w="11430"/>
              <a:solidFill>
                <a:schemeClr val="accent1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39552" y="1424624"/>
            <a:ext cx="8254766" cy="321886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      БЮДЖЕТ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Constantia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en-US" sz="1600" dirty="0">
              <a:solidFill>
                <a:schemeClr val="bg2">
                  <a:lumMod val="10000"/>
                </a:schemeClr>
              </a:solidFill>
              <a:latin typeface="Constantia" pitchFamily="18" charset="0"/>
              <a:cs typeface="Times New Roman" pitchFamily="18" charset="0"/>
            </a:endParaRP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Бюджет - это план доходов и расходов. Каждый житель муниципального района является участником формирования этого плана, с одной стороны как налогоплательщик, наполняя доходы бюджета, с другой – он получает часть расходов как потребитель общественных услуг. </a:t>
            </a:r>
          </a:p>
          <a:p>
            <a:pPr marL="342900" indent="-342900" algn="just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Constantia" pitchFamily="18" charset="0"/>
                <a:cs typeface="Times New Roman" pitchFamily="18" charset="0"/>
              </a:rPr>
              <a:t>	Граждане и как налогоплательщики и как потребители услуг -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 так и для каждой семьи, для каждого человека.</a:t>
            </a:r>
          </a:p>
        </p:txBody>
      </p:sp>
    </p:spTree>
    <p:extLst>
      <p:ext uri="{BB962C8B-B14F-4D97-AF65-F5344CB8AC3E}">
        <p14:creationId xmlns:p14="http://schemas.microsoft.com/office/powerpoint/2010/main" val="3917241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174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E1EAED"/>
    </a:accent6>
    <a:hlink>
      <a:srgbClr val="9454C3"/>
    </a:hlink>
    <a:folHlink>
      <a:srgbClr val="3EBBF0"/>
    </a:folHlink>
  </a:clrScheme>
  <a:fontScheme name="Custom 30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174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E1EAED"/>
    </a:accent6>
    <a:hlink>
      <a:srgbClr val="9454C3"/>
    </a:hlink>
    <a:folHlink>
      <a:srgbClr val="3EBBF0"/>
    </a:folHlink>
  </a:clrScheme>
  <a:fontScheme name="Custom 30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174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E1EAED"/>
    </a:accent6>
    <a:hlink>
      <a:srgbClr val="9454C3"/>
    </a:hlink>
    <a:folHlink>
      <a:srgbClr val="3EBBF0"/>
    </a:folHlink>
  </a:clrScheme>
  <a:fontScheme name="Custom 30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174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E1EAED"/>
    </a:accent6>
    <a:hlink>
      <a:srgbClr val="9454C3"/>
    </a:hlink>
    <a:folHlink>
      <a:srgbClr val="3EBBF0"/>
    </a:folHlink>
  </a:clrScheme>
  <a:fontScheme name="Custom 30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174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E1EAED"/>
    </a:accent6>
    <a:hlink>
      <a:srgbClr val="9454C3"/>
    </a:hlink>
    <a:folHlink>
      <a:srgbClr val="3EBBF0"/>
    </a:folHlink>
  </a:clrScheme>
  <a:fontScheme name="Custom 30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174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E1EAED"/>
    </a:accent6>
    <a:hlink>
      <a:srgbClr val="9454C3"/>
    </a:hlink>
    <a:folHlink>
      <a:srgbClr val="3EBBF0"/>
    </a:folHlink>
  </a:clrScheme>
  <a:fontScheme name="Custom 30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Серая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174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E1EAED"/>
    </a:accent6>
    <a:hlink>
      <a:srgbClr val="9454C3"/>
    </a:hlink>
    <a:folHlink>
      <a:srgbClr val="3EBBF0"/>
    </a:folHlink>
  </a:clrScheme>
  <a:fontScheme name="Custom 30">
    <a:majorFont>
      <a:latin typeface="Century Gothic"/>
      <a:ea typeface=""/>
      <a:cs typeface=""/>
    </a:majorFont>
    <a:minorFont>
      <a:latin typeface="Century Gothic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hade val="98000"/>
              <a:satMod val="150000"/>
              <a:lumMod val="102000"/>
            </a:schemeClr>
          </a:gs>
          <a:gs pos="50000">
            <a:schemeClr val="phClr">
              <a:tint val="98000"/>
              <a:shade val="90000"/>
              <a:satMod val="13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6576</TotalTime>
  <Words>12613</Words>
  <Application>Microsoft Office PowerPoint</Application>
  <PresentationFormat>Экран (4:3)</PresentationFormat>
  <Paragraphs>2674</Paragraphs>
  <Slides>77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77</vt:i4>
      </vt:variant>
    </vt:vector>
  </HeadingPairs>
  <TitlesOfParts>
    <vt:vector size="7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Основы составления проекта  бюджета района</vt:lpstr>
      <vt:lpstr>Что такое бюджет?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Бюджет муниципального района  Нуримановский район Республики Башкортостан  в разрезе муниципальных программ, тыс.руб.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 Windows</cp:lastModifiedBy>
  <cp:revision>511</cp:revision>
  <cp:lastPrinted>2024-11-07T12:17:31Z</cp:lastPrinted>
  <dcterms:created xsi:type="dcterms:W3CDTF">2021-06-25T08:46:26Z</dcterms:created>
  <dcterms:modified xsi:type="dcterms:W3CDTF">2025-03-26T06:47:42Z</dcterms:modified>
</cp:coreProperties>
</file>