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8" r:id="rId3"/>
    <p:sldId id="300" r:id="rId4"/>
    <p:sldId id="262" r:id="rId5"/>
    <p:sldId id="319" r:id="rId6"/>
    <p:sldId id="320" r:id="rId7"/>
    <p:sldId id="321" r:id="rId8"/>
    <p:sldId id="322" r:id="rId9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 autoAdjust="0"/>
    <p:restoredTop sz="84583" autoAdjust="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560591676370092E-2"/>
          <c:y val="0.21341146105069853"/>
          <c:w val="0.42071951509634048"/>
          <c:h val="0.5945705320543331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dPt>
            <c:idx val="9"/>
            <c:bubble3D val="0"/>
            <c:spPr>
              <a:effectLst>
                <a:outerShdw blurRad="50800" dist="50800" dir="5400000" algn="ctr" rotWithShape="0">
                  <a:srgbClr val="000000">
                    <a:alpha val="64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CCBF-45EF-B257-17C4E9DED08B}"/>
              </c:ext>
            </c:extLst>
          </c:dPt>
          <c:dLbls>
            <c:dLbl>
              <c:idx val="0"/>
              <c:layout>
                <c:manualLayout>
                  <c:x val="-4.1569285142763292E-2"/>
                  <c:y val="0.1872056373331693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BF-45EF-B257-17C4E9DED08B}"/>
                </c:ext>
              </c:extLst>
            </c:dLbl>
            <c:dLbl>
              <c:idx val="1"/>
              <c:layout>
                <c:manualLayout>
                  <c:x val="4.0385085606542033E-2"/>
                  <c:y val="5.875303405933228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CBF-45EF-B257-17C4E9DED08B}"/>
                </c:ext>
              </c:extLst>
            </c:dLbl>
            <c:dLbl>
              <c:idx val="2"/>
              <c:layout>
                <c:manualLayout>
                  <c:x val="-8.3372637262935818E-3"/>
                  <c:y val="-0.1177545865461313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BF-45EF-B257-17C4E9DED08B}"/>
                </c:ext>
              </c:extLst>
            </c:dLbl>
            <c:dLbl>
              <c:idx val="3"/>
              <c:layout>
                <c:manualLayout>
                  <c:x val="-0.12999818247909861"/>
                  <c:y val="7.523317668329577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BF-45EF-B257-17C4E9DED08B}"/>
                </c:ext>
              </c:extLst>
            </c:dLbl>
            <c:dLbl>
              <c:idx val="4"/>
              <c:layout>
                <c:manualLayout>
                  <c:x val="-9.820153691659543E-2"/>
                  <c:y val="-3.641742575314754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BF-45EF-B257-17C4E9DED08B}"/>
                </c:ext>
              </c:extLst>
            </c:dLbl>
            <c:dLbl>
              <c:idx val="5"/>
              <c:layout>
                <c:manualLayout>
                  <c:x val="-2.7491147757911467E-2"/>
                  <c:y val="-4.74201318411409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BF-45EF-B257-17C4E9DED08B}"/>
                </c:ext>
              </c:extLst>
            </c:dLbl>
            <c:dLbl>
              <c:idx val="6"/>
              <c:layout>
                <c:manualLayout>
                  <c:x val="-4.9229645727256875E-2"/>
                  <c:y val="-0.1038794059213565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BF-45EF-B257-17C4E9DED08B}"/>
                </c:ext>
              </c:extLst>
            </c:dLbl>
            <c:dLbl>
              <c:idx val="7"/>
              <c:layout>
                <c:manualLayout>
                  <c:x val="4.0970713069675105E-2"/>
                  <c:y val="-0.1774597479607933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BF-45EF-B257-17C4E9DED08B}"/>
                </c:ext>
              </c:extLst>
            </c:dLbl>
            <c:dLbl>
              <c:idx val="8"/>
              <c:layout>
                <c:manualLayout>
                  <c:x val="7.1363648989743803E-2"/>
                  <c:y val="-0.1012736370790700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BF-45EF-B257-17C4E9DED08B}"/>
                </c:ext>
              </c:extLst>
            </c:dLbl>
            <c:dLbl>
              <c:idx val="9"/>
              <c:layout>
                <c:manualLayout>
                  <c:x val="5.7480651247813132E-2"/>
                  <c:y val="-2.382399378244952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BF-45EF-B257-17C4E9DED08B}"/>
                </c:ext>
              </c:extLst>
            </c:dLbl>
            <c:spPr>
              <a:effectLst>
                <a:glow>
                  <a:schemeClr val="accent1"/>
                </a:glow>
                <a:softEdge rad="0"/>
              </a:effectLst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НАЛОГИ НА ПРИБЫЛЬ, ДОХОДЫ - 88,6 млн.руб.</c:v>
                </c:pt>
                <c:pt idx="1">
                  <c:v>НАЛОГИ НА ТОВАРЫ (РАБОТЫ, УСЛУГИ) -10,8 млн.руб.</c:v>
                </c:pt>
                <c:pt idx="2">
                  <c:v>НАЛОГИ НА СОВОКУПНЫЙ ДОХОД - 35,7 млн. руб.</c:v>
                </c:pt>
                <c:pt idx="3">
                  <c:v>НАЛОГИ НА ИМУЩЕСТВО - 3,3 млн. руб.</c:v>
                </c:pt>
                <c:pt idx="4">
                  <c:v>ГОСУДАРСТВЕННАЯ ПОШЛИНА - 4,3 млн.руб.</c:v>
                </c:pt>
                <c:pt idx="5">
                  <c:v>ДОХОДЫ ОТ ИСПОЛЬЗОВАНИЯ ИМУЩЕСТВА - 9,1 млн.руб.</c:v>
                </c:pt>
                <c:pt idx="6">
                  <c:v>ДОХОДЫ ОТ ОКАЗАНИЯ ПЛАТНЫХ УСЛУГ И КОМПЕНСАЦИИ ЗАТРАТ ГОСУДАРСТВА - 0,2 млн. руб.</c:v>
                </c:pt>
                <c:pt idx="7">
                  <c:v>ДОХОДЫ ОТ ПРОДАЖИ МАТЕРИАЛЬНЫХ И НЕМАТЕРИАЛЬНЫХ АКТИВОВ - 7,8 млн.руб.</c:v>
                </c:pt>
                <c:pt idx="8">
                  <c:v>ШТРАФЫ, САНКЦИИ, ВОЗМЕЩЕНИЕ УЩЕРБА - 0,2 млн. руб.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55.4</c:v>
                </c:pt>
                <c:pt idx="1">
                  <c:v>6.7</c:v>
                </c:pt>
                <c:pt idx="2">
                  <c:v>22.3</c:v>
                </c:pt>
                <c:pt idx="3">
                  <c:v>2.1</c:v>
                </c:pt>
                <c:pt idx="4">
                  <c:v>2.7</c:v>
                </c:pt>
                <c:pt idx="5">
                  <c:v>5.7</c:v>
                </c:pt>
                <c:pt idx="6">
                  <c:v>0.1</c:v>
                </c:pt>
                <c:pt idx="7">
                  <c:v>4.9000000000000004</c:v>
                </c:pt>
                <c:pt idx="8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3D-4CD5-84EE-12A5A88263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l"/>
      <c:layout>
        <c:manualLayout>
          <c:xMode val="edge"/>
          <c:yMode val="edge"/>
          <c:x val="0.45160047060278286"/>
          <c:y val="0"/>
          <c:w val="0.54735507705762154"/>
          <c:h val="1"/>
        </c:manualLayout>
      </c:layout>
      <c:overlay val="1"/>
      <c:spPr>
        <a:ln cap="rnd"/>
        <a:effectLst>
          <a:glow>
            <a:schemeClr val="accent1">
              <a:alpha val="40000"/>
            </a:schemeClr>
          </a:glow>
        </a:effectLst>
      </c:spPr>
      <c:txPr>
        <a:bodyPr/>
        <a:lstStyle/>
        <a:p>
          <a:pPr>
            <a:defRPr b="0">
              <a:solidFill>
                <a:schemeClr val="bg2">
                  <a:lumMod val="25000"/>
                </a:schemeClr>
              </a:solidFill>
            </a:defRPr>
          </a:pPr>
          <a:endParaRPr lang="ru-RU"/>
        </a:p>
      </c:txPr>
    </c:legend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effectLst>
      <a:glow rad="127000">
        <a:schemeClr val="accent1"/>
      </a:glow>
      <a:outerShdw blurRad="50800" dist="50800" dir="5400000" algn="ctr" rotWithShape="0">
        <a:srgbClr val="000000">
          <a:alpha val="0"/>
        </a:srgbClr>
      </a:outerShdw>
      <a:softEdge rad="0"/>
    </a:effectLst>
  </c:spPr>
  <c:txPr>
    <a:bodyPr/>
    <a:lstStyle/>
    <a:p>
      <a:pPr>
        <a:defRPr sz="1000">
          <a:latin typeface="Arial Black" panose="020B0A04020102020204" pitchFamily="34" charset="0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972331583552061E-2"/>
          <c:y val="0.28232711770041352"/>
          <c:w val="0.43074219943561726"/>
          <c:h val="0.612204576848351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4.2672344116807702E-3"/>
                  <c:y val="-2.643997772242169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53-4544-9AEC-743633CCF317}"/>
                </c:ext>
              </c:extLst>
            </c:dLbl>
            <c:dLbl>
              <c:idx val="1"/>
              <c:layout>
                <c:manualLayout>
                  <c:x val="2.3402019747787637E-2"/>
                  <c:y val="-9.827422927662395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53-4544-9AEC-743633CCF317}"/>
                </c:ext>
              </c:extLst>
            </c:dLbl>
            <c:dLbl>
              <c:idx val="2"/>
              <c:layout>
                <c:manualLayout>
                  <c:x val="5.1076761990797324E-2"/>
                  <c:y val="-2.015364409714625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53-4544-9AEC-743633CCF317}"/>
                </c:ext>
              </c:extLst>
            </c:dLbl>
            <c:dLbl>
              <c:idx val="3"/>
              <c:layout>
                <c:manualLayout>
                  <c:x val="3.7600024480178725E-3"/>
                  <c:y val="-7.558914331439003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53-4544-9AEC-743633CCF317}"/>
                </c:ext>
              </c:extLst>
            </c:dLbl>
            <c:dLbl>
              <c:idx val="4"/>
              <c:layout>
                <c:manualLayout>
                  <c:x val="1.111256828809482E-2"/>
                  <c:y val="3.967176606159481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A53-4544-9AEC-743633CCF317}"/>
                </c:ext>
              </c:extLst>
            </c:dLbl>
            <c:dLbl>
              <c:idx val="5"/>
              <c:layout>
                <c:manualLayout>
                  <c:x val="-2.8649693287013445E-2"/>
                  <c:y val="9.7140986037484695E-2"/>
                </c:manualLayout>
              </c:layout>
              <c:numFmt formatCode="#,##0.00" sourceLinked="0"/>
              <c:spPr>
                <a:effectLst>
                  <a:glow>
                    <a:schemeClr val="accent1"/>
                  </a:glow>
                  <a:softEdge rad="0"/>
                </a:effectLst>
              </c:spPr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53-4544-9AEC-743633CCF317}"/>
                </c:ext>
              </c:extLst>
            </c:dLbl>
            <c:dLbl>
              <c:idx val="6"/>
              <c:layout>
                <c:manualLayout>
                  <c:x val="-6.0982401400347018E-2"/>
                  <c:y val="-4.11237954272404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A53-4544-9AEC-743633CCF317}"/>
                </c:ext>
              </c:extLst>
            </c:dLbl>
            <c:dLbl>
              <c:idx val="7"/>
              <c:layout>
                <c:manualLayout>
                  <c:x val="-8.9029756920110628E-2"/>
                  <c:y val="-8.40797067524221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A53-4544-9AEC-743633CCF317}"/>
                </c:ext>
              </c:extLst>
            </c:dLbl>
            <c:dLbl>
              <c:idx val="8"/>
              <c:layout>
                <c:manualLayout>
                  <c:x val="-6.2251966847402168E-2"/>
                  <c:y val="-6.686609709907602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A53-4544-9AEC-743633CCF317}"/>
                </c:ext>
              </c:extLst>
            </c:dLbl>
            <c:dLbl>
              <c:idx val="9"/>
              <c:layout>
                <c:manualLayout>
                  <c:x val="-7.634589428154992E-2"/>
                  <c:y val="-0.1440923258785516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A53-4544-9AEC-743633CCF317}"/>
                </c:ext>
              </c:extLst>
            </c:dLbl>
            <c:dLbl>
              <c:idx val="10"/>
              <c:layout>
                <c:manualLayout>
                  <c:x val="4.256058677924001E-2"/>
                  <c:y val="-6.639129928561947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A53-4544-9AEC-743633CCF317}"/>
                </c:ext>
              </c:extLst>
            </c:dLbl>
            <c:numFmt formatCode="#,##0.0" sourceLinked="0"/>
            <c:spPr>
              <a:effectLst>
                <a:glow>
                  <a:schemeClr val="accent1"/>
                </a:glow>
                <a:softEdge rad="0"/>
              </a:effectLst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 - 72,9 млн.руб.</c:v>
                </c:pt>
                <c:pt idx="1">
                  <c:v>НАЦИОНАЛЬНАЯ ОБОРОНА - 1,9 млн.руб.</c:v>
                </c:pt>
                <c:pt idx="2">
                  <c:v>НАЦИОНАЛЬНАЯ БЕЗОПАСНОСТЬ И ПРАВООХРАНИТЕЛЬНАЯ ДЕЯТЕЛЬНОСТЬ - 3,5 млн.руб.</c:v>
                </c:pt>
                <c:pt idx="3">
                  <c:v>НАЦИОНАЛЬНАЯ ЭКОНОМИКА - 60,0 млн.руб.</c:v>
                </c:pt>
                <c:pt idx="4">
                  <c:v>ЖИЛИЩНО-КОММУНАЛЬНОЕ ХОЗЯЙСТВО - 22,4 млн.руб.</c:v>
                </c:pt>
                <c:pt idx="5">
                  <c:v>ОХРАНА ОКРУЖАЮЩЕЙ СРЕДЫ - 0,3 млн. руб.</c:v>
                </c:pt>
                <c:pt idx="6">
                  <c:v>ОБРАЗОВАНИЕ - 309,3 млн.руб.</c:v>
                </c:pt>
                <c:pt idx="7">
                  <c:v>КУЛЬТУРА, КИНЕМАТОГРАФИЯ - 41,4 млн.руб.</c:v>
                </c:pt>
                <c:pt idx="8">
                  <c:v>СОЦИАЛЬНАЯ ПОЛИТИКА - 19,1 млн.руб.</c:v>
                </c:pt>
                <c:pt idx="9">
                  <c:v>ФИЗИЧЕСКАЯ КУЛЬТУРА И СПОРТ - 0,7 млн. руб.</c:v>
                </c:pt>
                <c:pt idx="10">
                  <c:v>СРЕДСТВА МАССОВОЙ ИНФОРМАЦИИ - 0,3 млн. руб.</c:v>
                </c:pt>
              </c:strCache>
            </c:strRef>
          </c:cat>
          <c:val>
            <c:numRef>
              <c:f>Лист1!$B$2:$B$12</c:f>
              <c:numCache>
                <c:formatCode>0.0</c:formatCode>
                <c:ptCount val="11"/>
                <c:pt idx="0">
                  <c:v>13.7</c:v>
                </c:pt>
                <c:pt idx="1">
                  <c:v>0.3</c:v>
                </c:pt>
                <c:pt idx="2">
                  <c:v>0.7</c:v>
                </c:pt>
                <c:pt idx="3">
                  <c:v>11.3</c:v>
                </c:pt>
                <c:pt idx="4">
                  <c:v>4.2</c:v>
                </c:pt>
                <c:pt idx="5">
                  <c:v>0.1</c:v>
                </c:pt>
                <c:pt idx="6">
                  <c:v>58.1</c:v>
                </c:pt>
                <c:pt idx="7">
                  <c:v>7.8</c:v>
                </c:pt>
                <c:pt idx="8">
                  <c:v>3.6</c:v>
                </c:pt>
                <c:pt idx="9">
                  <c:v>0.1</c:v>
                </c:pt>
                <c:pt idx="10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3D-4CD5-84EE-12A5A88263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l"/>
      <c:layout>
        <c:manualLayout>
          <c:xMode val="edge"/>
          <c:yMode val="edge"/>
          <c:x val="0.48263342082239719"/>
          <c:y val="2.4730157302329452E-2"/>
          <c:w val="0.50634645669291334"/>
          <c:h val="0.94758780695632949"/>
        </c:manualLayout>
      </c:layout>
      <c:overlay val="1"/>
      <c:spPr>
        <a:ln cap="rnd"/>
        <a:effectLst>
          <a:glow>
            <a:schemeClr val="accent1">
              <a:alpha val="40000"/>
            </a:schemeClr>
          </a:glow>
        </a:effectLst>
      </c:spPr>
      <c:txPr>
        <a:bodyPr/>
        <a:lstStyle/>
        <a:p>
          <a:pPr>
            <a:defRPr b="0">
              <a:solidFill>
                <a:schemeClr val="bg2">
                  <a:lumMod val="25000"/>
                </a:schemeClr>
              </a:solidFill>
            </a:defRPr>
          </a:pPr>
          <a:endParaRPr lang="ru-RU"/>
        </a:p>
      </c:txPr>
    </c:legend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effectLst>
      <a:glow rad="127000">
        <a:schemeClr val="accent1"/>
      </a:glow>
      <a:outerShdw blurRad="50800" dist="50800" dir="5400000" algn="ctr" rotWithShape="0">
        <a:srgbClr val="000000">
          <a:alpha val="0"/>
        </a:srgbClr>
      </a:outerShdw>
      <a:softEdge rad="0"/>
    </a:effectLst>
  </c:spPr>
  <c:txPr>
    <a:bodyPr/>
    <a:lstStyle/>
    <a:p>
      <a:pPr>
        <a:defRPr sz="1000">
          <a:latin typeface="Arial Black" panose="020B0A04020102020204" pitchFamily="34" charset="0"/>
        </a:defRPr>
      </a:pPr>
      <a:endParaRPr lang="ru-RU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 dirty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 dirty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344554"/>
            <a:ext cx="6480720" cy="1080120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251520" y="1556793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1" y="4406901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801" y="2906714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90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2" y="6410897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1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2" y="6356351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9" y="1916833"/>
            <a:ext cx="5111751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556793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3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1" y="5214950"/>
            <a:ext cx="5731571" cy="724407"/>
          </a:xfrm>
        </p:spPr>
        <p:txBody>
          <a:bodyPr>
            <a:noAutofit/>
          </a:bodyPr>
          <a:lstStyle/>
          <a:p>
            <a:pPr algn="l"/>
            <a:r>
              <a:rPr lang="ru-RU" sz="3200" u="sng" dirty="0">
                <a:solidFill>
                  <a:schemeClr val="accent1">
                    <a:lumMod val="75000"/>
                  </a:schemeClr>
                </a:solidFill>
                <a:effectLst/>
                <a:latin typeface="Arial Black" panose="020B0A04020102020204" pitchFamily="34" charset="0"/>
              </a:rPr>
              <a:t>на 1 </a:t>
            </a:r>
            <a:r>
              <a:rPr lang="ru-RU" sz="3200" u="sng" dirty="0" smtClean="0">
                <a:solidFill>
                  <a:schemeClr val="accent1">
                    <a:lumMod val="75000"/>
                  </a:schemeClr>
                </a:solidFill>
                <a:effectLst/>
                <a:latin typeface="Arial Black" panose="020B0A04020102020204" pitchFamily="34" charset="0"/>
              </a:rPr>
              <a:t>июля </a:t>
            </a:r>
            <a:r>
              <a:rPr lang="ru-RU" sz="3200" u="sng" dirty="0">
                <a:solidFill>
                  <a:schemeClr val="accent1">
                    <a:lumMod val="75000"/>
                  </a:schemeClr>
                </a:solidFill>
                <a:effectLst/>
                <a:latin typeface="Arial Black" panose="020B0A04020102020204" pitchFamily="34" charset="0"/>
              </a:rPr>
              <a:t>2026 года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0349" y="71415"/>
            <a:ext cx="5462576" cy="461637"/>
          </a:xfrm>
          <a:prstGeom prst="rect">
            <a:avLst/>
          </a:prstGeom>
          <a:noFill/>
        </p:spPr>
        <p:txBody>
          <a:bodyPr wrap="square" lIns="91414" tIns="45706" rIns="91414" bIns="45706" rtlCol="0">
            <a:spAutoFit/>
          </a:bodyPr>
          <a:lstStyle/>
          <a:p>
            <a:pPr defTabSz="699272"/>
            <a:r>
              <a:rPr lang="ru-RU" sz="1200" b="1" dirty="0">
                <a:solidFill>
                  <a:srgbClr val="242834"/>
                </a:solidFill>
                <a:latin typeface="Arial Black" panose="020B0A04020102020204" pitchFamily="34" charset="0"/>
              </a:rPr>
              <a:t>Финансовое управление Администрации муниципального района Нуримановский район Республики Башкортостан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71" y="116633"/>
            <a:ext cx="434813" cy="434813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928661" y="2000240"/>
            <a:ext cx="6019603" cy="28083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Исполнение бюджета за январь - </a:t>
            </a:r>
            <a:r>
              <a:rPr lang="ru-RU" sz="48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июнь</a:t>
            </a:r>
            <a:endParaRPr lang="ru-RU" sz="4800" dirty="0">
              <a:solidFill>
                <a:schemeClr val="bg2">
                  <a:lumMod val="25000"/>
                </a:schemeClr>
              </a:solidFill>
              <a:effectLst/>
              <a:latin typeface="Arial Black" panose="020B0A04020102020204" pitchFamily="34" charset="0"/>
            </a:endParaRPr>
          </a:p>
          <a:p>
            <a:pPr algn="l"/>
            <a:r>
              <a:rPr lang="ru-RU" sz="48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2026 года</a:t>
            </a: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2000" y="1440000"/>
            <a:ext cx="6648048" cy="4536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На 1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июля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2026 года исполнение консолидированного бюджета муниципального района Нуримановский район Республики Башкортостан по доходам составило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522,2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или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109,8%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к уровню 2025 года, из них налоговые и неналоговые доходы составили</a:t>
            </a:r>
            <a:r>
              <a:rPr lang="ru-RU" sz="2400" dirty="0">
                <a:effectLst/>
                <a:latin typeface="Arial Black" panose="020B0A04020102020204" pitchFamily="34" charset="0"/>
              </a:rPr>
              <a:t>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160,0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руб., с ростом по сравнению с поступлениями 2025 года на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9,3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или на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6,2%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.</a:t>
            </a:r>
            <a:endParaRPr lang="ru-RU" sz="2400" spc="20" dirty="0">
              <a:solidFill>
                <a:schemeClr val="bg2">
                  <a:lumMod val="25000"/>
                </a:schemeClr>
              </a:solidFill>
              <a:effectLst/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2001" y="180000"/>
            <a:ext cx="6529092" cy="523192"/>
          </a:xfrm>
          <a:prstGeom prst="rect">
            <a:avLst/>
          </a:prstGeom>
          <a:noFill/>
        </p:spPr>
        <p:txBody>
          <a:bodyPr wrap="square" lIns="91414" tIns="45706" rIns="91414" bIns="45706" rtlCol="0">
            <a:spAutoFit/>
          </a:bodyPr>
          <a:lstStyle/>
          <a:p>
            <a:pPr defTabSz="699272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Объем поступивших доходов</a:t>
            </a:r>
          </a:p>
        </p:txBody>
      </p:sp>
    </p:spTree>
    <p:extLst>
      <p:ext uri="{BB962C8B-B14F-4D97-AF65-F5344CB8AC3E}">
        <p14:creationId xmlns:p14="http://schemas.microsoft.com/office/powerpoint/2010/main" val="321180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57366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3FACC851-A906-4C3F-82A4-C9DFB90BA4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8127963"/>
              </p:ext>
            </p:extLst>
          </p:nvPr>
        </p:nvGraphicFramePr>
        <p:xfrm>
          <a:off x="0" y="727636"/>
          <a:ext cx="9108504" cy="5987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2000" y="180000"/>
            <a:ext cx="7297861" cy="523192"/>
          </a:xfrm>
          <a:prstGeom prst="rect">
            <a:avLst/>
          </a:prstGeom>
          <a:noFill/>
        </p:spPr>
        <p:txBody>
          <a:bodyPr wrap="square" lIns="91414" tIns="45706" rIns="91414" bIns="45706" rtlCol="0">
            <a:spAutoFit/>
          </a:bodyPr>
          <a:lstStyle/>
          <a:p>
            <a:pPr defTabSz="699272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Налоговые и неналоговые доходы</a:t>
            </a:r>
          </a:p>
        </p:txBody>
      </p:sp>
    </p:spTree>
    <p:extLst>
      <p:ext uri="{BB962C8B-B14F-4D97-AF65-F5344CB8AC3E}">
        <p14:creationId xmlns:p14="http://schemas.microsoft.com/office/powerpoint/2010/main" val="281433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2001" y="2412908"/>
            <a:ext cx="6551860" cy="2016224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Безвозмездные поступления составили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362,2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или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49,9%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к уточненному плану.</a:t>
            </a:r>
            <a:endParaRPr lang="ru-RU" sz="2400" spc="20" dirty="0">
              <a:solidFill>
                <a:schemeClr val="bg2">
                  <a:lumMod val="25000"/>
                </a:schemeClr>
              </a:solidFill>
              <a:effectLst/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2001" y="180000"/>
            <a:ext cx="8250711" cy="523192"/>
          </a:xfrm>
          <a:prstGeom prst="rect">
            <a:avLst/>
          </a:prstGeom>
          <a:noFill/>
        </p:spPr>
        <p:txBody>
          <a:bodyPr wrap="square" lIns="91414" tIns="45706" rIns="91414" bIns="45706" rtlCol="0">
            <a:spAutoFit/>
          </a:bodyPr>
          <a:lstStyle/>
          <a:p>
            <a:pPr defTabSz="699272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Объем безвозмездных поступлений</a:t>
            </a: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2000" y="1643050"/>
            <a:ext cx="7422903" cy="3528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5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Расходы консолидированного бюджета </a:t>
            </a:r>
            <a:r>
              <a:rPr lang="ru-RU" sz="2500" b="1" dirty="0" err="1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Нуримановского</a:t>
            </a:r>
            <a:r>
              <a:rPr lang="ru-RU" sz="25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 района Республики Башкортостан на 1 </a:t>
            </a:r>
            <a:r>
              <a:rPr lang="ru-RU" sz="25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июля </a:t>
            </a:r>
            <a:r>
              <a:rPr lang="ru-RU" sz="25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2026 года профинансированы в объеме </a:t>
            </a:r>
            <a:r>
              <a:rPr lang="ru-RU" sz="2500" b="1" dirty="0" smtClean="0">
                <a:effectLst/>
                <a:latin typeface="Arial Black" panose="020B0A04020102020204" pitchFamily="34" charset="0"/>
              </a:rPr>
              <a:t>531,9 </a:t>
            </a:r>
            <a:r>
              <a:rPr lang="ru-RU" sz="25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или </a:t>
            </a:r>
            <a:r>
              <a:rPr lang="ru-RU" sz="2500" b="1" dirty="0" smtClean="0">
                <a:effectLst/>
                <a:latin typeface="Arial Black" panose="020B0A04020102020204" pitchFamily="34" charset="0"/>
              </a:rPr>
              <a:t>46,7% </a:t>
            </a:r>
            <a:r>
              <a:rPr lang="ru-RU" sz="25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к плановым назначениям.</a:t>
            </a:r>
            <a:endParaRPr lang="ru-RU" sz="2500" b="1" spc="20" dirty="0">
              <a:solidFill>
                <a:schemeClr val="bg2">
                  <a:lumMod val="25000"/>
                </a:schemeClr>
              </a:solidFill>
              <a:effectLst/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000" y="180000"/>
            <a:ext cx="5279896" cy="523192"/>
          </a:xfrm>
          <a:prstGeom prst="rect">
            <a:avLst/>
          </a:prstGeom>
          <a:noFill/>
        </p:spPr>
        <p:txBody>
          <a:bodyPr wrap="square" lIns="91414" tIns="45706" rIns="91414" bIns="45706" rtlCol="0">
            <a:spAutoFit/>
          </a:bodyPr>
          <a:lstStyle/>
          <a:p>
            <a:pPr defTabSz="699272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Исполнение расходов</a:t>
            </a:r>
          </a:p>
        </p:txBody>
      </p:sp>
    </p:spTree>
    <p:extLst>
      <p:ext uri="{BB962C8B-B14F-4D97-AF65-F5344CB8AC3E}">
        <p14:creationId xmlns:p14="http://schemas.microsoft.com/office/powerpoint/2010/main" val="47586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3FACC851-A906-4C3F-82A4-C9DFB90BA4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2943949"/>
              </p:ext>
            </p:extLst>
          </p:nvPr>
        </p:nvGraphicFramePr>
        <p:xfrm>
          <a:off x="0" y="836712"/>
          <a:ext cx="9144000" cy="5869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2000" y="180000"/>
            <a:ext cx="8848123" cy="523192"/>
          </a:xfrm>
          <a:prstGeom prst="rect">
            <a:avLst/>
          </a:prstGeom>
          <a:noFill/>
        </p:spPr>
        <p:txBody>
          <a:bodyPr wrap="square" lIns="91414" tIns="45706" rIns="91414" bIns="45706" rtlCol="0">
            <a:spAutoFit/>
          </a:bodyPr>
          <a:lstStyle/>
          <a:p>
            <a:pPr defTabSz="699272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Расходы консолидированного бюджета</a:t>
            </a:r>
          </a:p>
        </p:txBody>
      </p:sp>
    </p:spTree>
    <p:extLst>
      <p:ext uri="{BB962C8B-B14F-4D97-AF65-F5344CB8AC3E}">
        <p14:creationId xmlns:p14="http://schemas.microsoft.com/office/powerpoint/2010/main" val="3706165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2001" y="1657124"/>
            <a:ext cx="7616001" cy="4343644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Бюджет муниципального района Нуримановский район на 1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июля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2026 года исполнен по доходам в сумме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514,6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(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112,8%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к аналогичному периоду 2025 года), налоговые и неналоговые доходы поступили в сумме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153,8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или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40,6%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к годовому плану, с ростом к 2025 году на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13,1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или на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9,3%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.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/>
            </a:r>
            <a:b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</a:b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/>
            </a:r>
            <a:b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</a:b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Расходы составили –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523,3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рублей или </a:t>
            </a:r>
            <a:r>
              <a:rPr lang="ru-RU" sz="2400" dirty="0" smtClean="0">
                <a:effectLst/>
                <a:latin typeface="Arial Black" panose="020B0A04020102020204" pitchFamily="34" charset="0"/>
              </a:rPr>
              <a:t>47,2%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к плановым назначениям.</a:t>
            </a:r>
            <a:endParaRPr lang="ru-RU" sz="2400" spc="20" dirty="0">
              <a:solidFill>
                <a:schemeClr val="bg2">
                  <a:lumMod val="25000"/>
                </a:schemeClr>
              </a:solidFill>
              <a:effectLst/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2000" y="180001"/>
            <a:ext cx="8606280" cy="954079"/>
          </a:xfrm>
          <a:prstGeom prst="rect">
            <a:avLst/>
          </a:prstGeom>
          <a:noFill/>
        </p:spPr>
        <p:txBody>
          <a:bodyPr wrap="square" lIns="91414" tIns="45706" rIns="91414" bIns="45706" rtlCol="0">
            <a:spAutoFit/>
          </a:bodyPr>
          <a:lstStyle/>
          <a:p>
            <a:pPr defTabSz="699272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Бюджет муниципального района Нуримановский район </a:t>
            </a:r>
          </a:p>
        </p:txBody>
      </p:sp>
    </p:spTree>
    <p:extLst>
      <p:ext uri="{BB962C8B-B14F-4D97-AF65-F5344CB8AC3E}">
        <p14:creationId xmlns:p14="http://schemas.microsoft.com/office/powerpoint/2010/main" val="72812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2000" y="2040898"/>
            <a:ext cx="7423109" cy="388843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Доходы бюджетов сельских поселений на 1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июля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2026 года исполнены в сумме </a:t>
            </a:r>
            <a:r>
              <a:rPr lang="ru-RU" sz="2400" b="1" dirty="0" smtClean="0">
                <a:effectLst/>
                <a:latin typeface="Arial Black" panose="020B0A04020102020204" pitchFamily="34" charset="0"/>
              </a:rPr>
              <a:t>55,6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рублей. Налоговые и неналоговые доходы составили </a:t>
            </a:r>
            <a:r>
              <a:rPr lang="ru-RU" sz="2400" b="1" dirty="0" smtClean="0">
                <a:effectLst/>
                <a:latin typeface="Arial Black" panose="020B0A04020102020204" pitchFamily="34" charset="0"/>
              </a:rPr>
              <a:t>6,2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или </a:t>
            </a:r>
            <a:r>
              <a:rPr lang="ru-RU" sz="2400" b="1" dirty="0" smtClean="0">
                <a:effectLst/>
                <a:latin typeface="Arial Black" panose="020B0A04020102020204" pitchFamily="34" charset="0"/>
              </a:rPr>
              <a:t>27,1%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к годовому плану.</a:t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/>
            </a:r>
            <a:b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Расходы бюджетов сельских поселений составили </a:t>
            </a:r>
            <a:r>
              <a:rPr lang="ru-RU" sz="2400" b="1" dirty="0" smtClean="0">
                <a:effectLst/>
                <a:latin typeface="Arial Black" panose="020B0A04020102020204" pitchFamily="34" charset="0"/>
              </a:rPr>
              <a:t>56,6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млн. руб. </a:t>
            </a:r>
            <a:r>
              <a:rPr lang="ru-RU" sz="2400" b="1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или </a:t>
            </a:r>
            <a:r>
              <a:rPr lang="ru-RU" sz="2400" b="1" smtClean="0">
                <a:effectLst/>
                <a:latin typeface="Arial Black" panose="020B0A04020102020204" pitchFamily="34" charset="0"/>
              </a:rPr>
              <a:t>49,4%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/>
                <a:latin typeface="Arial Black" panose="020B0A04020102020204" pitchFamily="34" charset="0"/>
              </a:rPr>
              <a:t>к плановым назначениям. </a:t>
            </a:r>
            <a:endParaRPr lang="ru-RU" sz="2400" b="1" spc="20" dirty="0">
              <a:solidFill>
                <a:schemeClr val="bg2">
                  <a:lumMod val="25000"/>
                </a:schemeClr>
              </a:solidFill>
              <a:effectLst/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000" y="180000"/>
            <a:ext cx="8892000" cy="1384966"/>
          </a:xfrm>
          <a:prstGeom prst="rect">
            <a:avLst/>
          </a:prstGeom>
          <a:noFill/>
        </p:spPr>
        <p:txBody>
          <a:bodyPr wrap="square" lIns="91414" tIns="45706" rIns="91414" bIns="45706" rtlCol="0">
            <a:spAutoFit/>
          </a:bodyPr>
          <a:lstStyle/>
          <a:p>
            <a:pPr defTabSz="699272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Бюджет сельских поселений муниципального района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Нуримановский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район </a:t>
            </a:r>
          </a:p>
        </p:txBody>
      </p:sp>
    </p:spTree>
    <p:extLst>
      <p:ext uri="{BB962C8B-B14F-4D97-AF65-F5344CB8AC3E}">
        <p14:creationId xmlns:p14="http://schemas.microsoft.com/office/powerpoint/2010/main" val="161987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e4ea36c3f5c5dd1d6e4ba5d2d9f902e72f5c4"/>
</p:tagLst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ESIUM.PRO">
    <a:dk1>
      <a:srgbClr val="242834"/>
    </a:dk1>
    <a:lt1>
      <a:srgbClr val="FFFFFF"/>
    </a:lt1>
    <a:dk2>
      <a:srgbClr val="D1D1D1"/>
    </a:dk2>
    <a:lt2>
      <a:srgbClr val="111111"/>
    </a:lt2>
    <a:accent1>
      <a:srgbClr val="1568E8"/>
    </a:accent1>
    <a:accent2>
      <a:srgbClr val="D61B76"/>
    </a:accent2>
    <a:accent3>
      <a:srgbClr val="EF9718"/>
    </a:accent3>
    <a:accent4>
      <a:srgbClr val="771BCD"/>
    </a:accent4>
    <a:accent5>
      <a:srgbClr val="11E9BA"/>
    </a:accent5>
    <a:accent6>
      <a:srgbClr val="1ECAE4"/>
    </a:accent6>
    <a:hlink>
      <a:srgbClr val="C2DFFD"/>
    </a:hlink>
    <a:folHlink>
      <a:srgbClr val="954F72"/>
    </a:folHlink>
  </a:clrScheme>
  <a:fontScheme name="Custom 2">
    <a:majorFont>
      <a:latin typeface="Open Sans Semibold"/>
      <a:ea typeface=""/>
      <a:cs typeface=""/>
    </a:majorFont>
    <a:minorFont>
      <a:latin typeface="Open San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PRESIUM.PRO">
    <a:dk1>
      <a:srgbClr val="242834"/>
    </a:dk1>
    <a:lt1>
      <a:srgbClr val="FFFFFF"/>
    </a:lt1>
    <a:dk2>
      <a:srgbClr val="D1D1D1"/>
    </a:dk2>
    <a:lt2>
      <a:srgbClr val="111111"/>
    </a:lt2>
    <a:accent1>
      <a:srgbClr val="1568E8"/>
    </a:accent1>
    <a:accent2>
      <a:srgbClr val="D61B76"/>
    </a:accent2>
    <a:accent3>
      <a:srgbClr val="EF9718"/>
    </a:accent3>
    <a:accent4>
      <a:srgbClr val="771BCD"/>
    </a:accent4>
    <a:accent5>
      <a:srgbClr val="11E9BA"/>
    </a:accent5>
    <a:accent6>
      <a:srgbClr val="1ECAE4"/>
    </a:accent6>
    <a:hlink>
      <a:srgbClr val="C2DFFD"/>
    </a:hlink>
    <a:folHlink>
      <a:srgbClr val="954F72"/>
    </a:folHlink>
  </a:clrScheme>
  <a:fontScheme name="Custom 2">
    <a:majorFont>
      <a:latin typeface="Open Sans Semibold"/>
      <a:ea typeface=""/>
      <a:cs typeface=""/>
    </a:majorFont>
    <a:minorFont>
      <a:latin typeface="Open San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2713</TotalTime>
  <Words>296</Words>
  <Application>Microsoft Office PowerPoint</Application>
  <PresentationFormat>Экран (4:3)</PresentationFormat>
  <Paragraphs>42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на 1 июля 2026 года</vt:lpstr>
      <vt:lpstr>Презентация PowerPoint</vt:lpstr>
      <vt:lpstr>Презентация PowerPoint</vt:lpstr>
      <vt:lpstr>Безвозмездные поступления составили 362,2 млн. руб. или 49,9% к уточненному плану.</vt:lpstr>
      <vt:lpstr>Презентация PowerPoint</vt:lpstr>
      <vt:lpstr>Презентация PowerPoint</vt:lpstr>
      <vt:lpstr>Бюджет муниципального района Нуримановский район на 1 июля 2026 года исполнен по доходам в сумме 514,6 млн. руб. (112,8% к аналогичному периоду 2025 года), налоговые и неналоговые доходы поступили в сумме 153,8 млн. руб. или 40,6% к годовому плану, с ростом к 2025 году на 13,1 млн. руб. или на 9,3%.  Расходы составили – 523,3 млн. рублей или 47,2% к плановым назначениям.</vt:lpstr>
      <vt:lpstr>Доходы бюджетов сельских поселений на 1 июля 2026 года исполнены в сумме 55,6 млн. рублей. Налоговые и неналоговые доходы составили 6,2 млн. руб. или 27,1% к годовому плану.  Расходы бюджетов сельских поселений составили 56,6 млн. руб. или 49,4% к плановым назначениям.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Бордюр голубых оттенков</dc:title>
  <dc:creator>obstinate</dc:creator>
  <dc:description>Шаблон презентации с сайта https://presentation-creation.ru/</dc:description>
  <cp:lastModifiedBy>Пользователь Windows</cp:lastModifiedBy>
  <cp:revision>1274</cp:revision>
  <dcterms:created xsi:type="dcterms:W3CDTF">2018-02-25T09:09:03Z</dcterms:created>
  <dcterms:modified xsi:type="dcterms:W3CDTF">2026-07-08T12:50:38Z</dcterms:modified>
</cp:coreProperties>
</file>